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 id="263" r:id="rId9"/>
    <p:sldId id="264" r:id="rId10"/>
    <p:sldId id="265" r:id="rId11"/>
    <p:sldId id="266" r:id="rId12"/>
    <p:sldId id="267"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7FEC3DE-08E7-4EE5-A65C-713625D230FD}" type="datetimeFigureOut">
              <a:rPr lang="fr-FR" smtClean="0"/>
              <a:t>26/11/2020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308144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FEC3DE-08E7-4EE5-A65C-713625D230FD}" type="datetimeFigureOut">
              <a:rPr lang="fr-FR" smtClean="0"/>
              <a:t>26/11/2020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7629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FEC3DE-08E7-4EE5-A65C-713625D230FD}" type="datetimeFigureOut">
              <a:rPr lang="fr-FR" smtClean="0"/>
              <a:t>26/11/2020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59300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FEC3DE-08E7-4EE5-A65C-713625D230FD}" type="datetimeFigureOut">
              <a:rPr lang="fr-FR" smtClean="0"/>
              <a:t>26/11/2020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263888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7FEC3DE-08E7-4EE5-A65C-713625D230FD}" type="datetimeFigureOut">
              <a:rPr lang="fr-FR" smtClean="0"/>
              <a:t>26/11/2020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286923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7FEC3DE-08E7-4EE5-A65C-713625D230FD}" type="datetimeFigureOut">
              <a:rPr lang="fr-FR" smtClean="0"/>
              <a:t>26/11/2020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156430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7FEC3DE-08E7-4EE5-A65C-713625D230FD}" type="datetimeFigureOut">
              <a:rPr lang="fr-FR" smtClean="0"/>
              <a:t>26/11/2020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180108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7FEC3DE-08E7-4EE5-A65C-713625D230FD}" type="datetimeFigureOut">
              <a:rPr lang="fr-FR" smtClean="0"/>
              <a:t>26/11/2020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386604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FEC3DE-08E7-4EE5-A65C-713625D230FD}" type="datetimeFigureOut">
              <a:rPr lang="fr-FR" smtClean="0"/>
              <a:t>26/11/2020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342934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7FEC3DE-08E7-4EE5-A65C-713625D230FD}" type="datetimeFigureOut">
              <a:rPr lang="fr-FR" smtClean="0"/>
              <a:t>26/11/2020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153270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7FEC3DE-08E7-4EE5-A65C-713625D230FD}" type="datetimeFigureOut">
              <a:rPr lang="fr-FR" smtClean="0"/>
              <a:t>26/11/2020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6A88B8-FAD3-47B8-BF6B-481F544A9F4F}" type="slidenum">
              <a:rPr lang="fr-FR" smtClean="0"/>
              <a:t>‹N°›</a:t>
            </a:fld>
            <a:endParaRPr lang="fr-FR"/>
          </a:p>
        </p:txBody>
      </p:sp>
    </p:spTree>
    <p:extLst>
      <p:ext uri="{BB962C8B-B14F-4D97-AF65-F5344CB8AC3E}">
        <p14:creationId xmlns:p14="http://schemas.microsoft.com/office/powerpoint/2010/main" val="9518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EC3DE-08E7-4EE5-A65C-713625D230FD}" type="datetimeFigureOut">
              <a:rPr lang="fr-FR" smtClean="0"/>
              <a:t>26/11/2020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A88B8-FAD3-47B8-BF6B-481F544A9F4F}" type="slidenum">
              <a:rPr lang="fr-FR" smtClean="0"/>
              <a:t>‹N°›</a:t>
            </a:fld>
            <a:endParaRPr lang="fr-FR"/>
          </a:p>
        </p:txBody>
      </p:sp>
    </p:spTree>
    <p:extLst>
      <p:ext uri="{BB962C8B-B14F-4D97-AF65-F5344CB8AC3E}">
        <p14:creationId xmlns:p14="http://schemas.microsoft.com/office/powerpoint/2010/main" val="343578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7714" y="101600"/>
            <a:ext cx="5370286" cy="505506"/>
          </a:xfrm>
        </p:spPr>
        <p:txBody>
          <a:bodyPr>
            <a:normAutofit fontScale="90000"/>
          </a:bodyPr>
          <a:lstStyle/>
          <a:p>
            <a:pPr algn="l"/>
            <a:r>
              <a:rPr lang="fr-FR" sz="3200" b="1" dirty="0" smtClean="0"/>
              <a:t>Etude critique d’un document</a:t>
            </a:r>
            <a:endParaRPr lang="fr-FR" sz="3200" b="1" dirty="0"/>
          </a:p>
        </p:txBody>
      </p:sp>
      <p:sp>
        <p:nvSpPr>
          <p:cNvPr id="3" name="Sous-titre 2"/>
          <p:cNvSpPr>
            <a:spLocks noGrp="1"/>
          </p:cNvSpPr>
          <p:nvPr>
            <p:ph type="subTitle" idx="1"/>
          </p:nvPr>
        </p:nvSpPr>
        <p:spPr>
          <a:xfrm>
            <a:off x="381422" y="1995369"/>
            <a:ext cx="4775200" cy="505505"/>
          </a:xfrm>
        </p:spPr>
        <p:txBody>
          <a:bodyPr>
            <a:normAutofit/>
          </a:bodyPr>
          <a:lstStyle/>
          <a:p>
            <a:r>
              <a:rPr lang="fr-FR" dirty="0" smtClean="0"/>
              <a:t>Sujet « 0 » épreuve spécialité HGGSP</a:t>
            </a:r>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9574" t="10899" r="9574"/>
          <a:stretch/>
        </p:blipFill>
        <p:spPr>
          <a:xfrm rot="10800000">
            <a:off x="5428340" y="101600"/>
            <a:ext cx="5964291" cy="6744492"/>
          </a:xfrm>
          <a:prstGeom prst="rect">
            <a:avLst/>
          </a:prstGeom>
        </p:spPr>
      </p:pic>
      <p:sp>
        <p:nvSpPr>
          <p:cNvPr id="4" name="ZoneTexte 3"/>
          <p:cNvSpPr txBox="1"/>
          <p:nvPr/>
        </p:nvSpPr>
        <p:spPr>
          <a:xfrm>
            <a:off x="1496251" y="6069505"/>
            <a:ext cx="3062101" cy="646331"/>
          </a:xfrm>
          <a:prstGeom prst="rect">
            <a:avLst/>
          </a:prstGeom>
          <a:noFill/>
        </p:spPr>
        <p:txBody>
          <a:bodyPr wrap="square" rtlCol="0">
            <a:spAutoFit/>
          </a:bodyPr>
          <a:lstStyle/>
          <a:p>
            <a:r>
              <a:rPr lang="fr-FR" b="1" i="1" dirty="0" smtClean="0"/>
              <a:t>Fleur </a:t>
            </a:r>
            <a:r>
              <a:rPr lang="fr-FR" b="1" i="1" dirty="0" err="1" smtClean="0"/>
              <a:t>Lachet</a:t>
            </a:r>
            <a:r>
              <a:rPr lang="fr-FR" b="1" i="1" dirty="0" smtClean="0"/>
              <a:t> et Pascal </a:t>
            </a:r>
            <a:r>
              <a:rPr lang="fr-FR" b="1" i="1" dirty="0" err="1" smtClean="0"/>
              <a:t>Mériaux</a:t>
            </a:r>
            <a:r>
              <a:rPr lang="fr-FR" b="1" i="1" dirty="0"/>
              <a:t> </a:t>
            </a:r>
            <a:r>
              <a:rPr lang="fr-FR" b="1" i="1" dirty="0" smtClean="0"/>
              <a:t>– Académie de Lyon</a:t>
            </a:r>
            <a:endParaRPr lang="fr-FR" b="1" i="1"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199" y="6211669"/>
            <a:ext cx="1008334" cy="504167"/>
          </a:xfrm>
          <a:prstGeom prst="rect">
            <a:avLst/>
          </a:prstGeom>
        </p:spPr>
      </p:pic>
    </p:spTree>
    <p:extLst>
      <p:ext uri="{BB962C8B-B14F-4D97-AF65-F5344CB8AC3E}">
        <p14:creationId xmlns:p14="http://schemas.microsoft.com/office/powerpoint/2010/main" val="614971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14180"/>
          <a:stretch/>
        </p:blipFill>
        <p:spPr>
          <a:xfrm rot="10800000">
            <a:off x="7245" y="176072"/>
            <a:ext cx="6154060" cy="6464501"/>
          </a:xfrm>
          <a:prstGeom prst="rect">
            <a:avLst/>
          </a:prstGeom>
        </p:spPr>
      </p:pic>
      <p:sp>
        <p:nvSpPr>
          <p:cNvPr id="4" name="ZoneTexte 3"/>
          <p:cNvSpPr txBox="1"/>
          <p:nvPr/>
        </p:nvSpPr>
        <p:spPr>
          <a:xfrm>
            <a:off x="4034971" y="-8594"/>
            <a:ext cx="5718629" cy="369332"/>
          </a:xfrm>
          <a:prstGeom prst="rect">
            <a:avLst/>
          </a:prstGeom>
          <a:noFill/>
        </p:spPr>
        <p:txBody>
          <a:bodyPr wrap="square" rtlCol="0">
            <a:spAutoFit/>
          </a:bodyPr>
          <a:lstStyle/>
          <a:p>
            <a:r>
              <a:rPr lang="fr-FR" dirty="0" smtClean="0"/>
              <a:t>Analyse linéaire (point d’appui – </a:t>
            </a:r>
            <a:r>
              <a:rPr lang="fr-FR" dirty="0" err="1" smtClean="0"/>
              <a:t>méthodo</a:t>
            </a:r>
            <a:r>
              <a:rPr lang="fr-FR" dirty="0" smtClean="0"/>
              <a:t> Lettres)</a:t>
            </a:r>
            <a:endParaRPr lang="fr-FR" dirty="0"/>
          </a:p>
        </p:txBody>
      </p:sp>
      <p:sp>
        <p:nvSpPr>
          <p:cNvPr id="10" name="ZoneTexte 9"/>
          <p:cNvSpPr txBox="1"/>
          <p:nvPr/>
        </p:nvSpPr>
        <p:spPr>
          <a:xfrm>
            <a:off x="8127996" y="360738"/>
            <a:ext cx="3672118" cy="369332"/>
          </a:xfrm>
          <a:prstGeom prst="rect">
            <a:avLst/>
          </a:prstGeom>
          <a:noFill/>
        </p:spPr>
        <p:txBody>
          <a:bodyPr wrap="square" rtlCol="0">
            <a:spAutoFit/>
          </a:bodyPr>
          <a:lstStyle/>
          <a:p>
            <a:r>
              <a:rPr lang="fr-FR" b="1" dirty="0" smtClean="0"/>
              <a:t>Ce que je sais / mes commentaires</a:t>
            </a:r>
            <a:endParaRPr lang="fr-FR" b="1" dirty="0"/>
          </a:p>
        </p:txBody>
      </p:sp>
      <p:cxnSp>
        <p:nvCxnSpPr>
          <p:cNvPr id="21" name="Connecteur droit avec flèche 20"/>
          <p:cNvCxnSpPr/>
          <p:nvPr/>
        </p:nvCxnSpPr>
        <p:spPr>
          <a:xfrm flipV="1">
            <a:off x="6138014" y="1140212"/>
            <a:ext cx="521103" cy="617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559034" y="711404"/>
            <a:ext cx="5110240" cy="1600438"/>
          </a:xfrm>
          <a:prstGeom prst="rect">
            <a:avLst/>
          </a:prstGeom>
          <a:noFill/>
        </p:spPr>
        <p:txBody>
          <a:bodyPr wrap="square" rtlCol="0">
            <a:spAutoFit/>
          </a:bodyPr>
          <a:lstStyle/>
          <a:p>
            <a:r>
              <a:rPr lang="fr-FR" sz="1600" dirty="0" smtClean="0"/>
              <a:t>« Orientation religieuse personnelle » / « confession minoritaire puisse pratiquer leur foi » = égalité religieuse réaffirmée par les traités de Vienne en 1815 et  de Versailles en 1919. = </a:t>
            </a:r>
            <a:r>
              <a:rPr lang="fr-FR" sz="1600" b="1" dirty="0" smtClean="0"/>
              <a:t>construire une paix positive et durable</a:t>
            </a:r>
            <a:r>
              <a:rPr lang="fr-FR" sz="1600" dirty="0" smtClean="0"/>
              <a:t> – fin des violences extrêmes</a:t>
            </a:r>
          </a:p>
          <a:p>
            <a:endParaRPr lang="fr-FR" dirty="0"/>
          </a:p>
        </p:txBody>
      </p:sp>
      <p:sp>
        <p:nvSpPr>
          <p:cNvPr id="26" name="Rectangle 25"/>
          <p:cNvSpPr/>
          <p:nvPr/>
        </p:nvSpPr>
        <p:spPr>
          <a:xfrm>
            <a:off x="156431" y="1696207"/>
            <a:ext cx="5874257" cy="517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avec flèche 28"/>
          <p:cNvCxnSpPr/>
          <p:nvPr/>
        </p:nvCxnSpPr>
        <p:spPr>
          <a:xfrm flipV="1">
            <a:off x="3585029" y="1125726"/>
            <a:ext cx="2843388" cy="323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33140" y="1449106"/>
            <a:ext cx="2412579" cy="247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75771" y="2075543"/>
            <a:ext cx="5754917" cy="520682"/>
          </a:xfrm>
          <a:prstGeom prst="rect">
            <a:avLst/>
          </a:prstGeom>
          <a:noFill/>
          <a:ln>
            <a:solidFill>
              <a:srgbClr val="FF0000"/>
            </a:solidFill>
          </a:ln>
        </p:spPr>
        <p:txBody>
          <a:bodyPr wrap="square" rtlCol="0">
            <a:spAutoFit/>
          </a:bodyPr>
          <a:lstStyle/>
          <a:p>
            <a:endParaRPr lang="fr-FR" dirty="0"/>
          </a:p>
        </p:txBody>
      </p:sp>
      <p:cxnSp>
        <p:nvCxnSpPr>
          <p:cNvPr id="19" name="Connecteur droit avec flèche 18"/>
          <p:cNvCxnSpPr/>
          <p:nvPr/>
        </p:nvCxnSpPr>
        <p:spPr>
          <a:xfrm>
            <a:off x="6179875" y="2481943"/>
            <a:ext cx="479242" cy="114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559034" y="2231193"/>
            <a:ext cx="5691026" cy="1323439"/>
          </a:xfrm>
          <a:prstGeom prst="rect">
            <a:avLst/>
          </a:prstGeom>
          <a:noFill/>
        </p:spPr>
        <p:txBody>
          <a:bodyPr wrap="square" rtlCol="0">
            <a:spAutoFit/>
          </a:bodyPr>
          <a:lstStyle/>
          <a:p>
            <a:r>
              <a:rPr lang="fr-FR" sz="1600" b="1" dirty="0" smtClean="0"/>
              <a:t>Paix = un idéal partagé </a:t>
            </a:r>
            <a:r>
              <a:rPr lang="fr-FR" sz="1600" dirty="0" smtClean="0"/>
              <a:t>(terme de désir)</a:t>
            </a:r>
            <a:r>
              <a:rPr lang="fr-FR" sz="1600" dirty="0"/>
              <a:t> Conception de la paix comme </a:t>
            </a:r>
            <a:r>
              <a:rPr lang="fr-FR" sz="1600" b="1" dirty="0"/>
              <a:t>une finalité </a:t>
            </a:r>
            <a:r>
              <a:rPr lang="fr-FR" sz="1600" b="1" dirty="0" smtClean="0"/>
              <a:t>durable et non comme un intervalle entre 2 guerres </a:t>
            </a:r>
            <a:r>
              <a:rPr lang="fr-FR" sz="1600" dirty="0" smtClean="0"/>
              <a:t> (NB : vision partagée par l’auteur) / </a:t>
            </a:r>
            <a:r>
              <a:rPr lang="fr-FR" sz="1600" b="1" dirty="0" smtClean="0"/>
              <a:t>première manifestation de la notion de sécurité collective </a:t>
            </a:r>
            <a:r>
              <a:rPr lang="fr-FR" sz="1600" dirty="0" smtClean="0"/>
              <a:t>réaffirmée par SDN (Sociétés Des </a:t>
            </a:r>
            <a:r>
              <a:rPr lang="fr-FR" sz="1600" dirty="0"/>
              <a:t>N</a:t>
            </a:r>
            <a:r>
              <a:rPr lang="fr-FR" sz="1600" dirty="0" smtClean="0"/>
              <a:t>ations) en 1919 puis l’ONU en 1945</a:t>
            </a:r>
            <a:endParaRPr lang="fr-FR" sz="1600" dirty="0"/>
          </a:p>
        </p:txBody>
      </p:sp>
      <p:sp>
        <p:nvSpPr>
          <p:cNvPr id="27" name="ZoneTexte 26"/>
          <p:cNvSpPr txBox="1"/>
          <p:nvPr/>
        </p:nvSpPr>
        <p:spPr>
          <a:xfrm>
            <a:off x="206815" y="2573065"/>
            <a:ext cx="5754917" cy="1477328"/>
          </a:xfrm>
          <a:prstGeom prst="rect">
            <a:avLst/>
          </a:prstGeom>
          <a:noFill/>
          <a:ln>
            <a:solidFill>
              <a:srgbClr val="FF0000"/>
            </a:solidFill>
          </a:ln>
        </p:spPr>
        <p:txBody>
          <a:bodyPr wrap="square" rtlCol="0">
            <a:spAutoFit/>
          </a:bodyPr>
          <a:lstStyle/>
          <a:p>
            <a:endParaRPr lang="fr-FR" dirty="0" smtClean="0"/>
          </a:p>
          <a:p>
            <a:endParaRPr lang="fr-FR" dirty="0"/>
          </a:p>
          <a:p>
            <a:endParaRPr lang="fr-FR" dirty="0" smtClean="0"/>
          </a:p>
          <a:p>
            <a:endParaRPr lang="fr-FR" dirty="0"/>
          </a:p>
          <a:p>
            <a:endParaRPr lang="fr-FR" dirty="0"/>
          </a:p>
        </p:txBody>
      </p:sp>
      <p:sp>
        <p:nvSpPr>
          <p:cNvPr id="24" name="Rectangle 23"/>
          <p:cNvSpPr/>
          <p:nvPr/>
        </p:nvSpPr>
        <p:spPr>
          <a:xfrm>
            <a:off x="6349601" y="3650075"/>
            <a:ext cx="5900459" cy="2990499"/>
          </a:xfrm>
          <a:prstGeom prst="rect">
            <a:avLst/>
          </a:prstGeom>
        </p:spPr>
        <p:txBody>
          <a:bodyPr wrap="square">
            <a:spAutoFit/>
          </a:bodyPr>
          <a:lstStyle/>
          <a:p>
            <a:pPr lvl="0">
              <a:lnSpc>
                <a:spcPct val="107000"/>
              </a:lnSpc>
              <a:spcAft>
                <a:spcPts val="0"/>
              </a:spcAft>
            </a:pPr>
            <a:r>
              <a:rPr lang="fr-FR" sz="1600" dirty="0" smtClean="0">
                <a:latin typeface="Calibri" panose="020F0502020204030204" pitchFamily="34" charset="0"/>
                <a:ea typeface="Calibri" panose="020F0502020204030204" pitchFamily="34" charset="0"/>
                <a:cs typeface="Times New Roman" panose="02020603050405020304" pitchFamily="18" charset="0"/>
              </a:rPr>
              <a:t>L’auteur décrit ici </a:t>
            </a:r>
            <a:r>
              <a:rPr lang="fr-FR" sz="1600" b="1" dirty="0" smtClean="0">
                <a:latin typeface="Calibri" panose="020F0502020204030204" pitchFamily="34" charset="0"/>
                <a:ea typeface="Calibri" panose="020F0502020204030204" pitchFamily="34" charset="0"/>
                <a:cs typeface="Times New Roman" panose="02020603050405020304" pitchFamily="18" charset="0"/>
              </a:rPr>
              <a:t>un système international  équilibré/horizontal </a:t>
            </a:r>
            <a:r>
              <a:rPr lang="fr-FR" sz="1600" dirty="0" smtClean="0">
                <a:latin typeface="Calibri" panose="020F0502020204030204" pitchFamily="34" charset="0"/>
                <a:ea typeface="Calibri" panose="020F0502020204030204" pitchFamily="34" charset="0"/>
                <a:cs typeface="Times New Roman" panose="02020603050405020304" pitchFamily="18" charset="0"/>
              </a:rPr>
              <a:t>construite en 1648 et qui fonctionne encore reposant sur </a:t>
            </a:r>
          </a:p>
          <a:p>
            <a:pPr marL="285750" lvl="0" indent="-285750">
              <a:lnSpc>
                <a:spcPct val="107000"/>
              </a:lnSpc>
              <a:spcAft>
                <a:spcPts val="0"/>
              </a:spcAft>
              <a:buFontTx/>
              <a:buChar char="-"/>
            </a:pPr>
            <a:r>
              <a:rPr lang="fr-FR" sz="1600" dirty="0" smtClean="0">
                <a:latin typeface="Calibri" panose="020F0502020204030204" pitchFamily="34" charset="0"/>
                <a:ea typeface="Calibri" panose="020F0502020204030204" pitchFamily="34" charset="0"/>
                <a:cs typeface="Times New Roman" panose="02020603050405020304" pitchFamily="18" charset="0"/>
              </a:rPr>
              <a:t>La diplomatie </a:t>
            </a:r>
          </a:p>
          <a:p>
            <a:pPr marL="285750" lvl="0" indent="-285750">
              <a:lnSpc>
                <a:spcPct val="107000"/>
              </a:lnSpc>
              <a:spcAft>
                <a:spcPts val="0"/>
              </a:spcAft>
              <a:buFontTx/>
              <a:buChar char="-"/>
            </a:pPr>
            <a:r>
              <a:rPr lang="fr-FR" sz="1600" dirty="0" smtClean="0">
                <a:latin typeface="Calibri" panose="020F0502020204030204" pitchFamily="34" charset="0"/>
                <a:ea typeface="Calibri" panose="020F0502020204030204" pitchFamily="34" charset="0"/>
                <a:cs typeface="Times New Roman" panose="02020603050405020304" pitchFamily="18" charset="0"/>
              </a:rPr>
              <a:t>Des conférences internationales</a:t>
            </a:r>
          </a:p>
          <a:p>
            <a:pPr marL="285750" lvl="0" indent="-285750">
              <a:lnSpc>
                <a:spcPct val="107000"/>
              </a:lnSpc>
              <a:spcAft>
                <a:spcPts val="0"/>
              </a:spcAft>
              <a:buFontTx/>
              <a:buChar char="-"/>
            </a:pPr>
            <a:r>
              <a:rPr lang="fr-FR" sz="1600" dirty="0" smtClean="0">
                <a:latin typeface="Calibri" panose="020F0502020204030204" pitchFamily="34" charset="0"/>
                <a:ea typeface="Calibri" panose="020F0502020204030204" pitchFamily="34" charset="0"/>
                <a:cs typeface="Times New Roman" panose="02020603050405020304" pitchFamily="18" charset="0"/>
              </a:rPr>
              <a:t>Reconnaissance d’un droit international  partagé par tous = référence à </a:t>
            </a:r>
            <a:r>
              <a:rPr lang="fr-FR" sz="1600" dirty="0" err="1" smtClean="0">
                <a:latin typeface="Calibri" panose="020F0502020204030204" pitchFamily="34" charset="0"/>
                <a:ea typeface="Calibri" panose="020F0502020204030204" pitchFamily="34" charset="0"/>
                <a:cs typeface="Times New Roman" panose="02020603050405020304" pitchFamily="18" charset="0"/>
              </a:rPr>
              <a:t>H.Grotius</a:t>
            </a:r>
            <a:r>
              <a:rPr lang="fr-FR" sz="1600" dirty="0" smtClean="0">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a:t>
            </a:r>
            <a:r>
              <a:rPr lang="fr-FR" sz="1600" dirty="0" smtClean="0">
                <a:latin typeface="Calibri" panose="020F0502020204030204" pitchFamily="34" charset="0"/>
                <a:ea typeface="Calibri" panose="020F0502020204030204" pitchFamily="34" charset="0"/>
                <a:cs typeface="Times New Roman" panose="02020603050405020304" pitchFamily="18" charset="0"/>
              </a:rPr>
              <a:t>Humaniste </a:t>
            </a:r>
            <a:r>
              <a:rPr lang="fr-FR" sz="1600" dirty="0">
                <a:latin typeface="Calibri" panose="020F0502020204030204" pitchFamily="34" charset="0"/>
                <a:ea typeface="Calibri" panose="020F0502020204030204" pitchFamily="34" charset="0"/>
                <a:cs typeface="Times New Roman" panose="02020603050405020304" pitchFamily="18" charset="0"/>
              </a:rPr>
              <a:t>né </a:t>
            </a:r>
            <a:r>
              <a:rPr lang="fr-FR" sz="1600" dirty="0" smtClean="0">
                <a:latin typeface="Calibri" panose="020F0502020204030204" pitchFamily="34" charset="0"/>
                <a:ea typeface="Calibri" panose="020F0502020204030204" pitchFamily="34" charset="0"/>
                <a:cs typeface="Times New Roman" panose="02020603050405020304" pitchFamily="18" charset="0"/>
              </a:rPr>
              <a:t>dans </a:t>
            </a:r>
            <a:r>
              <a:rPr lang="fr-FR" sz="1600" dirty="0">
                <a:latin typeface="Calibri" panose="020F0502020204030204" pitchFamily="34" charset="0"/>
                <a:ea typeface="Calibri" panose="020F0502020204030204" pitchFamily="34" charset="0"/>
                <a:cs typeface="Times New Roman" panose="02020603050405020304" pitchFamily="18" charset="0"/>
              </a:rPr>
              <a:t>les Provinces-Unies au </a:t>
            </a:r>
            <a:r>
              <a:rPr lang="fr-FR" sz="1600" dirty="0" smtClean="0">
                <a:latin typeface="Calibri" panose="020F0502020204030204" pitchFamily="34" charset="0"/>
                <a:ea typeface="Calibri" panose="020F0502020204030204" pitchFamily="34" charset="0"/>
                <a:cs typeface="Times New Roman" panose="02020603050405020304" pitchFamily="18" charset="0"/>
              </a:rPr>
              <a:t>XVI</a:t>
            </a:r>
            <a:r>
              <a:rPr lang="fr-FR" sz="1400" dirty="0" smtClean="0">
                <a:latin typeface="Calibri" panose="020F0502020204030204" pitchFamily="34" charset="0"/>
                <a:ea typeface="Calibri" panose="020F0502020204030204" pitchFamily="34" charset="0"/>
                <a:cs typeface="Times New Roman" panose="02020603050405020304" pitchFamily="18" charset="0"/>
              </a:rPr>
              <a:t>ème</a:t>
            </a:r>
            <a:r>
              <a:rPr lang="fr-FR" sz="1600" dirty="0" smtClean="0">
                <a:latin typeface="Calibri" panose="020F0502020204030204" pitchFamily="34" charset="0"/>
                <a:ea typeface="Calibri" panose="020F0502020204030204" pitchFamily="34" charset="0"/>
                <a:cs typeface="Times New Roman" panose="02020603050405020304" pitchFamily="18" charset="0"/>
              </a:rPr>
              <a:t> </a:t>
            </a:r>
            <a:r>
              <a:rPr lang="fr-FR" sz="1600" dirty="0" err="1" smtClean="0">
                <a:latin typeface="Calibri" panose="020F0502020204030204" pitchFamily="34" charset="0"/>
                <a:ea typeface="Calibri" panose="020F0502020204030204" pitchFamily="34" charset="0"/>
                <a:cs typeface="Times New Roman" panose="02020603050405020304" pitchFamily="18" charset="0"/>
              </a:rPr>
              <a:t>sièce</a:t>
            </a:r>
            <a:r>
              <a:rPr lang="fr-FR" sz="1600" dirty="0" smtClean="0">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est le 1</a:t>
            </a:r>
            <a:r>
              <a:rPr lang="fr-FR" sz="1600" baseline="30000" dirty="0">
                <a:latin typeface="Calibri" panose="020F0502020204030204" pitchFamily="34" charset="0"/>
                <a:ea typeface="Calibri" panose="020F0502020204030204" pitchFamily="34" charset="0"/>
                <a:cs typeface="Times New Roman" panose="02020603050405020304" pitchFamily="18" charset="0"/>
              </a:rPr>
              <a:t>er</a:t>
            </a:r>
            <a:r>
              <a:rPr lang="fr-FR" sz="1600" dirty="0">
                <a:latin typeface="Calibri" panose="020F0502020204030204" pitchFamily="34" charset="0"/>
                <a:ea typeface="Calibri" panose="020F0502020204030204" pitchFamily="34" charset="0"/>
                <a:cs typeface="Times New Roman" panose="02020603050405020304" pitchFamily="18" charset="0"/>
              </a:rPr>
              <a:t> a parlé de droit international in </a:t>
            </a:r>
            <a:r>
              <a:rPr lang="fr-FR" sz="1600" i="1" dirty="0">
                <a:latin typeface="Calibri" panose="020F0502020204030204" pitchFamily="34" charset="0"/>
                <a:ea typeface="Calibri" panose="020F0502020204030204" pitchFamily="34" charset="0"/>
                <a:cs typeface="Times New Roman" panose="02020603050405020304" pitchFamily="18" charset="0"/>
              </a:rPr>
              <a:t>Le droit de la guerre et de la paix</a:t>
            </a:r>
            <a:r>
              <a:rPr lang="fr-FR" sz="1600" dirty="0">
                <a:latin typeface="Calibri" panose="020F0502020204030204" pitchFamily="34" charset="0"/>
                <a:ea typeface="Calibri" panose="020F0502020204030204" pitchFamily="34" charset="0"/>
                <a:cs typeface="Times New Roman" panose="02020603050405020304" pitchFamily="18" charset="0"/>
              </a:rPr>
              <a:t> paru en 1625= en pleine guerre de 30 ans </a:t>
            </a:r>
            <a:r>
              <a:rPr lang="fr-FR" sz="16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fr-FR" sz="1600" dirty="0" smtClean="0">
                <a:latin typeface="Calibri" panose="020F0502020204030204" pitchFamily="34" charset="0"/>
                <a:cs typeface="Times New Roman" panose="02020603050405020304" pitchFamily="18" charset="0"/>
              </a:rPr>
              <a:t>= </a:t>
            </a:r>
            <a:r>
              <a:rPr lang="fr-FR" sz="1600" b="1" dirty="0" smtClean="0">
                <a:latin typeface="Calibri" panose="020F0502020204030204" pitchFamily="34" charset="0"/>
                <a:cs typeface="Times New Roman" panose="02020603050405020304" pitchFamily="18" charset="0"/>
              </a:rPr>
              <a:t>paix positive </a:t>
            </a:r>
            <a:r>
              <a:rPr lang="fr-FR" sz="1600" dirty="0" smtClean="0">
                <a:latin typeface="Calibri" panose="020F0502020204030204" pitchFamily="34" charset="0"/>
                <a:cs typeface="Times New Roman" panose="02020603050405020304" pitchFamily="18" charset="0"/>
              </a:rPr>
              <a:t>/ </a:t>
            </a:r>
            <a:r>
              <a:rPr lang="fr-FR" sz="1600" b="1" dirty="0" smtClean="0">
                <a:latin typeface="Calibri" panose="020F0502020204030204" pitchFamily="34" charset="0"/>
                <a:cs typeface="Times New Roman" panose="02020603050405020304" pitchFamily="18" charset="0"/>
              </a:rPr>
              <a:t>maintien équilibre et sécurité collective</a:t>
            </a:r>
            <a:r>
              <a:rPr lang="fr-FR" sz="1600" dirty="0" smtClean="0">
                <a:latin typeface="Calibri" panose="020F0502020204030204" pitchFamily="34" charset="0"/>
                <a:cs typeface="Times New Roman" panose="02020603050405020304" pitchFamily="18" charset="0"/>
              </a:rPr>
              <a:t>…auteur parle « d’harmonie ». C’est pour lui l’enjeu d’un système international.</a:t>
            </a:r>
            <a:endParaRPr lang="fr-FR" sz="1600" dirty="0"/>
          </a:p>
        </p:txBody>
      </p:sp>
      <p:cxnSp>
        <p:nvCxnSpPr>
          <p:cNvPr id="30" name="Connecteur droit avec flèche 29"/>
          <p:cNvCxnSpPr/>
          <p:nvPr/>
        </p:nvCxnSpPr>
        <p:spPr>
          <a:xfrm>
            <a:off x="6150028" y="3816085"/>
            <a:ext cx="160464" cy="234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5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2" grpId="0" animBg="1"/>
      <p:bldP spid="14" grpId="0" animBg="1"/>
      <p:bldP spid="23" grpId="0"/>
      <p:bldP spid="27"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14180"/>
          <a:stretch/>
        </p:blipFill>
        <p:spPr>
          <a:xfrm rot="10800000">
            <a:off x="-72578" y="360738"/>
            <a:ext cx="6154060" cy="6464501"/>
          </a:xfrm>
          <a:prstGeom prst="rect">
            <a:avLst/>
          </a:prstGeom>
        </p:spPr>
      </p:pic>
      <p:sp>
        <p:nvSpPr>
          <p:cNvPr id="4" name="ZoneTexte 3"/>
          <p:cNvSpPr txBox="1"/>
          <p:nvPr/>
        </p:nvSpPr>
        <p:spPr>
          <a:xfrm>
            <a:off x="4034971" y="-8594"/>
            <a:ext cx="5718629" cy="369332"/>
          </a:xfrm>
          <a:prstGeom prst="rect">
            <a:avLst/>
          </a:prstGeom>
          <a:noFill/>
        </p:spPr>
        <p:txBody>
          <a:bodyPr wrap="square" rtlCol="0">
            <a:spAutoFit/>
          </a:bodyPr>
          <a:lstStyle/>
          <a:p>
            <a:r>
              <a:rPr lang="fr-FR" dirty="0" smtClean="0"/>
              <a:t>Analyse linéaire (point d’appui – </a:t>
            </a:r>
            <a:r>
              <a:rPr lang="fr-FR" dirty="0" err="1" smtClean="0"/>
              <a:t>méthodo</a:t>
            </a:r>
            <a:r>
              <a:rPr lang="fr-FR" dirty="0" smtClean="0"/>
              <a:t> Lettres)</a:t>
            </a:r>
            <a:endParaRPr lang="fr-FR" dirty="0"/>
          </a:p>
        </p:txBody>
      </p:sp>
      <p:sp>
        <p:nvSpPr>
          <p:cNvPr id="10" name="ZoneTexte 9"/>
          <p:cNvSpPr txBox="1"/>
          <p:nvPr/>
        </p:nvSpPr>
        <p:spPr>
          <a:xfrm>
            <a:off x="8127996" y="360738"/>
            <a:ext cx="3672118" cy="369332"/>
          </a:xfrm>
          <a:prstGeom prst="rect">
            <a:avLst/>
          </a:prstGeom>
          <a:noFill/>
        </p:spPr>
        <p:txBody>
          <a:bodyPr wrap="square" rtlCol="0">
            <a:spAutoFit/>
          </a:bodyPr>
          <a:lstStyle/>
          <a:p>
            <a:r>
              <a:rPr lang="fr-FR" b="1" dirty="0" smtClean="0"/>
              <a:t>Ce que je sais / mes commentaires</a:t>
            </a:r>
            <a:endParaRPr lang="fr-FR" b="1" dirty="0"/>
          </a:p>
        </p:txBody>
      </p:sp>
      <p:sp>
        <p:nvSpPr>
          <p:cNvPr id="26" name="Rectangle 25"/>
          <p:cNvSpPr/>
          <p:nvPr/>
        </p:nvSpPr>
        <p:spPr>
          <a:xfrm>
            <a:off x="147143" y="4661953"/>
            <a:ext cx="5874257" cy="517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6675658" y="1219962"/>
            <a:ext cx="5124456" cy="2308324"/>
          </a:xfrm>
          <a:prstGeom prst="rect">
            <a:avLst/>
          </a:prstGeom>
          <a:noFill/>
        </p:spPr>
        <p:txBody>
          <a:bodyPr wrap="square" rtlCol="0">
            <a:spAutoFit/>
          </a:bodyPr>
          <a:lstStyle/>
          <a:p>
            <a:r>
              <a:rPr lang="fr-FR" b="1" dirty="0" smtClean="0"/>
              <a:t>« génie » </a:t>
            </a:r>
            <a:r>
              <a:rPr lang="fr-FR" dirty="0" smtClean="0"/>
              <a:t>= </a:t>
            </a:r>
            <a:r>
              <a:rPr lang="fr-FR" b="1" dirty="0" smtClean="0"/>
              <a:t>adhésion/admiration de l’auteur </a:t>
            </a:r>
            <a:r>
              <a:rPr lang="fr-FR" dirty="0" smtClean="0"/>
              <a:t>vis-à-vis du système mis en place. L’auteur explique qu’il s’est imposé = </a:t>
            </a:r>
            <a:r>
              <a:rPr lang="fr-FR" b="1" dirty="0" smtClean="0"/>
              <a:t>sous-entend qu’il est donc toujours pertinent.</a:t>
            </a:r>
          </a:p>
          <a:p>
            <a:r>
              <a:rPr lang="fr-FR" b="1" dirty="0" smtClean="0"/>
              <a:t>Sa pertinence vient des caractéristiques </a:t>
            </a:r>
            <a:r>
              <a:rPr lang="fr-FR" dirty="0" smtClean="0"/>
              <a:t>= repose sur des procédures (définies dans le premier paragraphe) = des règles juridiques simples et claires acceptées par tous.(l 2)</a:t>
            </a:r>
            <a:endParaRPr lang="fr-FR" dirty="0"/>
          </a:p>
        </p:txBody>
      </p:sp>
      <p:sp>
        <p:nvSpPr>
          <p:cNvPr id="5" name="ZoneTexte 4"/>
          <p:cNvSpPr txBox="1"/>
          <p:nvPr/>
        </p:nvSpPr>
        <p:spPr>
          <a:xfrm>
            <a:off x="6691086" y="3907790"/>
            <a:ext cx="5239657" cy="923330"/>
          </a:xfrm>
          <a:prstGeom prst="rect">
            <a:avLst/>
          </a:prstGeom>
          <a:noFill/>
        </p:spPr>
        <p:txBody>
          <a:bodyPr wrap="square" rtlCol="0">
            <a:spAutoFit/>
          </a:bodyPr>
          <a:lstStyle/>
          <a:p>
            <a:r>
              <a:rPr lang="fr-FR" dirty="0" smtClean="0"/>
              <a:t>Système reconnaît l’Etat </a:t>
            </a:r>
            <a:r>
              <a:rPr lang="fr-FR" b="1" dirty="0" smtClean="0"/>
              <a:t>comme un citoyen international </a:t>
            </a:r>
            <a:r>
              <a:rPr lang="fr-FR" dirty="0" smtClean="0"/>
              <a:t>= individu avec des droits / libertés reconnues et garanties par le droit (ici international)</a:t>
            </a:r>
            <a:endParaRPr lang="fr-FR" dirty="0"/>
          </a:p>
        </p:txBody>
      </p:sp>
      <p:sp>
        <p:nvSpPr>
          <p:cNvPr id="6" name="ZoneTexte 5"/>
          <p:cNvSpPr txBox="1"/>
          <p:nvPr/>
        </p:nvSpPr>
        <p:spPr>
          <a:xfrm>
            <a:off x="6792686" y="4995175"/>
            <a:ext cx="5399314" cy="369332"/>
          </a:xfrm>
          <a:prstGeom prst="rect">
            <a:avLst/>
          </a:prstGeom>
          <a:noFill/>
        </p:spPr>
        <p:txBody>
          <a:bodyPr wrap="square" rtlCol="0">
            <a:spAutoFit/>
          </a:bodyPr>
          <a:lstStyle/>
          <a:p>
            <a:r>
              <a:rPr lang="fr-FR" dirty="0" smtClean="0"/>
              <a:t>Protégé « abri »= droit de non ingérence reconnu</a:t>
            </a:r>
            <a:endParaRPr lang="fr-FR" dirty="0"/>
          </a:p>
        </p:txBody>
      </p:sp>
      <p:sp>
        <p:nvSpPr>
          <p:cNvPr id="20" name="Rectangle 19"/>
          <p:cNvSpPr/>
          <p:nvPr/>
        </p:nvSpPr>
        <p:spPr>
          <a:xfrm>
            <a:off x="207225" y="4110511"/>
            <a:ext cx="5874257" cy="517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6081482" y="2235624"/>
            <a:ext cx="594176" cy="1874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26" idx="3"/>
          </p:cNvCxnSpPr>
          <p:nvPr/>
        </p:nvCxnSpPr>
        <p:spPr>
          <a:xfrm flipV="1">
            <a:off x="6021400" y="4499429"/>
            <a:ext cx="654258" cy="421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675658" y="730070"/>
            <a:ext cx="5124456" cy="369332"/>
          </a:xfrm>
          <a:prstGeom prst="rect">
            <a:avLst/>
          </a:prstGeom>
          <a:noFill/>
        </p:spPr>
        <p:txBody>
          <a:bodyPr wrap="square" rtlCol="0">
            <a:spAutoFit/>
          </a:bodyPr>
          <a:lstStyle/>
          <a:p>
            <a:r>
              <a:rPr lang="fr-FR" b="1" dirty="0" smtClean="0"/>
              <a:t>2. La pertinence du modèle</a:t>
            </a:r>
            <a:endParaRPr lang="fr-FR" b="1" dirty="0"/>
          </a:p>
        </p:txBody>
      </p:sp>
    </p:spTree>
    <p:extLst>
      <p:ext uri="{BB962C8B-B14F-4D97-AF65-F5344CB8AC3E}">
        <p14:creationId xmlns:p14="http://schemas.microsoft.com/office/powerpoint/2010/main" val="239227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5" grpId="0"/>
      <p:bldP spid="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14180"/>
          <a:stretch/>
        </p:blipFill>
        <p:spPr>
          <a:xfrm rot="10800000">
            <a:off x="-72578" y="360738"/>
            <a:ext cx="6154060" cy="6464501"/>
          </a:xfrm>
          <a:prstGeom prst="rect">
            <a:avLst/>
          </a:prstGeom>
        </p:spPr>
      </p:pic>
      <p:sp>
        <p:nvSpPr>
          <p:cNvPr id="4" name="ZoneTexte 3"/>
          <p:cNvSpPr txBox="1"/>
          <p:nvPr/>
        </p:nvSpPr>
        <p:spPr>
          <a:xfrm>
            <a:off x="4034971" y="-8594"/>
            <a:ext cx="5718629" cy="369332"/>
          </a:xfrm>
          <a:prstGeom prst="rect">
            <a:avLst/>
          </a:prstGeom>
          <a:noFill/>
        </p:spPr>
        <p:txBody>
          <a:bodyPr wrap="square" rtlCol="0">
            <a:spAutoFit/>
          </a:bodyPr>
          <a:lstStyle/>
          <a:p>
            <a:r>
              <a:rPr lang="fr-FR" dirty="0" smtClean="0"/>
              <a:t>Analyse linéaire (point d’appui – </a:t>
            </a:r>
            <a:r>
              <a:rPr lang="fr-FR" dirty="0" err="1" smtClean="0"/>
              <a:t>méthodo</a:t>
            </a:r>
            <a:r>
              <a:rPr lang="fr-FR" dirty="0" smtClean="0"/>
              <a:t> Lettres)</a:t>
            </a:r>
            <a:endParaRPr lang="fr-FR" dirty="0"/>
          </a:p>
        </p:txBody>
      </p:sp>
      <p:sp>
        <p:nvSpPr>
          <p:cNvPr id="10" name="ZoneTexte 9"/>
          <p:cNvSpPr txBox="1"/>
          <p:nvPr/>
        </p:nvSpPr>
        <p:spPr>
          <a:xfrm>
            <a:off x="8127996" y="360738"/>
            <a:ext cx="3672118" cy="369332"/>
          </a:xfrm>
          <a:prstGeom prst="rect">
            <a:avLst/>
          </a:prstGeom>
          <a:noFill/>
        </p:spPr>
        <p:txBody>
          <a:bodyPr wrap="square" rtlCol="0">
            <a:spAutoFit/>
          </a:bodyPr>
          <a:lstStyle/>
          <a:p>
            <a:r>
              <a:rPr lang="fr-FR" b="1" dirty="0" smtClean="0"/>
              <a:t>Ce que je sais / mes commentaires</a:t>
            </a:r>
            <a:endParaRPr lang="fr-FR" b="1" dirty="0"/>
          </a:p>
        </p:txBody>
      </p:sp>
      <p:sp>
        <p:nvSpPr>
          <p:cNvPr id="14" name="ZoneTexte 13"/>
          <p:cNvSpPr txBox="1"/>
          <p:nvPr/>
        </p:nvSpPr>
        <p:spPr>
          <a:xfrm>
            <a:off x="206812" y="5288832"/>
            <a:ext cx="5754917" cy="520682"/>
          </a:xfrm>
          <a:prstGeom prst="rect">
            <a:avLst/>
          </a:prstGeom>
          <a:noFill/>
          <a:ln>
            <a:solidFill>
              <a:srgbClr val="FF0000"/>
            </a:solidFill>
          </a:ln>
        </p:spPr>
        <p:txBody>
          <a:bodyPr wrap="square" rtlCol="0">
            <a:spAutoFit/>
          </a:bodyPr>
          <a:lstStyle/>
          <a:p>
            <a:endParaRPr lang="fr-FR" dirty="0"/>
          </a:p>
        </p:txBody>
      </p:sp>
      <p:sp>
        <p:nvSpPr>
          <p:cNvPr id="7" name="ZoneTexte 6"/>
          <p:cNvSpPr txBox="1"/>
          <p:nvPr/>
        </p:nvSpPr>
        <p:spPr>
          <a:xfrm>
            <a:off x="6371771" y="730070"/>
            <a:ext cx="5754917" cy="3570208"/>
          </a:xfrm>
          <a:prstGeom prst="rect">
            <a:avLst/>
          </a:prstGeom>
          <a:noFill/>
        </p:spPr>
        <p:txBody>
          <a:bodyPr wrap="square" rtlCol="0">
            <a:spAutoFit/>
          </a:bodyPr>
          <a:lstStyle/>
          <a:p>
            <a:r>
              <a:rPr lang="fr-FR" b="1" dirty="0" smtClean="0"/>
              <a:t>Concept westphalien </a:t>
            </a:r>
            <a:r>
              <a:rPr lang="fr-FR" dirty="0" smtClean="0"/>
              <a:t>= </a:t>
            </a:r>
            <a:r>
              <a:rPr lang="fr-FR" i="1" dirty="0" smtClean="0"/>
              <a:t>un objet ou d'un ensemble d'objets ayant des caractères communs </a:t>
            </a:r>
            <a:r>
              <a:rPr lang="fr-FR" dirty="0" smtClean="0"/>
              <a:t>= </a:t>
            </a:r>
            <a:r>
              <a:rPr lang="fr-FR" b="1" dirty="0" smtClean="0"/>
              <a:t>pour l’auteur « un modèle » auquel il adhère. </a:t>
            </a:r>
          </a:p>
          <a:p>
            <a:r>
              <a:rPr lang="fr-FR" dirty="0" smtClean="0"/>
              <a:t>Ce modèle est pertinent car </a:t>
            </a:r>
          </a:p>
          <a:p>
            <a:pPr marL="285750" indent="-285750">
              <a:buFontTx/>
              <a:buChar char="-"/>
            </a:pPr>
            <a:r>
              <a:rPr lang="fr-FR" dirty="0" smtClean="0"/>
              <a:t>Favorise équité entre les Etats / reconnaissance de la diversité</a:t>
            </a:r>
          </a:p>
          <a:p>
            <a:pPr marL="285750" indent="-285750">
              <a:buFontTx/>
              <a:buChar char="-"/>
            </a:pPr>
            <a:r>
              <a:rPr lang="fr-FR" dirty="0" smtClean="0"/>
              <a:t>Repose sur la réalité </a:t>
            </a:r>
            <a:r>
              <a:rPr lang="fr-FR" b="1" dirty="0" smtClean="0"/>
              <a:t>= realpolitik </a:t>
            </a:r>
            <a:r>
              <a:rPr lang="fr-FR" dirty="0" smtClean="0"/>
              <a:t>= réalité </a:t>
            </a:r>
            <a:r>
              <a:rPr lang="fr-FR" sz="2800" dirty="0" smtClean="0"/>
              <a:t>&gt;</a:t>
            </a:r>
            <a:r>
              <a:rPr lang="fr-FR" dirty="0" smtClean="0"/>
              <a:t> aux idéaux)</a:t>
            </a:r>
          </a:p>
          <a:p>
            <a:pPr marL="285750" indent="-285750">
              <a:buFontTx/>
              <a:buChar char="-"/>
            </a:pPr>
            <a:r>
              <a:rPr lang="fr-FR" dirty="0" smtClean="0"/>
              <a:t>« Quête  d’un ordre commun » = </a:t>
            </a:r>
            <a:r>
              <a:rPr lang="fr-FR" b="1" dirty="0" smtClean="0"/>
              <a:t>paix est un idéal  </a:t>
            </a:r>
          </a:p>
          <a:p>
            <a:pPr marL="285750" indent="-285750">
              <a:buFontTx/>
              <a:buChar char="-"/>
            </a:pPr>
            <a:r>
              <a:rPr lang="fr-FR" b="1" dirty="0" smtClean="0"/>
              <a:t>Passage </a:t>
            </a:r>
            <a:r>
              <a:rPr lang="fr-FR" b="1" dirty="0"/>
              <a:t>à une sécurité collective </a:t>
            </a:r>
            <a:r>
              <a:rPr lang="fr-FR" dirty="0"/>
              <a:t>+ prévention + résolution des conflits </a:t>
            </a:r>
            <a:r>
              <a:rPr lang="fr-FR" dirty="0" smtClean="0"/>
              <a:t>dans </a:t>
            </a:r>
            <a:r>
              <a:rPr lang="fr-FR" dirty="0"/>
              <a:t>le cadre </a:t>
            </a:r>
            <a:r>
              <a:rPr lang="fr-FR" b="1" dirty="0"/>
              <a:t>d’une coopération des Etats intégrés</a:t>
            </a:r>
            <a:r>
              <a:rPr lang="fr-FR" dirty="0"/>
              <a:t> </a:t>
            </a:r>
            <a:r>
              <a:rPr lang="fr-FR" dirty="0" smtClean="0"/>
              <a:t>(</a:t>
            </a:r>
            <a:r>
              <a:rPr lang="fr-FR" dirty="0" err="1" smtClean="0"/>
              <a:t>cf</a:t>
            </a:r>
            <a:r>
              <a:rPr lang="fr-FR" dirty="0" smtClean="0"/>
              <a:t> idée du </a:t>
            </a:r>
            <a:r>
              <a:rPr lang="fr-FR" dirty="0" err="1" smtClean="0"/>
              <a:t>prsdt</a:t>
            </a:r>
            <a:r>
              <a:rPr lang="fr-FR" dirty="0" smtClean="0"/>
              <a:t> Wilson avec la </a:t>
            </a:r>
            <a:r>
              <a:rPr lang="fr-FR" dirty="0"/>
              <a:t> </a:t>
            </a:r>
            <a:r>
              <a:rPr lang="fr-FR" dirty="0" smtClean="0"/>
              <a:t>SDN en 1919 (T. de Versailles / ONU en 1945)</a:t>
            </a:r>
            <a:endParaRPr lang="fr-FR" dirty="0"/>
          </a:p>
        </p:txBody>
      </p:sp>
      <p:sp>
        <p:nvSpPr>
          <p:cNvPr id="8" name="ZoneTexte 7"/>
          <p:cNvSpPr txBox="1"/>
          <p:nvPr/>
        </p:nvSpPr>
        <p:spPr>
          <a:xfrm>
            <a:off x="6487862" y="4395011"/>
            <a:ext cx="5508175" cy="2308324"/>
          </a:xfrm>
          <a:prstGeom prst="rect">
            <a:avLst/>
          </a:prstGeom>
          <a:noFill/>
        </p:spPr>
        <p:txBody>
          <a:bodyPr wrap="square" rtlCol="0">
            <a:spAutoFit/>
          </a:bodyPr>
          <a:lstStyle/>
          <a:p>
            <a:r>
              <a:rPr lang="fr-FR" b="1" dirty="0" smtClean="0"/>
              <a:t>1945 : création ONU</a:t>
            </a:r>
            <a:r>
              <a:rPr lang="fr-FR" dirty="0" smtClean="0"/>
              <a:t> = </a:t>
            </a:r>
            <a:r>
              <a:rPr lang="fr-FR" b="1" dirty="0" smtClean="0"/>
              <a:t>ordre mondial actuel repose sur principes westphaliens </a:t>
            </a:r>
            <a:r>
              <a:rPr lang="fr-FR" dirty="0" smtClean="0"/>
              <a:t>= terme de « charpente »</a:t>
            </a:r>
          </a:p>
          <a:p>
            <a:r>
              <a:rPr lang="fr-FR" dirty="0" smtClean="0"/>
              <a:t>- Organisation regroupant des Etats souverains </a:t>
            </a:r>
          </a:p>
          <a:p>
            <a:r>
              <a:rPr lang="fr-FR" dirty="0" smtClean="0"/>
              <a:t>- Affirmation du droit des peuples à disposer d’eux-mêmes</a:t>
            </a:r>
          </a:p>
          <a:p>
            <a:r>
              <a:rPr lang="fr-FR" dirty="0" smtClean="0"/>
              <a:t>- Maintien paix et sécurité collective / principe de justice, équité et droits international = </a:t>
            </a:r>
            <a:r>
              <a:rPr lang="fr-FR" b="1" dirty="0" smtClean="0"/>
              <a:t>but premier de la charte de San Francisco du 26 juin 1945</a:t>
            </a:r>
            <a:endParaRPr lang="fr-FR" b="1" dirty="0"/>
          </a:p>
        </p:txBody>
      </p:sp>
      <p:sp>
        <p:nvSpPr>
          <p:cNvPr id="12" name="ZoneTexte 11"/>
          <p:cNvSpPr txBox="1"/>
          <p:nvPr/>
        </p:nvSpPr>
        <p:spPr>
          <a:xfrm>
            <a:off x="2612572" y="5549173"/>
            <a:ext cx="3349158" cy="520682"/>
          </a:xfrm>
          <a:prstGeom prst="rect">
            <a:avLst/>
          </a:prstGeom>
          <a:noFill/>
          <a:ln>
            <a:solidFill>
              <a:srgbClr val="FF0000"/>
            </a:solidFill>
          </a:ln>
        </p:spPr>
        <p:txBody>
          <a:bodyPr wrap="square" rtlCol="0">
            <a:spAutoFit/>
          </a:bodyPr>
          <a:lstStyle/>
          <a:p>
            <a:endParaRPr lang="fr-FR" dirty="0"/>
          </a:p>
        </p:txBody>
      </p:sp>
      <p:cxnSp>
        <p:nvCxnSpPr>
          <p:cNvPr id="15" name="Connecteur droit avec flèche 14"/>
          <p:cNvCxnSpPr/>
          <p:nvPr/>
        </p:nvCxnSpPr>
        <p:spPr>
          <a:xfrm flipV="1">
            <a:off x="5961729" y="2365829"/>
            <a:ext cx="410042" cy="2923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5961729" y="5288832"/>
            <a:ext cx="410042" cy="781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518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14180"/>
          <a:stretch/>
        </p:blipFill>
        <p:spPr>
          <a:xfrm rot="10800000">
            <a:off x="0" y="393499"/>
            <a:ext cx="6154060" cy="6464501"/>
          </a:xfrm>
          <a:prstGeom prst="rect">
            <a:avLst/>
          </a:prstGeom>
        </p:spPr>
      </p:pic>
      <p:sp>
        <p:nvSpPr>
          <p:cNvPr id="3" name="ZoneTexte 2"/>
          <p:cNvSpPr txBox="1"/>
          <p:nvPr/>
        </p:nvSpPr>
        <p:spPr>
          <a:xfrm>
            <a:off x="5820229" y="0"/>
            <a:ext cx="6212114" cy="7294305"/>
          </a:xfrm>
          <a:prstGeom prst="rect">
            <a:avLst/>
          </a:prstGeom>
          <a:noFill/>
        </p:spPr>
        <p:txBody>
          <a:bodyPr wrap="square" rtlCol="0">
            <a:spAutoFit/>
          </a:bodyPr>
          <a:lstStyle/>
          <a:p>
            <a:r>
              <a:rPr lang="fr-FR" b="1" dirty="0" smtClean="0"/>
              <a:t>REPONSE à la question posée appuyée par les connaissances</a:t>
            </a:r>
          </a:p>
          <a:p>
            <a:endParaRPr lang="fr-FR" dirty="0"/>
          </a:p>
          <a:p>
            <a:pPr marL="285750" indent="-285750">
              <a:buFontTx/>
              <a:buChar char="-"/>
            </a:pPr>
            <a:r>
              <a:rPr lang="fr-FR" b="1" dirty="0" smtClean="0"/>
              <a:t>Pour l’auteur : </a:t>
            </a:r>
          </a:p>
          <a:p>
            <a:pPr marL="742950" lvl="1" indent="-285750">
              <a:buFontTx/>
              <a:buChar char="-"/>
            </a:pPr>
            <a:r>
              <a:rPr lang="fr-FR" dirty="0" smtClean="0"/>
              <a:t>le modèle westphalien permet de comprendre les relations internationales actuelles. </a:t>
            </a:r>
          </a:p>
          <a:p>
            <a:pPr marL="742950" lvl="1" indent="-285750">
              <a:buFontTx/>
              <a:buChar char="-"/>
            </a:pPr>
            <a:r>
              <a:rPr lang="fr-FR" dirty="0" smtClean="0"/>
              <a:t>Le modèle est donc pertinent</a:t>
            </a:r>
          </a:p>
          <a:p>
            <a:pPr marL="742950" lvl="1" indent="-285750">
              <a:buFontTx/>
              <a:buChar char="-"/>
            </a:pPr>
            <a:r>
              <a:rPr lang="fr-FR" dirty="0" smtClean="0"/>
              <a:t>Il est le fondement du système onusien depuis 1945</a:t>
            </a:r>
          </a:p>
          <a:p>
            <a:pPr marL="742950" lvl="1" indent="-285750">
              <a:buFontTx/>
              <a:buChar char="-"/>
            </a:pPr>
            <a:r>
              <a:rPr lang="fr-FR" dirty="0" smtClean="0"/>
              <a:t>C’est un modèle à préserver / à maintenir car seul garant d’un paix juste et durable </a:t>
            </a:r>
          </a:p>
          <a:p>
            <a:pPr lvl="1"/>
            <a:endParaRPr lang="fr-FR" dirty="0" smtClean="0"/>
          </a:p>
          <a:p>
            <a:pPr lvl="1"/>
            <a:r>
              <a:rPr lang="fr-FR" dirty="0" smtClean="0">
                <a:solidFill>
                  <a:srgbClr val="FF0000"/>
                </a:solidFill>
              </a:rPr>
              <a:t>Mais</a:t>
            </a:r>
            <a:r>
              <a:rPr lang="fr-FR" dirty="0" smtClean="0"/>
              <a:t> </a:t>
            </a:r>
            <a:r>
              <a:rPr lang="fr-FR" b="1" dirty="0" smtClean="0"/>
              <a:t>ce plaidoyer pour le modèle westphalien </a:t>
            </a:r>
            <a:r>
              <a:rPr lang="fr-FR" dirty="0" smtClean="0"/>
              <a:t>cache des inquiétudes </a:t>
            </a:r>
            <a:r>
              <a:rPr lang="fr-FR" dirty="0" smtClean="0">
                <a:sym typeface="Wingdings" panose="05000000000000000000" pitchFamily="2" charset="2"/>
              </a:rPr>
              <a:t></a:t>
            </a:r>
            <a:r>
              <a:rPr lang="fr-FR" dirty="0" smtClean="0"/>
              <a:t> si l’auteur le défend c’est que le modèle est remis en cause</a:t>
            </a:r>
          </a:p>
          <a:p>
            <a:pPr lvl="1"/>
            <a:r>
              <a:rPr lang="fr-FR" dirty="0"/>
              <a:t>	</a:t>
            </a:r>
            <a:r>
              <a:rPr lang="fr-FR" dirty="0" smtClean="0"/>
              <a:t>- les </a:t>
            </a:r>
            <a:r>
              <a:rPr lang="fr-FR" b="1" dirty="0" smtClean="0"/>
              <a:t>guerres irrégulières transnationales </a:t>
            </a:r>
            <a:r>
              <a:rPr lang="fr-FR" dirty="0" smtClean="0"/>
              <a:t>remettent en question le modèle reposant sur les ETATS . </a:t>
            </a:r>
            <a:r>
              <a:rPr lang="fr-FR" b="1" dirty="0" smtClean="0"/>
              <a:t>Idéologie &gt;</a:t>
            </a:r>
            <a:r>
              <a:rPr lang="fr-FR" dirty="0" smtClean="0"/>
              <a:t> aux réalités politiques, dépasse les Etats.</a:t>
            </a:r>
          </a:p>
          <a:p>
            <a:pPr lvl="1"/>
            <a:r>
              <a:rPr lang="fr-FR" dirty="0"/>
              <a:t>	</a:t>
            </a:r>
            <a:r>
              <a:rPr lang="fr-FR" dirty="0" smtClean="0"/>
              <a:t>- </a:t>
            </a:r>
            <a:r>
              <a:rPr lang="fr-FR" b="1" dirty="0" smtClean="0"/>
              <a:t>utilité/légitimité de l’ONU remises en question </a:t>
            </a:r>
            <a:r>
              <a:rPr lang="fr-FR" dirty="0" smtClean="0"/>
              <a:t>(</a:t>
            </a:r>
            <a:r>
              <a:rPr lang="fr-FR" dirty="0" err="1" smtClean="0"/>
              <a:t>cf</a:t>
            </a:r>
            <a:r>
              <a:rPr lang="fr-FR" dirty="0" smtClean="0"/>
              <a:t> intervention américaine en Irak en 2003)</a:t>
            </a:r>
          </a:p>
          <a:p>
            <a:pPr lvl="1"/>
            <a:r>
              <a:rPr lang="fr-FR" dirty="0"/>
              <a:t>	</a:t>
            </a:r>
            <a:r>
              <a:rPr lang="fr-FR" dirty="0" smtClean="0"/>
              <a:t>- émergence dans les années 90 du </a:t>
            </a:r>
            <a:r>
              <a:rPr lang="fr-FR" b="1" dirty="0" smtClean="0"/>
              <a:t>droit d’ingérence / ingérence humanitaire </a:t>
            </a:r>
            <a:endParaRPr lang="fr-FR" dirty="0" smtClean="0"/>
          </a:p>
          <a:p>
            <a:pPr lvl="1"/>
            <a:r>
              <a:rPr lang="fr-FR" dirty="0"/>
              <a:t>	</a:t>
            </a:r>
            <a:r>
              <a:rPr lang="fr-FR" dirty="0" smtClean="0"/>
              <a:t>- </a:t>
            </a:r>
            <a:r>
              <a:rPr lang="fr-FR" b="1" dirty="0" smtClean="0"/>
              <a:t>Hégémonie de nouvelles puissances </a:t>
            </a:r>
            <a:r>
              <a:rPr lang="fr-FR" dirty="0" smtClean="0"/>
              <a:t>= Russie en Europe (Ukraine/Crimée) // de la Chine en Asie </a:t>
            </a:r>
          </a:p>
          <a:p>
            <a:pPr lvl="1"/>
            <a:r>
              <a:rPr lang="fr-FR" dirty="0"/>
              <a:t>	</a:t>
            </a:r>
            <a:r>
              <a:rPr lang="fr-FR" dirty="0" smtClean="0"/>
              <a:t>- </a:t>
            </a:r>
            <a:r>
              <a:rPr lang="fr-FR" b="1" dirty="0" smtClean="0"/>
              <a:t>Repli sur soi des </a:t>
            </a:r>
            <a:r>
              <a:rPr lang="fr-FR" b="1" dirty="0" smtClean="0"/>
              <a:t>Etats-Unis</a:t>
            </a:r>
            <a:r>
              <a:rPr lang="fr-FR" b="1" dirty="0" smtClean="0"/>
              <a:t> </a:t>
            </a:r>
            <a:r>
              <a:rPr lang="fr-FR" b="1" dirty="0" smtClean="0"/>
              <a:t>/ UE (et ses contradictions internes) </a:t>
            </a:r>
            <a:r>
              <a:rPr lang="fr-FR" dirty="0" smtClean="0"/>
              <a:t>fragilise également le modèle</a:t>
            </a:r>
          </a:p>
          <a:p>
            <a:endParaRPr lang="fr-FR" dirty="0"/>
          </a:p>
        </p:txBody>
      </p:sp>
    </p:spTree>
    <p:extLst>
      <p:ext uri="{BB962C8B-B14F-4D97-AF65-F5344CB8AC3E}">
        <p14:creationId xmlns:p14="http://schemas.microsoft.com/office/powerpoint/2010/main" val="203096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3201" y="1030490"/>
            <a:ext cx="3712191" cy="369332"/>
          </a:xfrm>
          <a:prstGeom prst="rect">
            <a:avLst/>
          </a:prstGeom>
          <a:noFill/>
        </p:spPr>
        <p:txBody>
          <a:bodyPr wrap="square" rtlCol="0">
            <a:spAutoFit/>
          </a:bodyPr>
          <a:lstStyle/>
          <a:p>
            <a:r>
              <a:rPr lang="fr-FR" b="1" dirty="0" smtClean="0"/>
              <a:t>Etude critique de document : </a:t>
            </a:r>
          </a:p>
        </p:txBody>
      </p:sp>
      <p:sp>
        <p:nvSpPr>
          <p:cNvPr id="6" name="ZoneTexte 5"/>
          <p:cNvSpPr txBox="1"/>
          <p:nvPr/>
        </p:nvSpPr>
        <p:spPr>
          <a:xfrm>
            <a:off x="700942" y="5045086"/>
            <a:ext cx="10331355" cy="646331"/>
          </a:xfrm>
          <a:prstGeom prst="rect">
            <a:avLst/>
          </a:prstGeom>
          <a:noFill/>
        </p:spPr>
        <p:txBody>
          <a:bodyPr wrap="square" rtlCol="0">
            <a:spAutoFit/>
          </a:bodyPr>
          <a:lstStyle/>
          <a:p>
            <a:r>
              <a:rPr lang="fr-FR" b="1" dirty="0" smtClean="0"/>
              <a:t>Consigne :</a:t>
            </a:r>
            <a:r>
              <a:rPr lang="fr-FR" dirty="0" smtClean="0"/>
              <a:t> En analysant le document et vous appuyant sur vos connaissances, répondez à la question suivante : le « modèle westphalien » permet-il de comprendre les relations internationales aujourd’hui ?</a:t>
            </a:r>
            <a:endParaRPr lang="fr-FR" dirty="0"/>
          </a:p>
        </p:txBody>
      </p:sp>
      <p:sp>
        <p:nvSpPr>
          <p:cNvPr id="7" name="ZoneTexte 6"/>
          <p:cNvSpPr txBox="1"/>
          <p:nvPr/>
        </p:nvSpPr>
        <p:spPr>
          <a:xfrm>
            <a:off x="3455482" y="275454"/>
            <a:ext cx="8603847" cy="2585323"/>
          </a:xfrm>
          <a:prstGeom prst="rect">
            <a:avLst/>
          </a:prstGeom>
          <a:noFill/>
        </p:spPr>
        <p:txBody>
          <a:bodyPr wrap="square" rtlCol="0">
            <a:spAutoFit/>
          </a:bodyPr>
          <a:lstStyle/>
          <a:p>
            <a:r>
              <a:rPr lang="fr-FR" i="1" dirty="0" smtClean="0"/>
              <a:t>Exercice / 10 </a:t>
            </a:r>
          </a:p>
          <a:p>
            <a:r>
              <a:rPr lang="fr-FR" i="1" dirty="0" smtClean="0"/>
              <a:t>Environ 1h30 </a:t>
            </a:r>
          </a:p>
          <a:p>
            <a:endParaRPr lang="fr-FR" i="1" dirty="0" smtClean="0"/>
          </a:p>
          <a:p>
            <a:pPr marL="342900" indent="-342900">
              <a:buFont typeface="+mj-lt"/>
              <a:buAutoNum type="arabicPeriod"/>
            </a:pPr>
            <a:r>
              <a:rPr lang="fr-FR" b="1" dirty="0" smtClean="0"/>
              <a:t>Identifier</a:t>
            </a:r>
            <a:r>
              <a:rPr lang="fr-FR" dirty="0" smtClean="0"/>
              <a:t> le/les document(s) et en cerner le sens (en relation à une situation historique / géographique /géopolitique/sciences politiques </a:t>
            </a:r>
          </a:p>
          <a:p>
            <a:pPr marL="342900" indent="-342900">
              <a:buFont typeface="+mj-lt"/>
              <a:buAutoNum type="arabicPeriod"/>
            </a:pPr>
            <a:r>
              <a:rPr lang="fr-FR" b="1" dirty="0" smtClean="0"/>
              <a:t>Extraire /sélectionner des informations</a:t>
            </a:r>
            <a:r>
              <a:rPr lang="fr-FR" dirty="0" smtClean="0"/>
              <a:t>, les classer, les hiérarchiser </a:t>
            </a:r>
            <a:endParaRPr lang="fr-FR" dirty="0"/>
          </a:p>
          <a:p>
            <a:pPr marL="342900" indent="-342900">
              <a:buFont typeface="+mj-lt"/>
              <a:buAutoNum type="arabicPeriod"/>
            </a:pPr>
            <a:r>
              <a:rPr lang="fr-FR" b="1" dirty="0"/>
              <a:t>M</a:t>
            </a:r>
            <a:r>
              <a:rPr lang="fr-FR" b="1" dirty="0" smtClean="0"/>
              <a:t>ettre en relation/confronter </a:t>
            </a:r>
            <a:r>
              <a:rPr lang="fr-FR" dirty="0" smtClean="0"/>
              <a:t>le/les documents avec des connaissances pour </a:t>
            </a:r>
            <a:r>
              <a:rPr lang="fr-FR" b="1" dirty="0" smtClean="0"/>
              <a:t>expliquer et analyser le ou les documents</a:t>
            </a:r>
            <a:r>
              <a:rPr lang="fr-FR" dirty="0" smtClean="0"/>
              <a:t>.</a:t>
            </a:r>
          </a:p>
          <a:p>
            <a:pPr marL="342900" indent="-342900">
              <a:buFont typeface="+mj-lt"/>
              <a:buAutoNum type="arabicPeriod"/>
            </a:pPr>
            <a:r>
              <a:rPr lang="fr-FR" b="1" dirty="0" smtClean="0"/>
              <a:t>Critiquer</a:t>
            </a:r>
            <a:r>
              <a:rPr lang="fr-FR" dirty="0" smtClean="0"/>
              <a:t> : porter un jugement </a:t>
            </a:r>
            <a:r>
              <a:rPr lang="fr-FR" b="1" dirty="0" smtClean="0"/>
              <a:t>argumenté</a:t>
            </a:r>
            <a:r>
              <a:rPr lang="fr-FR" dirty="0" smtClean="0"/>
              <a:t> sur la thèse du/des document(s)</a:t>
            </a:r>
            <a:endParaRPr lang="fr-FR" dirty="0"/>
          </a:p>
        </p:txBody>
      </p:sp>
      <p:sp>
        <p:nvSpPr>
          <p:cNvPr id="11" name="ZoneTexte 10"/>
          <p:cNvSpPr txBox="1"/>
          <p:nvPr/>
        </p:nvSpPr>
        <p:spPr>
          <a:xfrm>
            <a:off x="700942" y="3221922"/>
            <a:ext cx="10440538" cy="369332"/>
          </a:xfrm>
          <a:prstGeom prst="rect">
            <a:avLst/>
          </a:prstGeom>
          <a:noFill/>
        </p:spPr>
        <p:txBody>
          <a:bodyPr wrap="square" rtlCol="0">
            <a:spAutoFit/>
          </a:bodyPr>
          <a:lstStyle/>
          <a:p>
            <a:r>
              <a:rPr lang="fr-FR" b="1" dirty="0" smtClean="0"/>
              <a:t>Sujet : </a:t>
            </a:r>
            <a:r>
              <a:rPr lang="fr-FR" dirty="0" smtClean="0"/>
              <a:t>Le modèle westphalien, ses caractéristiques et sa pertinence</a:t>
            </a:r>
            <a:endParaRPr lang="fr-FR" dirty="0"/>
          </a:p>
        </p:txBody>
      </p:sp>
      <p:cxnSp>
        <p:nvCxnSpPr>
          <p:cNvPr id="14" name="Connecteur droit avec flèche 13"/>
          <p:cNvCxnSpPr/>
          <p:nvPr/>
        </p:nvCxnSpPr>
        <p:spPr>
          <a:xfrm flipH="1">
            <a:off x="1228725" y="3839512"/>
            <a:ext cx="19504" cy="1160351"/>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99886" y="5921829"/>
            <a:ext cx="9666514" cy="369332"/>
          </a:xfrm>
          <a:prstGeom prst="rect">
            <a:avLst/>
          </a:prstGeom>
          <a:noFill/>
        </p:spPr>
        <p:txBody>
          <a:bodyPr wrap="square" rtlCol="0">
            <a:spAutoFit/>
          </a:bodyPr>
          <a:lstStyle/>
          <a:p>
            <a:r>
              <a:rPr lang="fr-FR" b="1" dirty="0" smtClean="0"/>
              <a:t> = une instruction stricte</a:t>
            </a:r>
            <a:endParaRPr lang="fr-FR" b="1" dirty="0"/>
          </a:p>
        </p:txBody>
      </p:sp>
      <p:sp>
        <p:nvSpPr>
          <p:cNvPr id="16" name="ZoneTexte 15"/>
          <p:cNvSpPr txBox="1"/>
          <p:nvPr/>
        </p:nvSpPr>
        <p:spPr>
          <a:xfrm>
            <a:off x="2697564" y="4148091"/>
            <a:ext cx="7056035" cy="646331"/>
          </a:xfrm>
          <a:prstGeom prst="rect">
            <a:avLst/>
          </a:prstGeom>
          <a:noFill/>
        </p:spPr>
        <p:txBody>
          <a:bodyPr wrap="square" rtlCol="0">
            <a:spAutoFit/>
          </a:bodyPr>
          <a:lstStyle/>
          <a:p>
            <a:r>
              <a:rPr lang="fr-FR" b="1" dirty="0"/>
              <a:t>L</a:t>
            </a:r>
            <a:r>
              <a:rPr lang="fr-FR" b="1" dirty="0" smtClean="0"/>
              <a:t>e thème, la matière à étudier </a:t>
            </a:r>
            <a:r>
              <a:rPr lang="fr-FR" i="1" dirty="0"/>
              <a:t>à</a:t>
            </a:r>
            <a:r>
              <a:rPr lang="fr-FR" i="1" dirty="0" smtClean="0"/>
              <a:t> analyser pour éviter le hors sujet</a:t>
            </a:r>
          </a:p>
          <a:p>
            <a:endParaRPr lang="fr-FR" b="1" dirty="0"/>
          </a:p>
        </p:txBody>
      </p:sp>
      <p:cxnSp>
        <p:nvCxnSpPr>
          <p:cNvPr id="18" name="Connecteur en angle 17"/>
          <p:cNvCxnSpPr>
            <a:stCxn id="6" idx="1"/>
            <a:endCxn id="15" idx="1"/>
          </p:cNvCxnSpPr>
          <p:nvPr/>
        </p:nvCxnSpPr>
        <p:spPr>
          <a:xfrm rot="10800000" flipH="1" flipV="1">
            <a:off x="700942" y="5368251"/>
            <a:ext cx="198944" cy="738243"/>
          </a:xfrm>
          <a:prstGeom prst="bentConnector3">
            <a:avLst>
              <a:gd name="adj1" fmla="val -11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a:endCxn id="16" idx="1"/>
          </p:cNvCxnSpPr>
          <p:nvPr/>
        </p:nvCxnSpPr>
        <p:spPr>
          <a:xfrm>
            <a:off x="1901370" y="3723786"/>
            <a:ext cx="796194" cy="74747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9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500" y="171823"/>
            <a:ext cx="10440538" cy="369332"/>
          </a:xfrm>
          <a:prstGeom prst="rect">
            <a:avLst/>
          </a:prstGeom>
          <a:noFill/>
        </p:spPr>
        <p:txBody>
          <a:bodyPr wrap="square" rtlCol="0">
            <a:spAutoFit/>
          </a:bodyPr>
          <a:lstStyle/>
          <a:p>
            <a:r>
              <a:rPr lang="fr-FR" b="1" dirty="0" smtClean="0"/>
              <a:t>Sujet : </a:t>
            </a:r>
            <a:r>
              <a:rPr lang="fr-FR" dirty="0" smtClean="0">
                <a:solidFill>
                  <a:srgbClr val="FF0000"/>
                </a:solidFill>
              </a:rPr>
              <a:t>Le modèle westphalien</a:t>
            </a:r>
            <a:r>
              <a:rPr lang="fr-FR" dirty="0" smtClean="0"/>
              <a:t>, </a:t>
            </a:r>
            <a:r>
              <a:rPr lang="fr-FR" dirty="0" smtClean="0">
                <a:solidFill>
                  <a:srgbClr val="00B050"/>
                </a:solidFill>
              </a:rPr>
              <a:t>ses caractéristiques </a:t>
            </a:r>
            <a:r>
              <a:rPr lang="fr-FR" dirty="0" smtClean="0"/>
              <a:t>et </a:t>
            </a:r>
            <a:r>
              <a:rPr lang="fr-FR" dirty="0" smtClean="0">
                <a:solidFill>
                  <a:srgbClr val="00B0F0"/>
                </a:solidFill>
              </a:rPr>
              <a:t>sa pertinence</a:t>
            </a:r>
            <a:endParaRPr lang="fr-FR" dirty="0">
              <a:solidFill>
                <a:srgbClr val="00B0F0"/>
              </a:solidFill>
            </a:endParaRPr>
          </a:p>
        </p:txBody>
      </p:sp>
      <p:sp>
        <p:nvSpPr>
          <p:cNvPr id="4" name="ZoneTexte 3"/>
          <p:cNvSpPr txBox="1"/>
          <p:nvPr/>
        </p:nvSpPr>
        <p:spPr>
          <a:xfrm>
            <a:off x="324758" y="541155"/>
            <a:ext cx="11664042" cy="5355312"/>
          </a:xfrm>
          <a:prstGeom prst="rect">
            <a:avLst/>
          </a:prstGeom>
          <a:noFill/>
        </p:spPr>
        <p:txBody>
          <a:bodyPr wrap="square" rtlCol="0">
            <a:spAutoFit/>
          </a:bodyPr>
          <a:lstStyle/>
          <a:p>
            <a:r>
              <a:rPr lang="fr-FR" b="1" dirty="0" smtClean="0">
                <a:solidFill>
                  <a:srgbClr val="FF0000"/>
                </a:solidFill>
              </a:rPr>
              <a:t>Modèle westphalien ? </a:t>
            </a:r>
            <a:r>
              <a:rPr lang="fr-FR" b="1" dirty="0" smtClean="0"/>
              <a:t>: </a:t>
            </a:r>
            <a:r>
              <a:rPr lang="fr-FR" b="1" dirty="0"/>
              <a:t>L</a:t>
            </a:r>
            <a:r>
              <a:rPr lang="fr-FR" b="1" dirty="0" smtClean="0"/>
              <a:t>es traités de paix de 1648</a:t>
            </a:r>
            <a:r>
              <a:rPr lang="fr-FR" dirty="0" smtClean="0"/>
              <a:t> (Paix de Münster (Espagne et Provinces Unies / Traité de Münster Empereur Autriche et France + ses alliés / Traité d’Osnabrück entre Empereur d’Autriche et Suède) à la </a:t>
            </a:r>
            <a:r>
              <a:rPr lang="fr-FR" b="1" dirty="0" smtClean="0"/>
              <a:t>fin de la guerre de 30 ans (1618-1648). </a:t>
            </a:r>
          </a:p>
          <a:p>
            <a:endParaRPr lang="fr-FR" dirty="0"/>
          </a:p>
          <a:p>
            <a:r>
              <a:rPr lang="fr-FR" dirty="0" smtClean="0"/>
              <a:t>Ces traités reconnaissent </a:t>
            </a:r>
            <a:r>
              <a:rPr lang="fr-FR" b="1" dirty="0" smtClean="0"/>
              <a:t>l’Etat comme forme privilégiée d’organisation politique des sociétés </a:t>
            </a:r>
            <a:r>
              <a:rPr lang="fr-FR" dirty="0" smtClean="0"/>
              <a:t>et marque la </a:t>
            </a:r>
            <a:r>
              <a:rPr lang="fr-FR" b="1" dirty="0" smtClean="0"/>
              <a:t>naissance du système international interétatique </a:t>
            </a:r>
            <a:r>
              <a:rPr lang="fr-FR" dirty="0" smtClean="0"/>
              <a:t>fondé sur </a:t>
            </a:r>
            <a:r>
              <a:rPr lang="fr-FR" b="1" u="sng" dirty="0" smtClean="0"/>
              <a:t>3 principes </a:t>
            </a:r>
            <a:r>
              <a:rPr lang="fr-FR" dirty="0" smtClean="0"/>
              <a:t>: </a:t>
            </a:r>
          </a:p>
          <a:p>
            <a:endParaRPr lang="fr-FR" dirty="0" smtClean="0"/>
          </a:p>
          <a:p>
            <a:pPr marL="285750" indent="-285750">
              <a:buFontTx/>
              <a:buChar char="-"/>
            </a:pPr>
            <a:r>
              <a:rPr lang="fr-FR" b="1" i="1" dirty="0" smtClean="0"/>
              <a:t>La souveraineté externe </a:t>
            </a:r>
            <a:r>
              <a:rPr lang="fr-FR" dirty="0" smtClean="0"/>
              <a:t>= reconnaissance mutuelle des frontières / indépendance // ex : Provinces-Unie et  Cantons suisses deviennent  indépendants / Lorraine et Alsace sous souveraineté française = libre droit des peuples à disposer d’eux-mêmes (autodétermination)</a:t>
            </a:r>
          </a:p>
          <a:p>
            <a:pPr marL="285750" indent="-285750">
              <a:buFontTx/>
              <a:buChar char="-"/>
            </a:pPr>
            <a:r>
              <a:rPr lang="fr-FR" b="1" i="1" dirty="0" smtClean="0"/>
              <a:t>La souveraineté interne </a:t>
            </a:r>
            <a:r>
              <a:rPr lang="fr-FR" dirty="0" smtClean="0"/>
              <a:t>= chaque Etat est souverain sur son territoire et sa population - Pas de droit d’ingérence. Ex :  liberté à chaque souverain de choisir la religion de son Etat (cujus </a:t>
            </a:r>
            <a:r>
              <a:rPr lang="fr-FR" dirty="0" err="1" smtClean="0"/>
              <a:t>regio</a:t>
            </a:r>
            <a:r>
              <a:rPr lang="fr-FR" dirty="0" smtClean="0"/>
              <a:t>, </a:t>
            </a:r>
            <a:r>
              <a:rPr lang="fr-FR" dirty="0" err="1" smtClean="0"/>
              <a:t>ejus</a:t>
            </a:r>
            <a:r>
              <a:rPr lang="fr-FR" dirty="0" smtClean="0"/>
              <a:t> </a:t>
            </a:r>
            <a:r>
              <a:rPr lang="fr-FR" dirty="0" err="1" smtClean="0"/>
              <a:t>religio</a:t>
            </a:r>
            <a:r>
              <a:rPr lang="fr-FR" dirty="0" smtClean="0"/>
              <a:t>) / </a:t>
            </a:r>
            <a:r>
              <a:rPr lang="fr-FR" i="1" dirty="0" smtClean="0"/>
              <a:t>principes de l’égalité religieuse</a:t>
            </a:r>
            <a:r>
              <a:rPr lang="fr-FR" dirty="0" smtClean="0"/>
              <a:t>.</a:t>
            </a:r>
          </a:p>
          <a:p>
            <a:pPr marL="285750" indent="-285750">
              <a:buFontTx/>
              <a:buChar char="-"/>
            </a:pPr>
            <a:r>
              <a:rPr lang="fr-FR" b="1" dirty="0" smtClean="0"/>
              <a:t>L’équilibre des puissances </a:t>
            </a:r>
            <a:r>
              <a:rPr lang="fr-FR" dirty="0" smtClean="0"/>
              <a:t>= aucun Etat ne doit disposer de forces lui permettant d’être hégémonique= naissance de la notion de sécurité collective, un devoir de défendre la paix. </a:t>
            </a:r>
          </a:p>
          <a:p>
            <a:endParaRPr lang="fr-FR" dirty="0"/>
          </a:p>
          <a:p>
            <a:r>
              <a:rPr lang="fr-FR" b="1" dirty="0" smtClean="0">
                <a:solidFill>
                  <a:srgbClr val="00B050"/>
                </a:solidFill>
              </a:rPr>
              <a:t>Caractéristiques :</a:t>
            </a:r>
            <a:r>
              <a:rPr lang="fr-FR" b="1" dirty="0" smtClean="0"/>
              <a:t> </a:t>
            </a:r>
            <a:r>
              <a:rPr lang="fr-FR" dirty="0" smtClean="0"/>
              <a:t>ce qui constitue les traits dominants de quelque chose ici des traités de paix et de l’ordre international instauré</a:t>
            </a:r>
          </a:p>
          <a:p>
            <a:endParaRPr lang="fr-FR" dirty="0" smtClean="0"/>
          </a:p>
          <a:p>
            <a:r>
              <a:rPr lang="fr-FR" b="1" dirty="0" smtClean="0">
                <a:solidFill>
                  <a:srgbClr val="00B0F0"/>
                </a:solidFill>
              </a:rPr>
              <a:t>Pertinence : </a:t>
            </a:r>
            <a:r>
              <a:rPr lang="fr-FR" dirty="0" smtClean="0"/>
              <a:t>qualité de ce qui est pertinent, du fait que le modèle westphalien fasse preuve de justesse, soit approprié</a:t>
            </a:r>
            <a:endParaRPr lang="fr-FR" dirty="0"/>
          </a:p>
        </p:txBody>
      </p:sp>
      <p:cxnSp>
        <p:nvCxnSpPr>
          <p:cNvPr id="6" name="Connecteur en angle 5"/>
          <p:cNvCxnSpPr/>
          <p:nvPr/>
        </p:nvCxnSpPr>
        <p:spPr>
          <a:xfrm>
            <a:off x="203200" y="5718629"/>
            <a:ext cx="928915" cy="859225"/>
          </a:xfrm>
          <a:prstGeom prst="bentConnector3">
            <a:avLst>
              <a:gd name="adj1" fmla="val -156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349828" y="5896467"/>
            <a:ext cx="10638971" cy="1200329"/>
          </a:xfrm>
          <a:prstGeom prst="rect">
            <a:avLst/>
          </a:prstGeom>
          <a:noFill/>
        </p:spPr>
        <p:txBody>
          <a:bodyPr wrap="square" rtlCol="0">
            <a:spAutoFit/>
          </a:bodyPr>
          <a:lstStyle/>
          <a:p>
            <a:r>
              <a:rPr lang="fr-FR" b="1" dirty="0" smtClean="0"/>
              <a:t>PLANS POSSIBLES :   </a:t>
            </a:r>
            <a:endParaRPr lang="fr-FR" b="1" dirty="0" smtClean="0"/>
          </a:p>
          <a:p>
            <a:r>
              <a:rPr lang="fr-FR" dirty="0" smtClean="0"/>
              <a:t> I. Caractéristiques du modèle </a:t>
            </a:r>
            <a:r>
              <a:rPr lang="fr-FR" dirty="0" smtClean="0"/>
              <a:t> OU	 I. La souveraineté externe/ interne et sa pertinence </a:t>
            </a:r>
            <a:endParaRPr lang="fr-FR" dirty="0" smtClean="0"/>
          </a:p>
          <a:p>
            <a:r>
              <a:rPr lang="fr-FR" dirty="0" smtClean="0"/>
              <a:t> II. Sa </a:t>
            </a:r>
            <a:r>
              <a:rPr lang="fr-FR" dirty="0" smtClean="0"/>
              <a:t>pertinence			II. L’équilibre des puissances </a:t>
            </a:r>
            <a:r>
              <a:rPr lang="fr-FR" dirty="0" smtClean="0"/>
              <a:t>/ </a:t>
            </a:r>
            <a:r>
              <a:rPr lang="fr-FR" dirty="0" smtClean="0"/>
              <a:t>la sécurité collective et sa pertinence 				</a:t>
            </a:r>
            <a:endParaRPr lang="fr-FR" dirty="0" smtClean="0"/>
          </a:p>
        </p:txBody>
      </p:sp>
    </p:spTree>
    <p:extLst>
      <p:ext uri="{BB962C8B-B14F-4D97-AF65-F5344CB8AC3E}">
        <p14:creationId xmlns:p14="http://schemas.microsoft.com/office/powerpoint/2010/main" val="22500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2485" y="356972"/>
            <a:ext cx="10331355" cy="646331"/>
          </a:xfrm>
          <a:prstGeom prst="rect">
            <a:avLst/>
          </a:prstGeom>
          <a:noFill/>
        </p:spPr>
        <p:txBody>
          <a:bodyPr wrap="square" rtlCol="0">
            <a:spAutoFit/>
          </a:bodyPr>
          <a:lstStyle/>
          <a:p>
            <a:r>
              <a:rPr lang="fr-FR" b="1" dirty="0" smtClean="0"/>
              <a:t>Consigne :</a:t>
            </a:r>
            <a:r>
              <a:rPr lang="fr-FR" dirty="0" smtClean="0"/>
              <a:t> </a:t>
            </a:r>
            <a:r>
              <a:rPr lang="fr-FR" dirty="0" smtClean="0">
                <a:solidFill>
                  <a:srgbClr val="FF0000"/>
                </a:solidFill>
              </a:rPr>
              <a:t>En analysant le document et vous appuyant sur vos connaissances</a:t>
            </a:r>
            <a:r>
              <a:rPr lang="fr-FR" dirty="0" smtClean="0"/>
              <a:t>, </a:t>
            </a:r>
            <a:r>
              <a:rPr lang="fr-FR" dirty="0" smtClean="0">
                <a:solidFill>
                  <a:srgbClr val="00B050"/>
                </a:solidFill>
              </a:rPr>
              <a:t>répondez à la question suivante :</a:t>
            </a:r>
            <a:r>
              <a:rPr lang="fr-FR" dirty="0" smtClean="0"/>
              <a:t> </a:t>
            </a:r>
            <a:r>
              <a:rPr lang="fr-FR" dirty="0" smtClean="0">
                <a:solidFill>
                  <a:schemeClr val="accent1"/>
                </a:solidFill>
              </a:rPr>
              <a:t>le « modèle westphalien » permet-il de comprendre les relations internationales aujourd’hui ?</a:t>
            </a:r>
            <a:endParaRPr lang="fr-FR" dirty="0">
              <a:solidFill>
                <a:schemeClr val="accent1"/>
              </a:solidFill>
            </a:endParaRPr>
          </a:p>
        </p:txBody>
      </p:sp>
      <p:sp>
        <p:nvSpPr>
          <p:cNvPr id="4" name="ZoneTexte 3"/>
          <p:cNvSpPr txBox="1"/>
          <p:nvPr/>
        </p:nvSpPr>
        <p:spPr>
          <a:xfrm>
            <a:off x="715457" y="1445543"/>
            <a:ext cx="11173183" cy="3970318"/>
          </a:xfrm>
          <a:prstGeom prst="rect">
            <a:avLst/>
          </a:prstGeom>
          <a:noFill/>
        </p:spPr>
        <p:txBody>
          <a:bodyPr wrap="square" rtlCol="0">
            <a:spAutoFit/>
          </a:bodyPr>
          <a:lstStyle/>
          <a:p>
            <a:r>
              <a:rPr lang="fr-FR" b="1" dirty="0" smtClean="0">
                <a:solidFill>
                  <a:srgbClr val="FF0000"/>
                </a:solidFill>
              </a:rPr>
              <a:t>En analysant le document et vous appuyant sur vos connaissances : </a:t>
            </a:r>
            <a:r>
              <a:rPr lang="fr-FR" dirty="0" smtClean="0"/>
              <a:t>lien affirmé d’une analyse du document (explicitations, explications) à la lumière des connaissances personnelles.</a:t>
            </a:r>
            <a:endParaRPr lang="fr-FR" dirty="0" smtClean="0">
              <a:solidFill>
                <a:srgbClr val="FF0000"/>
              </a:solidFill>
            </a:endParaRPr>
          </a:p>
          <a:p>
            <a:endParaRPr lang="fr-FR" dirty="0"/>
          </a:p>
          <a:p>
            <a:r>
              <a:rPr lang="fr-FR" b="1" dirty="0" smtClean="0">
                <a:solidFill>
                  <a:srgbClr val="00B050"/>
                </a:solidFill>
              </a:rPr>
              <a:t>répondez à la question suivante </a:t>
            </a:r>
            <a:r>
              <a:rPr lang="fr-FR" dirty="0" smtClean="0">
                <a:solidFill>
                  <a:srgbClr val="00B050"/>
                </a:solidFill>
              </a:rPr>
              <a:t>: </a:t>
            </a:r>
            <a:r>
              <a:rPr lang="fr-FR" dirty="0" smtClean="0"/>
              <a:t>la problématique est formulée clairement, l’étude du document doit donc viser la réponse à cette question</a:t>
            </a:r>
          </a:p>
          <a:p>
            <a:endParaRPr lang="fr-FR" dirty="0" smtClean="0"/>
          </a:p>
          <a:p>
            <a:r>
              <a:rPr lang="fr-FR" dirty="0" smtClean="0">
                <a:solidFill>
                  <a:schemeClr val="accent1">
                    <a:lumMod val="75000"/>
                  </a:schemeClr>
                </a:solidFill>
              </a:rPr>
              <a:t>le « modèle westphalien » permet-il de comprendre les relations internationales aujourd’hui ? = </a:t>
            </a:r>
            <a:r>
              <a:rPr lang="fr-FR" b="1" dirty="0" smtClean="0"/>
              <a:t>la question posée par le sujet et à laquelle doit répondre l’analyse de document. </a:t>
            </a:r>
          </a:p>
          <a:p>
            <a:endParaRPr lang="fr-FR" b="1" dirty="0" smtClean="0"/>
          </a:p>
          <a:p>
            <a:r>
              <a:rPr lang="fr-FR" b="1" dirty="0" smtClean="0"/>
              <a:t>Les </a:t>
            </a:r>
            <a:r>
              <a:rPr lang="fr-FR" b="1" i="1" dirty="0" smtClean="0"/>
              <a:t>«  »</a:t>
            </a:r>
            <a:r>
              <a:rPr lang="fr-FR" i="1" dirty="0" smtClean="0"/>
              <a:t> </a:t>
            </a:r>
            <a:r>
              <a:rPr lang="fr-FR" dirty="0" smtClean="0"/>
              <a:t>montrent le modèle westphalien comme tout modèle peut être questionné. </a:t>
            </a:r>
          </a:p>
          <a:p>
            <a:r>
              <a:rPr lang="fr-FR" b="1" dirty="0" smtClean="0"/>
              <a:t>La formulation </a:t>
            </a:r>
            <a:r>
              <a:rPr lang="fr-FR" b="1" i="1" dirty="0" smtClean="0"/>
              <a:t>« permet-il de comprendre » </a:t>
            </a:r>
            <a:r>
              <a:rPr lang="fr-FR" dirty="0" smtClean="0"/>
              <a:t>sous-entend que oui « il permet » et que non « il ne permet pas » </a:t>
            </a:r>
          </a:p>
          <a:p>
            <a:r>
              <a:rPr lang="fr-FR" b="1" i="1" dirty="0" smtClean="0"/>
              <a:t>les relations internationales aujourd’hui </a:t>
            </a:r>
            <a:r>
              <a:rPr lang="fr-FR" b="1" dirty="0" smtClean="0"/>
              <a:t>: </a:t>
            </a:r>
            <a:r>
              <a:rPr lang="fr-FR" dirty="0" smtClean="0"/>
              <a:t>confronte </a:t>
            </a:r>
            <a:r>
              <a:rPr lang="fr-FR" dirty="0"/>
              <a:t>l</a:t>
            </a:r>
            <a:r>
              <a:rPr lang="fr-FR" dirty="0" smtClean="0"/>
              <a:t>es principes (les caractéristiques) d’un ordre international instauré en 1648 et à leur pertinence pour comprendre les relations internationales actuelles. </a:t>
            </a:r>
          </a:p>
          <a:p>
            <a:endParaRPr lang="fr-FR" dirty="0"/>
          </a:p>
        </p:txBody>
      </p:sp>
    </p:spTree>
    <p:extLst>
      <p:ext uri="{BB962C8B-B14F-4D97-AF65-F5344CB8AC3E}">
        <p14:creationId xmlns:p14="http://schemas.microsoft.com/office/powerpoint/2010/main" val="28982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14180"/>
          <a:stretch/>
        </p:blipFill>
        <p:spPr>
          <a:xfrm rot="10800000">
            <a:off x="130622" y="224897"/>
            <a:ext cx="6154060" cy="6464501"/>
          </a:xfrm>
          <a:prstGeom prst="rect">
            <a:avLst/>
          </a:prstGeom>
        </p:spPr>
      </p:pic>
      <p:sp>
        <p:nvSpPr>
          <p:cNvPr id="6" name="ZoneTexte 5"/>
          <p:cNvSpPr txBox="1"/>
          <p:nvPr/>
        </p:nvSpPr>
        <p:spPr>
          <a:xfrm>
            <a:off x="6633027" y="192652"/>
            <a:ext cx="5769430" cy="1477328"/>
          </a:xfrm>
          <a:prstGeom prst="rect">
            <a:avLst/>
          </a:prstGeom>
          <a:noFill/>
        </p:spPr>
        <p:txBody>
          <a:bodyPr wrap="square" rtlCol="0">
            <a:spAutoFit/>
          </a:bodyPr>
          <a:lstStyle/>
          <a:p>
            <a:r>
              <a:rPr lang="fr-FR" b="1" dirty="0" smtClean="0"/>
              <a:t>IDENTIFIER LE DOCUMENT : </a:t>
            </a:r>
            <a:r>
              <a:rPr lang="fr-FR" b="1" dirty="0" smtClean="0">
                <a:solidFill>
                  <a:srgbClr val="FF0000"/>
                </a:solidFill>
              </a:rPr>
              <a:t>NECESSAIRE ET OBLIGATOIRE </a:t>
            </a:r>
          </a:p>
          <a:p>
            <a:pPr marL="285750" indent="-285750">
              <a:buFontTx/>
              <a:buChar char="-"/>
            </a:pPr>
            <a:r>
              <a:rPr lang="fr-FR" dirty="0" smtClean="0"/>
              <a:t>Nature </a:t>
            </a:r>
          </a:p>
          <a:p>
            <a:pPr marL="285750" indent="-285750">
              <a:buFontTx/>
              <a:buChar char="-"/>
            </a:pPr>
            <a:r>
              <a:rPr lang="fr-FR" dirty="0" smtClean="0"/>
              <a:t>Auteur</a:t>
            </a:r>
          </a:p>
          <a:p>
            <a:pPr marL="285750" indent="-285750">
              <a:buFontTx/>
              <a:buChar char="-"/>
            </a:pPr>
            <a:r>
              <a:rPr lang="fr-FR" dirty="0" smtClean="0"/>
              <a:t>Contexte</a:t>
            </a:r>
          </a:p>
          <a:p>
            <a:pPr marL="285750" indent="-285750">
              <a:buFontTx/>
              <a:buChar char="-"/>
            </a:pPr>
            <a:r>
              <a:rPr lang="fr-FR" dirty="0" smtClean="0"/>
              <a:t>Thème / thèse </a:t>
            </a:r>
            <a:endParaRPr lang="fr-FR" dirty="0"/>
          </a:p>
        </p:txBody>
      </p:sp>
      <p:cxnSp>
        <p:nvCxnSpPr>
          <p:cNvPr id="8" name="Connecteur en angle 7"/>
          <p:cNvCxnSpPr/>
          <p:nvPr/>
        </p:nvCxnSpPr>
        <p:spPr>
          <a:xfrm>
            <a:off x="7620000" y="1828800"/>
            <a:ext cx="899886" cy="319314"/>
          </a:xfrm>
          <a:prstGeom prst="bentConnector3">
            <a:avLst>
              <a:gd name="adj1" fmla="val 161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556171" y="1665291"/>
            <a:ext cx="3294745" cy="646331"/>
          </a:xfrm>
          <a:prstGeom prst="rect">
            <a:avLst/>
          </a:prstGeom>
          <a:noFill/>
        </p:spPr>
        <p:txBody>
          <a:bodyPr wrap="square" rtlCol="0">
            <a:spAutoFit/>
          </a:bodyPr>
          <a:lstStyle/>
          <a:p>
            <a:r>
              <a:rPr lang="fr-FR" b="1" dirty="0" smtClean="0"/>
              <a:t>Ossature de l’introduction</a:t>
            </a:r>
            <a:r>
              <a:rPr lang="fr-FR" dirty="0" smtClean="0"/>
              <a:t> qui conduit à la question posée</a:t>
            </a:r>
            <a:endParaRPr lang="fr-FR" dirty="0"/>
          </a:p>
        </p:txBody>
      </p:sp>
      <p:cxnSp>
        <p:nvCxnSpPr>
          <p:cNvPr id="12" name="Connecteur droit avec flèche 11"/>
          <p:cNvCxnSpPr/>
          <p:nvPr/>
        </p:nvCxnSpPr>
        <p:spPr>
          <a:xfrm>
            <a:off x="7953829" y="1001486"/>
            <a:ext cx="602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868229" y="754743"/>
            <a:ext cx="2982687" cy="646331"/>
          </a:xfrm>
          <a:prstGeom prst="rect">
            <a:avLst/>
          </a:prstGeom>
          <a:noFill/>
        </p:spPr>
        <p:txBody>
          <a:bodyPr wrap="square" rtlCol="0">
            <a:spAutoFit/>
          </a:bodyPr>
          <a:lstStyle/>
          <a:p>
            <a:r>
              <a:rPr lang="fr-FR" i="1" dirty="0" smtClean="0"/>
              <a:t>Début de l’analyse et de la critique</a:t>
            </a:r>
            <a:endParaRPr lang="fr-FR" i="1" dirty="0"/>
          </a:p>
        </p:txBody>
      </p:sp>
    </p:spTree>
    <p:extLst>
      <p:ext uri="{BB962C8B-B14F-4D97-AF65-F5344CB8AC3E}">
        <p14:creationId xmlns:p14="http://schemas.microsoft.com/office/powerpoint/2010/main" val="1232363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81215"/>
          <a:stretch/>
        </p:blipFill>
        <p:spPr>
          <a:xfrm rot="10800000">
            <a:off x="0" y="171422"/>
            <a:ext cx="6154060" cy="680484"/>
          </a:xfrm>
          <a:prstGeom prst="rect">
            <a:avLst/>
          </a:prstGeom>
        </p:spPr>
      </p:pic>
      <p:sp>
        <p:nvSpPr>
          <p:cNvPr id="6" name="ZoneTexte 5"/>
          <p:cNvSpPr txBox="1"/>
          <p:nvPr/>
        </p:nvSpPr>
        <p:spPr>
          <a:xfrm>
            <a:off x="6422570" y="49999"/>
            <a:ext cx="5769430" cy="923330"/>
          </a:xfrm>
          <a:prstGeom prst="rect">
            <a:avLst/>
          </a:prstGeom>
          <a:noFill/>
        </p:spPr>
        <p:txBody>
          <a:bodyPr wrap="square" rtlCol="0">
            <a:spAutoFit/>
          </a:bodyPr>
          <a:lstStyle/>
          <a:p>
            <a:r>
              <a:rPr lang="fr-FR" b="1" dirty="0" smtClean="0"/>
              <a:t>IDENTIFIER LE DOCUMENT : </a:t>
            </a:r>
            <a:r>
              <a:rPr lang="fr-FR" b="1" dirty="0" smtClean="0">
                <a:solidFill>
                  <a:srgbClr val="FF0000"/>
                </a:solidFill>
              </a:rPr>
              <a:t>NECESSAIRE ET OBLIGATOIRE </a:t>
            </a:r>
          </a:p>
          <a:p>
            <a:endParaRPr lang="fr-FR" b="1" dirty="0" smtClean="0">
              <a:solidFill>
                <a:srgbClr val="FF0000"/>
              </a:solidFill>
            </a:endParaRPr>
          </a:p>
          <a:p>
            <a:r>
              <a:rPr lang="fr-FR" b="1" dirty="0" smtClean="0">
                <a:solidFill>
                  <a:srgbClr val="FF0000"/>
                </a:solidFill>
              </a:rPr>
              <a:t>L’AUTEUR </a:t>
            </a:r>
            <a:endParaRPr lang="fr-FR" b="1" dirty="0">
              <a:solidFill>
                <a:srgbClr val="FF000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11" y="973329"/>
            <a:ext cx="2341774" cy="1639242"/>
          </a:xfrm>
          <a:prstGeom prst="rect">
            <a:avLst/>
          </a:prstGeom>
        </p:spPr>
      </p:pic>
      <p:sp>
        <p:nvSpPr>
          <p:cNvPr id="10" name="ZoneTexte 9"/>
          <p:cNvSpPr txBox="1"/>
          <p:nvPr/>
        </p:nvSpPr>
        <p:spPr>
          <a:xfrm>
            <a:off x="2451772" y="973329"/>
            <a:ext cx="1930400" cy="738664"/>
          </a:xfrm>
          <a:prstGeom prst="rect">
            <a:avLst/>
          </a:prstGeom>
          <a:noFill/>
        </p:spPr>
        <p:txBody>
          <a:bodyPr wrap="square" rtlCol="0">
            <a:spAutoFit/>
          </a:bodyPr>
          <a:lstStyle/>
          <a:p>
            <a:r>
              <a:rPr lang="fr-FR" sz="1400" i="1" dirty="0" smtClean="0"/>
              <a:t>Ici à gauche avec Mao Zedong et Zhou En Lai en arrière plan</a:t>
            </a:r>
            <a:endParaRPr lang="fr-FR" sz="1400" i="1" dirty="0"/>
          </a:p>
        </p:txBody>
      </p:sp>
      <p:sp>
        <p:nvSpPr>
          <p:cNvPr id="11" name="ZoneTexte 10"/>
          <p:cNvSpPr txBox="1"/>
          <p:nvPr/>
        </p:nvSpPr>
        <p:spPr>
          <a:xfrm>
            <a:off x="4689258" y="1243793"/>
            <a:ext cx="7314056" cy="4893647"/>
          </a:xfrm>
          <a:prstGeom prst="rect">
            <a:avLst/>
          </a:prstGeom>
          <a:noFill/>
        </p:spPr>
        <p:txBody>
          <a:bodyPr wrap="square" rtlCol="0">
            <a:spAutoFit/>
          </a:bodyPr>
          <a:lstStyle/>
          <a:p>
            <a:r>
              <a:rPr lang="fr-FR" sz="1400" b="1" dirty="0" smtClean="0"/>
              <a:t>Né en 1943 en Allemagne (fuit le nazisme aux USA)</a:t>
            </a:r>
          </a:p>
          <a:p>
            <a:endParaRPr lang="fr-FR" sz="1400" b="1" dirty="0" smtClean="0"/>
          </a:p>
          <a:p>
            <a:r>
              <a:rPr lang="fr-FR" sz="1400" b="1" dirty="0" smtClean="0"/>
              <a:t>Docteur en sciences politiques </a:t>
            </a:r>
            <a:r>
              <a:rPr lang="fr-FR" sz="1400" dirty="0" smtClean="0"/>
              <a:t>(HARVARD) avec une thèse sur la diplomatie entre 1812 et 1822, il étudie l’équilibre mis en place par le Congrès de Vienne en 1815 « le système Metternich ». </a:t>
            </a:r>
          </a:p>
          <a:p>
            <a:endParaRPr lang="fr-FR" sz="1400" dirty="0"/>
          </a:p>
          <a:p>
            <a:r>
              <a:rPr lang="fr-FR" sz="1400" dirty="0" smtClean="0"/>
              <a:t>Républicain, il est </a:t>
            </a:r>
            <a:r>
              <a:rPr lang="fr-FR" sz="1400" b="1" dirty="0" smtClean="0"/>
              <a:t>conseiller à la sécurité nationale en 1969 et secrétaire d’Etat </a:t>
            </a:r>
            <a:r>
              <a:rPr lang="fr-FR" sz="1400" dirty="0" smtClean="0"/>
              <a:t>entre 1973-1977 de </a:t>
            </a:r>
            <a:r>
              <a:rPr lang="fr-FR" sz="1400" b="1" dirty="0" smtClean="0"/>
              <a:t>Richard Nixon puis de Gérald Ford</a:t>
            </a:r>
          </a:p>
          <a:p>
            <a:endParaRPr lang="fr-FR" sz="1400" dirty="0" smtClean="0"/>
          </a:p>
          <a:p>
            <a:r>
              <a:rPr lang="fr-FR" sz="1400" dirty="0" smtClean="0"/>
              <a:t>Promoteur de la </a:t>
            </a:r>
            <a:r>
              <a:rPr lang="fr-FR" sz="1400" b="1" dirty="0" smtClean="0">
                <a:solidFill>
                  <a:srgbClr val="FF0000"/>
                </a:solidFill>
              </a:rPr>
              <a:t>Realpolitik</a:t>
            </a:r>
            <a:r>
              <a:rPr lang="fr-FR" sz="1400" dirty="0" smtClean="0">
                <a:solidFill>
                  <a:srgbClr val="FF0000"/>
                </a:solidFill>
              </a:rPr>
              <a:t> </a:t>
            </a:r>
            <a:r>
              <a:rPr lang="fr-FR" sz="1400" dirty="0" smtClean="0"/>
              <a:t>(fondée au XIXe par Bismarck) : </a:t>
            </a:r>
            <a:r>
              <a:rPr lang="fr-FR" sz="1400" b="1" dirty="0" smtClean="0"/>
              <a:t>Les relations avec les puissances étrangères ne se basent plus sur une idéologie prônée par le régime en place mais sur les intérêts économiques et politiques de chacun en ayant pour but une paix la plus durable possible pour le plus grand nombre. </a:t>
            </a:r>
            <a:r>
              <a:rPr lang="fr-FR" sz="1400" dirty="0" smtClean="0"/>
              <a:t>Elle requiert une parfaite évaluation de la situation et des forces et faiblesses des acteurs en présence. </a:t>
            </a:r>
            <a:r>
              <a:rPr lang="fr-FR" sz="1400" dirty="0" smtClean="0">
                <a:solidFill>
                  <a:srgbClr val="FF0000"/>
                </a:solidFill>
              </a:rPr>
              <a:t>Les idéaux cèdent la place aux impératifs de la réalité.</a:t>
            </a:r>
          </a:p>
          <a:p>
            <a:endParaRPr lang="fr-FR" sz="1400" dirty="0"/>
          </a:p>
          <a:p>
            <a:r>
              <a:rPr lang="fr-FR" sz="1400" dirty="0" smtClean="0"/>
              <a:t>1973 </a:t>
            </a:r>
            <a:r>
              <a:rPr lang="fr-FR" sz="1400" b="1" dirty="0" smtClean="0"/>
              <a:t>: il obtient le prix Nobel de la Paix </a:t>
            </a:r>
            <a:r>
              <a:rPr lang="fr-FR" sz="1400" dirty="0" smtClean="0"/>
              <a:t>(controversé) pour son rôle dans la fin de la guerre du Vietnam et de la guerre du Kippour (entre Israël et les pays arables) </a:t>
            </a:r>
          </a:p>
          <a:p>
            <a:endParaRPr lang="fr-FR" sz="1400" dirty="0"/>
          </a:p>
          <a:p>
            <a:r>
              <a:rPr lang="fr-FR" sz="1400" dirty="0" smtClean="0"/>
              <a:t>En 2002, il est nommé </a:t>
            </a:r>
            <a:r>
              <a:rPr lang="fr-FR" sz="1400" b="1" dirty="0" smtClean="0"/>
              <a:t>président de la commission d’enquête sur les attentats du 11.09 </a:t>
            </a:r>
            <a:r>
              <a:rPr lang="fr-FR" sz="1400" dirty="0" smtClean="0"/>
              <a:t>et conseillera G.W Bush </a:t>
            </a:r>
            <a:r>
              <a:rPr lang="fr-FR" sz="1400" b="1" dirty="0" smtClean="0"/>
              <a:t>pour une intervention en Irak en 2003</a:t>
            </a:r>
          </a:p>
          <a:p>
            <a:endParaRPr lang="fr-FR" sz="1400" dirty="0" smtClean="0"/>
          </a:p>
          <a:p>
            <a:r>
              <a:rPr lang="fr-FR" sz="1400" dirty="0" smtClean="0"/>
              <a:t>En 2014, il a 90 ans.</a:t>
            </a:r>
            <a:endParaRPr lang="fr-FR" sz="1400" dirty="0"/>
          </a:p>
          <a:p>
            <a:endParaRPr lang="fr-FR" dirty="0" smtClean="0"/>
          </a:p>
        </p:txBody>
      </p:sp>
      <p:cxnSp>
        <p:nvCxnSpPr>
          <p:cNvPr id="13" name="Connecteur droit avec flèche 12"/>
          <p:cNvCxnSpPr/>
          <p:nvPr/>
        </p:nvCxnSpPr>
        <p:spPr>
          <a:xfrm flipH="1">
            <a:off x="4209143" y="2002971"/>
            <a:ext cx="449943" cy="34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676743" y="2378164"/>
            <a:ext cx="1858972" cy="307777"/>
          </a:xfrm>
          <a:prstGeom prst="rect">
            <a:avLst/>
          </a:prstGeom>
          <a:noFill/>
        </p:spPr>
        <p:txBody>
          <a:bodyPr wrap="square" rtlCol="0">
            <a:spAutoFit/>
          </a:bodyPr>
          <a:lstStyle/>
          <a:p>
            <a:r>
              <a:rPr lang="fr-FR" sz="1400" dirty="0" smtClean="0"/>
              <a:t>Un expert</a:t>
            </a:r>
            <a:endParaRPr lang="fr-FR" sz="1400" dirty="0"/>
          </a:p>
        </p:txBody>
      </p:sp>
      <p:cxnSp>
        <p:nvCxnSpPr>
          <p:cNvPr id="16" name="Connecteur droit avec flèche 15"/>
          <p:cNvCxnSpPr/>
          <p:nvPr/>
        </p:nvCxnSpPr>
        <p:spPr>
          <a:xfrm flipH="1">
            <a:off x="4093029" y="2797237"/>
            <a:ext cx="566057" cy="570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979487" y="3324722"/>
            <a:ext cx="2084513" cy="738664"/>
          </a:xfrm>
          <a:prstGeom prst="rect">
            <a:avLst/>
          </a:prstGeom>
          <a:noFill/>
        </p:spPr>
        <p:txBody>
          <a:bodyPr wrap="square" rtlCol="0">
            <a:spAutoFit/>
          </a:bodyPr>
          <a:lstStyle/>
          <a:p>
            <a:r>
              <a:rPr lang="fr-FR" sz="1400" dirty="0" smtClean="0"/>
              <a:t>Un homme politique / une certaine vision du monde </a:t>
            </a:r>
            <a:endParaRPr lang="fr-FR" sz="1400" dirty="0"/>
          </a:p>
        </p:txBody>
      </p:sp>
      <p:cxnSp>
        <p:nvCxnSpPr>
          <p:cNvPr id="19" name="Connecteur droit avec flèche 18"/>
          <p:cNvCxnSpPr/>
          <p:nvPr/>
        </p:nvCxnSpPr>
        <p:spPr>
          <a:xfrm flipH="1">
            <a:off x="3824515" y="3551980"/>
            <a:ext cx="834571" cy="122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822215" y="4525051"/>
            <a:ext cx="2159573" cy="523220"/>
          </a:xfrm>
          <a:prstGeom prst="rect">
            <a:avLst/>
          </a:prstGeom>
          <a:noFill/>
        </p:spPr>
        <p:txBody>
          <a:bodyPr wrap="square" rtlCol="0">
            <a:spAutoFit/>
          </a:bodyPr>
          <a:lstStyle/>
          <a:p>
            <a:r>
              <a:rPr lang="fr-FR" sz="1400" dirty="0" smtClean="0"/>
              <a:t>Défense des intérêts américains /</a:t>
            </a:r>
            <a:endParaRPr lang="fr-FR" sz="1400" dirty="0"/>
          </a:p>
        </p:txBody>
      </p:sp>
      <p:cxnSp>
        <p:nvCxnSpPr>
          <p:cNvPr id="24" name="Connecteur droit avec flèche 23"/>
          <p:cNvCxnSpPr/>
          <p:nvPr/>
        </p:nvCxnSpPr>
        <p:spPr>
          <a:xfrm flipH="1">
            <a:off x="4209143" y="4646473"/>
            <a:ext cx="480115" cy="590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826131" y="5131552"/>
            <a:ext cx="2501797" cy="523220"/>
          </a:xfrm>
          <a:prstGeom prst="rect">
            <a:avLst/>
          </a:prstGeom>
          <a:noFill/>
        </p:spPr>
        <p:txBody>
          <a:bodyPr wrap="square" rtlCol="0">
            <a:spAutoFit/>
          </a:bodyPr>
          <a:lstStyle/>
          <a:p>
            <a:r>
              <a:rPr lang="fr-FR" sz="1400" dirty="0" smtClean="0"/>
              <a:t>Favorable à un ordre mondial pacifié</a:t>
            </a:r>
            <a:endParaRPr lang="fr-FR" sz="1400" dirty="0"/>
          </a:p>
        </p:txBody>
      </p:sp>
      <p:cxnSp>
        <p:nvCxnSpPr>
          <p:cNvPr id="27" name="Connecteur droit avec flèche 26"/>
          <p:cNvCxnSpPr/>
          <p:nvPr/>
        </p:nvCxnSpPr>
        <p:spPr>
          <a:xfrm flipH="1">
            <a:off x="4360302" y="5171382"/>
            <a:ext cx="328956" cy="966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646636" y="6146339"/>
            <a:ext cx="4098086" cy="307777"/>
          </a:xfrm>
          <a:prstGeom prst="rect">
            <a:avLst/>
          </a:prstGeom>
          <a:noFill/>
        </p:spPr>
        <p:txBody>
          <a:bodyPr wrap="square" rtlCol="0">
            <a:spAutoFit/>
          </a:bodyPr>
          <a:lstStyle/>
          <a:p>
            <a:r>
              <a:rPr lang="fr-FR" sz="1400" dirty="0" smtClean="0"/>
              <a:t>Les Etats-Unis = guide du monde</a:t>
            </a:r>
            <a:endParaRPr lang="fr-FR" sz="1400" dirty="0"/>
          </a:p>
        </p:txBody>
      </p:sp>
      <p:cxnSp>
        <p:nvCxnSpPr>
          <p:cNvPr id="30" name="Connecteur droit avec flèche 29"/>
          <p:cNvCxnSpPr/>
          <p:nvPr/>
        </p:nvCxnSpPr>
        <p:spPr>
          <a:xfrm>
            <a:off x="5466015" y="5777790"/>
            <a:ext cx="557414" cy="303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744722" y="6122649"/>
            <a:ext cx="5863771" cy="523220"/>
          </a:xfrm>
          <a:prstGeom prst="rect">
            <a:avLst/>
          </a:prstGeom>
          <a:noFill/>
        </p:spPr>
        <p:txBody>
          <a:bodyPr wrap="square" rtlCol="0">
            <a:spAutoFit/>
          </a:bodyPr>
          <a:lstStyle/>
          <a:p>
            <a:r>
              <a:rPr lang="fr-FR" sz="1400" dirty="0" smtClean="0"/>
              <a:t>UN </a:t>
            </a:r>
            <a:r>
              <a:rPr lang="fr-FR" sz="1400" dirty="0" smtClean="0"/>
              <a:t>CERTAIN RECUL </a:t>
            </a:r>
            <a:r>
              <a:rPr lang="fr-FR" sz="1400" dirty="0" smtClean="0"/>
              <a:t>/ </a:t>
            </a:r>
            <a:r>
              <a:rPr lang="fr-FR" sz="1400" dirty="0" smtClean="0"/>
              <a:t>une histoire de la seconde moitié du 20</a:t>
            </a:r>
            <a:r>
              <a:rPr lang="fr-FR" sz="1400" baseline="30000" dirty="0" smtClean="0"/>
              <a:t>e</a:t>
            </a:r>
            <a:r>
              <a:rPr lang="fr-FR" sz="1400" dirty="0" smtClean="0"/>
              <a:t> siècle = un testament</a:t>
            </a:r>
            <a:endParaRPr lang="fr-FR" sz="1400" dirty="0"/>
          </a:p>
        </p:txBody>
      </p:sp>
      <p:sp>
        <p:nvSpPr>
          <p:cNvPr id="32" name="Ellipse 31"/>
          <p:cNvSpPr/>
          <p:nvPr/>
        </p:nvSpPr>
        <p:spPr>
          <a:xfrm>
            <a:off x="566057" y="157361"/>
            <a:ext cx="1413430" cy="450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avec flèche 33"/>
          <p:cNvCxnSpPr/>
          <p:nvPr/>
        </p:nvCxnSpPr>
        <p:spPr>
          <a:xfrm>
            <a:off x="1074057" y="687390"/>
            <a:ext cx="449943" cy="17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4291355" y="1342661"/>
            <a:ext cx="502191"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2517657" y="1843097"/>
            <a:ext cx="1691486" cy="523220"/>
          </a:xfrm>
          <a:prstGeom prst="rect">
            <a:avLst/>
          </a:prstGeom>
          <a:noFill/>
        </p:spPr>
        <p:txBody>
          <a:bodyPr wrap="square" rtlCol="0">
            <a:spAutoFit/>
          </a:bodyPr>
          <a:lstStyle/>
          <a:p>
            <a:r>
              <a:rPr lang="fr-FR" sz="1400" dirty="0" smtClean="0"/>
              <a:t>Lien avec Europe et son Histoire</a:t>
            </a:r>
            <a:endParaRPr lang="fr-FR" sz="1400" dirty="0"/>
          </a:p>
        </p:txBody>
      </p:sp>
    </p:spTree>
    <p:extLst>
      <p:ext uri="{BB962C8B-B14F-4D97-AF65-F5344CB8AC3E}">
        <p14:creationId xmlns:p14="http://schemas.microsoft.com/office/powerpoint/2010/main" val="122100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2" grpId="0"/>
      <p:bldP spid="25" grpId="0"/>
      <p:bldP spid="28" grpId="0"/>
      <p:bldP spid="31"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81215"/>
          <a:stretch/>
        </p:blipFill>
        <p:spPr>
          <a:xfrm rot="10800000">
            <a:off x="595086" y="258508"/>
            <a:ext cx="6154060" cy="680484"/>
          </a:xfrm>
          <a:prstGeom prst="rect">
            <a:avLst/>
          </a:prstGeom>
        </p:spPr>
      </p:pic>
      <p:sp>
        <p:nvSpPr>
          <p:cNvPr id="3" name="Ellipse 2"/>
          <p:cNvSpPr/>
          <p:nvPr/>
        </p:nvSpPr>
        <p:spPr>
          <a:xfrm>
            <a:off x="2438400" y="159657"/>
            <a:ext cx="1277257" cy="478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p:cNvCxnSpPr/>
          <p:nvPr/>
        </p:nvCxnSpPr>
        <p:spPr>
          <a:xfrm>
            <a:off x="2873829" y="638629"/>
            <a:ext cx="203199" cy="1335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95086" y="1973943"/>
            <a:ext cx="6284685" cy="2585323"/>
          </a:xfrm>
          <a:prstGeom prst="rect">
            <a:avLst/>
          </a:prstGeom>
          <a:noFill/>
        </p:spPr>
        <p:txBody>
          <a:bodyPr wrap="square" rtlCol="0">
            <a:spAutoFit/>
          </a:bodyPr>
          <a:lstStyle/>
          <a:p>
            <a:r>
              <a:rPr lang="fr-FR" b="1" dirty="0"/>
              <a:t>U</a:t>
            </a:r>
            <a:r>
              <a:rPr lang="fr-FR" b="1" dirty="0" smtClean="0"/>
              <a:t>n testament sur le thème favori de l’auteur : la géopolitique mondiale et la stabilité de l’ordre international </a:t>
            </a:r>
            <a:r>
              <a:rPr lang="fr-FR" dirty="0" smtClean="0"/>
              <a:t>nécessaire selon l’auteur. Mais aussi </a:t>
            </a:r>
            <a:r>
              <a:rPr lang="fr-FR" b="1" dirty="0" smtClean="0"/>
              <a:t>un </a:t>
            </a:r>
            <a:r>
              <a:rPr lang="fr-FR" b="1" dirty="0" err="1" smtClean="0"/>
              <a:t>vademecum</a:t>
            </a:r>
            <a:r>
              <a:rPr lang="fr-FR" b="1" dirty="0" smtClean="0"/>
              <a:t> (mode d’emploi) de géopolitique </a:t>
            </a:r>
            <a:r>
              <a:rPr lang="fr-FR" dirty="0" smtClean="0"/>
              <a:t>pour aujourd’hui.</a:t>
            </a:r>
          </a:p>
          <a:p>
            <a:endParaRPr lang="fr-FR" dirty="0"/>
          </a:p>
          <a:p>
            <a:r>
              <a:rPr lang="fr-FR" dirty="0" smtClean="0"/>
              <a:t>Fresque mondiale qui </a:t>
            </a:r>
            <a:r>
              <a:rPr lang="fr-FR" b="1" dirty="0" smtClean="0"/>
              <a:t>débute par les traités de Westphalie </a:t>
            </a:r>
            <a:r>
              <a:rPr lang="fr-FR" dirty="0" smtClean="0"/>
              <a:t>en 1648, naissance pour l’auteur de la recherche d’un ordre mondial, c’est une </a:t>
            </a:r>
            <a:r>
              <a:rPr lang="fr-FR" b="1" dirty="0" smtClean="0"/>
              <a:t>lecture critique de l’histoire des relations internationales jusqu’à aujourd’hui</a:t>
            </a:r>
            <a:r>
              <a:rPr lang="fr-FR" dirty="0" smtClean="0"/>
              <a:t>. </a:t>
            </a:r>
          </a:p>
        </p:txBody>
      </p:sp>
      <p:sp>
        <p:nvSpPr>
          <p:cNvPr id="7" name="Ellipse 6"/>
          <p:cNvSpPr/>
          <p:nvPr/>
        </p:nvSpPr>
        <p:spPr>
          <a:xfrm>
            <a:off x="4281714" y="159657"/>
            <a:ext cx="1277257" cy="478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5558971" y="598750"/>
            <a:ext cx="1756232" cy="104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011888" y="1316365"/>
            <a:ext cx="4005943" cy="5909310"/>
          </a:xfrm>
          <a:prstGeom prst="rect">
            <a:avLst/>
          </a:prstGeom>
          <a:noFill/>
        </p:spPr>
        <p:txBody>
          <a:bodyPr wrap="square" rtlCol="0">
            <a:spAutoFit/>
          </a:bodyPr>
          <a:lstStyle/>
          <a:p>
            <a:r>
              <a:rPr lang="fr-FR" b="1" dirty="0" smtClean="0"/>
              <a:t>Les années 2000 = un contexte de déstabilisation et  </a:t>
            </a:r>
            <a:r>
              <a:rPr lang="fr-FR" dirty="0" smtClean="0"/>
              <a:t>qui interroge profondément l’ordre mondial et les principes westphaliens : </a:t>
            </a:r>
          </a:p>
          <a:p>
            <a:endParaRPr lang="fr-FR" dirty="0"/>
          </a:p>
          <a:p>
            <a:r>
              <a:rPr lang="fr-FR" dirty="0" smtClean="0"/>
              <a:t>- </a:t>
            </a:r>
            <a:r>
              <a:rPr lang="fr-FR" b="1" dirty="0" smtClean="0"/>
              <a:t>La remise en cause de la légitimité des Etats</a:t>
            </a:r>
            <a:r>
              <a:rPr lang="fr-FR" dirty="0" smtClean="0"/>
              <a:t> par l’islamisme radical d’Al-Qaïda et </a:t>
            </a:r>
            <a:r>
              <a:rPr lang="fr-FR" dirty="0" err="1" smtClean="0"/>
              <a:t>Daesh</a:t>
            </a:r>
            <a:r>
              <a:rPr lang="fr-FR" dirty="0" smtClean="0"/>
              <a:t>  Idéologies &gt; Etats </a:t>
            </a:r>
            <a:endParaRPr lang="fr-FR" dirty="0"/>
          </a:p>
          <a:p>
            <a:endParaRPr lang="fr-FR" dirty="0" smtClean="0"/>
          </a:p>
          <a:p>
            <a:r>
              <a:rPr lang="fr-FR" b="1" dirty="0" smtClean="0"/>
              <a:t>- La montée de puissances hégémoniques </a:t>
            </a:r>
            <a:r>
              <a:rPr lang="fr-FR" dirty="0" smtClean="0"/>
              <a:t>comme la Chine, la Russie  = </a:t>
            </a:r>
            <a:r>
              <a:rPr lang="fr-FR" b="1" dirty="0" smtClean="0"/>
              <a:t>redéfinition de l’équilibre </a:t>
            </a:r>
            <a:r>
              <a:rPr lang="fr-FR" dirty="0" smtClean="0"/>
              <a:t>des forces en Europe, en Asie</a:t>
            </a:r>
          </a:p>
          <a:p>
            <a:pPr marL="285750" indent="-285750">
              <a:buFontTx/>
              <a:buChar char="-"/>
            </a:pPr>
            <a:endParaRPr lang="fr-FR" dirty="0"/>
          </a:p>
          <a:p>
            <a:pPr marL="285750" indent="-285750">
              <a:buFontTx/>
              <a:buChar char="-"/>
            </a:pPr>
            <a:r>
              <a:rPr lang="fr-FR" dirty="0" smtClean="0"/>
              <a:t>Le </a:t>
            </a:r>
            <a:r>
              <a:rPr lang="fr-FR" b="1" dirty="0" smtClean="0"/>
              <a:t>questionnement sur le rôle de leadership mondial </a:t>
            </a:r>
          </a:p>
          <a:p>
            <a:pPr marL="742950" lvl="1" indent="-285750">
              <a:buFontTx/>
              <a:buChar char="-"/>
            </a:pPr>
            <a:r>
              <a:rPr lang="fr-FR" b="1" dirty="0" smtClean="0"/>
              <a:t>des Etats-Unis </a:t>
            </a:r>
            <a:r>
              <a:rPr lang="fr-FR" dirty="0" smtClean="0"/>
              <a:t>– repli sur soi ?</a:t>
            </a:r>
          </a:p>
          <a:p>
            <a:pPr marL="742950" lvl="1" indent="-285750">
              <a:buFontTx/>
              <a:buChar char="-"/>
            </a:pPr>
            <a:r>
              <a:rPr lang="fr-FR" b="1" dirty="0" smtClean="0"/>
              <a:t>UE ? </a:t>
            </a:r>
            <a:r>
              <a:rPr lang="fr-FR" dirty="0" smtClean="0"/>
              <a:t>(repli et contradictions internes)</a:t>
            </a:r>
          </a:p>
          <a:p>
            <a:pPr lvl="1"/>
            <a:endParaRPr lang="fr-FR" dirty="0"/>
          </a:p>
          <a:p>
            <a:pPr marL="742950" lvl="1" indent="-285750">
              <a:buFontTx/>
              <a:buChar char="-"/>
            </a:pPr>
            <a:endParaRPr lang="fr-FR" dirty="0" smtClean="0"/>
          </a:p>
        </p:txBody>
      </p:sp>
      <p:sp>
        <p:nvSpPr>
          <p:cNvPr id="11" name="ZoneTexte 10"/>
          <p:cNvSpPr txBox="1"/>
          <p:nvPr/>
        </p:nvSpPr>
        <p:spPr>
          <a:xfrm>
            <a:off x="6422570" y="49999"/>
            <a:ext cx="5769430" cy="923330"/>
          </a:xfrm>
          <a:prstGeom prst="rect">
            <a:avLst/>
          </a:prstGeom>
          <a:noFill/>
        </p:spPr>
        <p:txBody>
          <a:bodyPr wrap="square" rtlCol="0">
            <a:spAutoFit/>
          </a:bodyPr>
          <a:lstStyle/>
          <a:p>
            <a:r>
              <a:rPr lang="fr-FR" b="1" dirty="0" smtClean="0"/>
              <a:t>IDENTIFIER LE DOCUMENT : </a:t>
            </a:r>
            <a:r>
              <a:rPr lang="fr-FR" b="1" dirty="0" smtClean="0">
                <a:solidFill>
                  <a:srgbClr val="FF0000"/>
                </a:solidFill>
              </a:rPr>
              <a:t>NECESSAIRE ET OBLIGATOIRE </a:t>
            </a:r>
          </a:p>
          <a:p>
            <a:endParaRPr lang="fr-FR" b="1" dirty="0" smtClean="0">
              <a:solidFill>
                <a:srgbClr val="FF0000"/>
              </a:solidFill>
            </a:endParaRPr>
          </a:p>
          <a:p>
            <a:r>
              <a:rPr lang="fr-FR" b="1" dirty="0">
                <a:solidFill>
                  <a:srgbClr val="FF0000"/>
                </a:solidFill>
              </a:rPr>
              <a:t>	</a:t>
            </a:r>
            <a:r>
              <a:rPr lang="fr-FR" b="1" dirty="0" smtClean="0">
                <a:solidFill>
                  <a:srgbClr val="FF0000"/>
                </a:solidFill>
              </a:rPr>
              <a:t> NATURE / CONTEXTE / THESE </a:t>
            </a:r>
            <a:endParaRPr lang="fr-FR" b="1" dirty="0">
              <a:solidFill>
                <a:srgbClr val="FF0000"/>
              </a:solidFill>
            </a:endParaRPr>
          </a:p>
        </p:txBody>
      </p:sp>
    </p:spTree>
    <p:extLst>
      <p:ext uri="{BB962C8B-B14F-4D97-AF65-F5344CB8AC3E}">
        <p14:creationId xmlns:p14="http://schemas.microsoft.com/office/powerpoint/2010/main" val="11240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14180"/>
          <a:stretch/>
        </p:blipFill>
        <p:spPr>
          <a:xfrm rot="10800000">
            <a:off x="130622" y="224897"/>
            <a:ext cx="6154060" cy="6464501"/>
          </a:xfrm>
          <a:prstGeom prst="rect">
            <a:avLst/>
          </a:prstGeom>
        </p:spPr>
      </p:pic>
      <p:sp>
        <p:nvSpPr>
          <p:cNvPr id="3" name="ZoneTexte 2"/>
          <p:cNvSpPr txBox="1"/>
          <p:nvPr/>
        </p:nvSpPr>
        <p:spPr>
          <a:xfrm>
            <a:off x="7097485" y="0"/>
            <a:ext cx="4920343" cy="3693319"/>
          </a:xfrm>
          <a:prstGeom prst="rect">
            <a:avLst/>
          </a:prstGeom>
          <a:noFill/>
        </p:spPr>
        <p:txBody>
          <a:bodyPr wrap="square" rtlCol="0">
            <a:spAutoFit/>
          </a:bodyPr>
          <a:lstStyle/>
          <a:p>
            <a:r>
              <a:rPr lang="fr-FR" b="1" dirty="0" smtClean="0"/>
              <a:t>ANALYSE CRITIQUE</a:t>
            </a:r>
          </a:p>
          <a:p>
            <a:endParaRPr lang="fr-FR" dirty="0"/>
          </a:p>
          <a:p>
            <a:r>
              <a:rPr lang="fr-FR" b="1" dirty="0" smtClean="0"/>
              <a:t>Extraire /sélectionner des informations</a:t>
            </a:r>
            <a:r>
              <a:rPr lang="fr-FR" dirty="0" smtClean="0"/>
              <a:t>, les classer, les hiérarchiser </a:t>
            </a:r>
          </a:p>
          <a:p>
            <a:endParaRPr lang="fr-FR" b="1" dirty="0" smtClean="0"/>
          </a:p>
          <a:p>
            <a:r>
              <a:rPr lang="fr-FR" b="1" dirty="0" smtClean="0"/>
              <a:t>Mettre en relation/confronter </a:t>
            </a:r>
            <a:r>
              <a:rPr lang="fr-FR" dirty="0" smtClean="0"/>
              <a:t>le/les documents avec des connaissances pour </a:t>
            </a:r>
            <a:r>
              <a:rPr lang="fr-FR" b="1" dirty="0" smtClean="0"/>
              <a:t>expliquer et analyser le ou les documents</a:t>
            </a:r>
            <a:r>
              <a:rPr lang="fr-FR" dirty="0" smtClean="0"/>
              <a:t> </a:t>
            </a:r>
          </a:p>
          <a:p>
            <a:endParaRPr lang="fr-FR" dirty="0"/>
          </a:p>
          <a:p>
            <a:r>
              <a:rPr lang="fr-FR" b="1" dirty="0" smtClean="0"/>
              <a:t>Critiquer : </a:t>
            </a:r>
            <a:r>
              <a:rPr lang="fr-FR" dirty="0" smtClean="0"/>
              <a:t>porter un regard, une lecture argumenté sur le sujet et le document.</a:t>
            </a:r>
          </a:p>
          <a:p>
            <a:endParaRPr lang="fr-FR" dirty="0"/>
          </a:p>
          <a:p>
            <a:endParaRPr lang="fr-FR" dirty="0"/>
          </a:p>
        </p:txBody>
      </p:sp>
      <p:sp>
        <p:nvSpPr>
          <p:cNvPr id="4" name="ZoneTexte 3"/>
          <p:cNvSpPr txBox="1"/>
          <p:nvPr/>
        </p:nvSpPr>
        <p:spPr>
          <a:xfrm>
            <a:off x="7097485" y="3739606"/>
            <a:ext cx="4920343" cy="1754326"/>
          </a:xfrm>
          <a:prstGeom prst="rect">
            <a:avLst/>
          </a:prstGeom>
          <a:noFill/>
        </p:spPr>
        <p:txBody>
          <a:bodyPr wrap="square" rtlCol="0">
            <a:spAutoFit/>
          </a:bodyPr>
          <a:lstStyle/>
          <a:p>
            <a:r>
              <a:rPr lang="fr-FR" b="1" dirty="0" smtClean="0"/>
              <a:t>Repérer la structure du document </a:t>
            </a:r>
            <a:r>
              <a:rPr lang="fr-FR" dirty="0" smtClean="0"/>
              <a:t>ici 2 parties / 2 temps sans doute dans la réflexion</a:t>
            </a:r>
          </a:p>
          <a:p>
            <a:endParaRPr lang="fr-FR" dirty="0"/>
          </a:p>
          <a:p>
            <a:r>
              <a:rPr lang="fr-FR" dirty="0" smtClean="0"/>
              <a:t>1 – Les caractéristiques du modèle westphalien</a:t>
            </a:r>
          </a:p>
          <a:p>
            <a:endParaRPr lang="fr-FR" dirty="0"/>
          </a:p>
          <a:p>
            <a:r>
              <a:rPr lang="fr-FR" dirty="0" smtClean="0"/>
              <a:t>2 – la pertinence</a:t>
            </a:r>
            <a:endParaRPr lang="fr-FR" dirty="0"/>
          </a:p>
        </p:txBody>
      </p:sp>
      <p:sp>
        <p:nvSpPr>
          <p:cNvPr id="5" name="Accolade fermante 4"/>
          <p:cNvSpPr/>
          <p:nvPr/>
        </p:nvSpPr>
        <p:spPr>
          <a:xfrm>
            <a:off x="6284682" y="3018971"/>
            <a:ext cx="638632" cy="264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8999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0058" t="10899" r="8364" b="14180"/>
          <a:stretch/>
        </p:blipFill>
        <p:spPr>
          <a:xfrm rot="10800000">
            <a:off x="7245" y="176072"/>
            <a:ext cx="6154060" cy="6464501"/>
          </a:xfrm>
          <a:prstGeom prst="rect">
            <a:avLst/>
          </a:prstGeom>
        </p:spPr>
      </p:pic>
      <p:sp>
        <p:nvSpPr>
          <p:cNvPr id="4" name="ZoneTexte 3"/>
          <p:cNvSpPr txBox="1"/>
          <p:nvPr/>
        </p:nvSpPr>
        <p:spPr>
          <a:xfrm>
            <a:off x="1426021" y="-8594"/>
            <a:ext cx="5718629" cy="369332"/>
          </a:xfrm>
          <a:prstGeom prst="rect">
            <a:avLst/>
          </a:prstGeom>
          <a:noFill/>
        </p:spPr>
        <p:txBody>
          <a:bodyPr wrap="square" rtlCol="0">
            <a:spAutoFit/>
          </a:bodyPr>
          <a:lstStyle/>
          <a:p>
            <a:r>
              <a:rPr lang="fr-FR" b="1" dirty="0" smtClean="0">
                <a:solidFill>
                  <a:srgbClr val="FF0000"/>
                </a:solidFill>
              </a:rPr>
              <a:t>Analyse linéaire (point d’appui – </a:t>
            </a:r>
            <a:r>
              <a:rPr lang="fr-FR" b="1" dirty="0" err="1" smtClean="0">
                <a:solidFill>
                  <a:srgbClr val="FF0000"/>
                </a:solidFill>
              </a:rPr>
              <a:t>méthodo</a:t>
            </a:r>
            <a:r>
              <a:rPr lang="fr-FR" b="1" dirty="0" smtClean="0">
                <a:solidFill>
                  <a:srgbClr val="FF0000"/>
                </a:solidFill>
              </a:rPr>
              <a:t> Lettres)</a:t>
            </a:r>
            <a:endParaRPr lang="fr-FR" b="1" dirty="0">
              <a:solidFill>
                <a:srgbClr val="FF0000"/>
              </a:solidFill>
            </a:endParaRPr>
          </a:p>
        </p:txBody>
      </p:sp>
      <p:sp>
        <p:nvSpPr>
          <p:cNvPr id="5" name="ZoneTexte 4"/>
          <p:cNvSpPr txBox="1"/>
          <p:nvPr/>
        </p:nvSpPr>
        <p:spPr>
          <a:xfrm>
            <a:off x="6894285" y="680052"/>
            <a:ext cx="5370286" cy="861774"/>
          </a:xfrm>
          <a:prstGeom prst="rect">
            <a:avLst/>
          </a:prstGeom>
          <a:noFill/>
        </p:spPr>
        <p:txBody>
          <a:bodyPr wrap="square" rtlCol="0">
            <a:spAutoFit/>
          </a:bodyPr>
          <a:lstStyle/>
          <a:p>
            <a:r>
              <a:rPr lang="fr-FR" dirty="0" smtClean="0"/>
              <a:t>= </a:t>
            </a:r>
            <a:r>
              <a:rPr lang="fr-FR" sz="1600" dirty="0" smtClean="0"/>
              <a:t>pour l’auteur une rupture = son point de départ</a:t>
            </a:r>
          </a:p>
          <a:p>
            <a:r>
              <a:rPr lang="fr-FR" sz="1600" dirty="0" smtClean="0"/>
              <a:t>1648 – 3 traités de paix – premier ordre international reposant sur des principes (</a:t>
            </a:r>
            <a:r>
              <a:rPr lang="fr-FR" sz="1600" dirty="0" err="1" smtClean="0"/>
              <a:t>cf</a:t>
            </a:r>
            <a:r>
              <a:rPr lang="fr-FR" sz="1600" dirty="0" smtClean="0"/>
              <a:t> présentation sujet)</a:t>
            </a:r>
            <a:endParaRPr lang="fr-FR" sz="1600" dirty="0"/>
          </a:p>
        </p:txBody>
      </p:sp>
      <p:sp>
        <p:nvSpPr>
          <p:cNvPr id="6" name="Rectangle 5"/>
          <p:cNvSpPr/>
          <p:nvPr/>
        </p:nvSpPr>
        <p:spPr>
          <a:xfrm>
            <a:off x="232229" y="409563"/>
            <a:ext cx="5268685" cy="403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5500914" y="595086"/>
            <a:ext cx="1393371" cy="402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065501" y="83571"/>
            <a:ext cx="3672118" cy="369332"/>
          </a:xfrm>
          <a:prstGeom prst="rect">
            <a:avLst/>
          </a:prstGeom>
          <a:noFill/>
        </p:spPr>
        <p:txBody>
          <a:bodyPr wrap="square" rtlCol="0">
            <a:spAutoFit/>
          </a:bodyPr>
          <a:lstStyle/>
          <a:p>
            <a:r>
              <a:rPr lang="fr-FR" b="1" dirty="0" smtClean="0"/>
              <a:t>Ce que je sais / mes commentaires</a:t>
            </a:r>
            <a:endParaRPr lang="fr-FR" b="1" dirty="0"/>
          </a:p>
        </p:txBody>
      </p:sp>
      <p:sp>
        <p:nvSpPr>
          <p:cNvPr id="11" name="Rectangle 10"/>
          <p:cNvSpPr/>
          <p:nvPr/>
        </p:nvSpPr>
        <p:spPr>
          <a:xfrm>
            <a:off x="232229" y="772757"/>
            <a:ext cx="5863768" cy="390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900737" y="1626792"/>
            <a:ext cx="5146120" cy="1561005"/>
          </a:xfrm>
          <a:prstGeom prst="rect">
            <a:avLst/>
          </a:prstGeom>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Equilibre des </a:t>
            </a:r>
            <a:r>
              <a:rPr lang="fr-FR" b="1" dirty="0" smtClean="0">
                <a:latin typeface="Calibri" panose="020F0502020204030204" pitchFamily="34" charset="0"/>
                <a:ea typeface="Calibri" panose="020F0502020204030204" pitchFamily="34" charset="0"/>
                <a:cs typeface="Times New Roman" panose="02020603050405020304" pitchFamily="18" charset="0"/>
              </a:rPr>
              <a:t>puissances repose sur la reconnaissance des Etats </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smtClean="0">
                <a:latin typeface="Calibri" panose="020F0502020204030204" pitchFamily="34" charset="0"/>
                <a:ea typeface="Calibri" panose="020F0502020204030204" pitchFamily="34" charset="0"/>
                <a:cs typeface="Times New Roman" panose="02020603050405020304" pitchFamily="18" charset="0"/>
              </a:rPr>
              <a:t>affirmation des Etats &gt; à idéologie (</a:t>
            </a:r>
            <a:r>
              <a:rPr lang="fr-FR" dirty="0" smtClean="0">
                <a:latin typeface="Calibri" panose="020F0502020204030204" pitchFamily="34" charset="0"/>
                <a:ea typeface="Calibri" panose="020F0502020204030204" pitchFamily="34" charset="0"/>
                <a:cs typeface="Times New Roman" panose="02020603050405020304" pitchFamily="18" charset="0"/>
              </a:rPr>
              <a:t>empire, religion…) </a:t>
            </a:r>
            <a:r>
              <a:rPr lang="fr-FR" dirty="0"/>
              <a:t>unique détenteur de la souveraineté : </a:t>
            </a:r>
            <a:r>
              <a:rPr lang="fr-FR" b="1" dirty="0"/>
              <a:t>unique acteur du système international mis en place</a:t>
            </a:r>
            <a:r>
              <a:rPr lang="fr-FR" b="1" dirty="0" smtClean="0"/>
              <a:t>. = souveraineté externe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Connecteur droit avec flèche 12"/>
          <p:cNvCxnSpPr/>
          <p:nvPr/>
        </p:nvCxnSpPr>
        <p:spPr>
          <a:xfrm>
            <a:off x="6095997" y="1030624"/>
            <a:ext cx="804740" cy="688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717791" y="1100336"/>
            <a:ext cx="3519710" cy="616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889849" y="3178695"/>
            <a:ext cx="4775200" cy="1477328"/>
          </a:xfrm>
          <a:prstGeom prst="rect">
            <a:avLst/>
          </a:prstGeom>
          <a:noFill/>
        </p:spPr>
        <p:txBody>
          <a:bodyPr wrap="square" rtlCol="0">
            <a:spAutoFit/>
          </a:bodyPr>
          <a:lstStyle/>
          <a:p>
            <a:r>
              <a:rPr lang="fr-FR" dirty="0"/>
              <a:t>P</a:t>
            </a:r>
            <a:r>
              <a:rPr lang="fr-FR" dirty="0" smtClean="0"/>
              <a:t>rincipe du modèle westphalien = la </a:t>
            </a:r>
            <a:r>
              <a:rPr lang="fr-FR" b="1" dirty="0" smtClean="0"/>
              <a:t>souveraineté interne = un droit </a:t>
            </a:r>
            <a:r>
              <a:rPr lang="fr-FR" dirty="0" smtClean="0"/>
              <a:t>de non ingérence dans les affaires internes – </a:t>
            </a:r>
          </a:p>
          <a:p>
            <a:r>
              <a:rPr lang="fr-FR" dirty="0" smtClean="0"/>
              <a:t>« sa structure intérieure » = des frontières reconnues par tous</a:t>
            </a:r>
          </a:p>
        </p:txBody>
      </p:sp>
      <p:cxnSp>
        <p:nvCxnSpPr>
          <p:cNvPr id="17" name="Connecteur droit avec flèche 16"/>
          <p:cNvCxnSpPr/>
          <p:nvPr/>
        </p:nvCxnSpPr>
        <p:spPr>
          <a:xfrm>
            <a:off x="6161305" y="1492289"/>
            <a:ext cx="728544" cy="2062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5907314" y="2312875"/>
            <a:ext cx="1029303" cy="2781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6431" y="1696206"/>
            <a:ext cx="5874257" cy="616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6976935" y="4783179"/>
            <a:ext cx="4760684" cy="1200329"/>
          </a:xfrm>
          <a:prstGeom prst="rect">
            <a:avLst/>
          </a:prstGeom>
        </p:spPr>
        <p:txBody>
          <a:bodyPr wrap="square">
            <a:spAutoFit/>
          </a:bodyPr>
          <a:lstStyle/>
          <a:p>
            <a:r>
              <a:rPr lang="fr-FR" b="1" dirty="0" smtClean="0"/>
              <a:t>Non-ingérence</a:t>
            </a:r>
            <a:r>
              <a:rPr lang="fr-FR" dirty="0" smtClean="0"/>
              <a:t> (</a:t>
            </a:r>
            <a:r>
              <a:rPr lang="fr-FR" dirty="0" err="1" smtClean="0"/>
              <a:t>cf</a:t>
            </a:r>
            <a:r>
              <a:rPr lang="fr-FR" dirty="0" smtClean="0"/>
              <a:t> droit international) : éviter qu’un Etat entre en guerre contre un autre </a:t>
            </a:r>
            <a:r>
              <a:rPr lang="fr-FR" dirty="0" smtClean="0"/>
              <a:t>pour s’immiscer dans les affaires internes d’un Etat (</a:t>
            </a:r>
            <a:r>
              <a:rPr lang="fr-FR" dirty="0" err="1" smtClean="0"/>
              <a:t>cf</a:t>
            </a:r>
            <a:r>
              <a:rPr lang="fr-FR" dirty="0" smtClean="0"/>
              <a:t> guerre de 30 ans et la question religieuse)</a:t>
            </a:r>
            <a:endParaRPr lang="fr-FR" dirty="0" smtClean="0"/>
          </a:p>
        </p:txBody>
      </p:sp>
      <p:sp>
        <p:nvSpPr>
          <p:cNvPr id="34" name="ZoneTexte 33"/>
          <p:cNvSpPr txBox="1"/>
          <p:nvPr/>
        </p:nvSpPr>
        <p:spPr>
          <a:xfrm>
            <a:off x="6763657" y="361595"/>
            <a:ext cx="5283200" cy="369332"/>
          </a:xfrm>
          <a:prstGeom prst="rect">
            <a:avLst/>
          </a:prstGeom>
          <a:noFill/>
        </p:spPr>
        <p:txBody>
          <a:bodyPr wrap="square" rtlCol="0">
            <a:spAutoFit/>
          </a:bodyPr>
          <a:lstStyle/>
          <a:p>
            <a:r>
              <a:rPr lang="fr-FR" b="1" dirty="0" smtClean="0"/>
              <a:t>1. Le modèle westphalien selon </a:t>
            </a:r>
            <a:r>
              <a:rPr lang="fr-FR" b="1" dirty="0" err="1" smtClean="0"/>
              <a:t>H.Kissinger</a:t>
            </a:r>
            <a:endParaRPr lang="fr-FR" b="1" dirty="0"/>
          </a:p>
        </p:txBody>
      </p:sp>
    </p:spTree>
    <p:extLst>
      <p:ext uri="{BB962C8B-B14F-4D97-AF65-F5344CB8AC3E}">
        <p14:creationId xmlns:p14="http://schemas.microsoft.com/office/powerpoint/2010/main" val="330813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p:bldP spid="15" grpId="0" animBg="1"/>
      <p:bldP spid="16" grpId="0"/>
      <p:bldP spid="26" grpId="0" animBg="1"/>
      <p:bldP spid="3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2054</Words>
  <Application>Microsoft Office PowerPoint</Application>
  <PresentationFormat>Grand écran</PresentationFormat>
  <Paragraphs>152</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Times New Roman</vt:lpstr>
      <vt:lpstr>Wingdings</vt:lpstr>
      <vt:lpstr>Thème Office</vt:lpstr>
      <vt:lpstr>Etude critique d’un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MERIAUX</dc:creator>
  <cp:lastModifiedBy>Pascal MERIAUX</cp:lastModifiedBy>
  <cp:revision>29</cp:revision>
  <dcterms:created xsi:type="dcterms:W3CDTF">2020-11-22T07:46:02Z</dcterms:created>
  <dcterms:modified xsi:type="dcterms:W3CDTF">2020-11-26T07:20:33Z</dcterms:modified>
</cp:coreProperties>
</file>