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58" r:id="rId1"/>
    <p:sldMasterId id="2147483664" r:id="rId2"/>
  </p:sldMasterIdLst>
  <p:notesMasterIdLst>
    <p:notesMasterId r:id="rId28"/>
  </p:notesMasterIdLst>
  <p:sldIdLst>
    <p:sldId id="256" r:id="rId3"/>
    <p:sldId id="263" r:id="rId4"/>
    <p:sldId id="257" r:id="rId5"/>
    <p:sldId id="264" r:id="rId6"/>
    <p:sldId id="265" r:id="rId7"/>
    <p:sldId id="258" r:id="rId8"/>
    <p:sldId id="259" r:id="rId9"/>
    <p:sldId id="260" r:id="rId10"/>
    <p:sldId id="262" r:id="rId11"/>
    <p:sldId id="267" r:id="rId12"/>
    <p:sldId id="268" r:id="rId13"/>
    <p:sldId id="269" r:id="rId14"/>
    <p:sldId id="270" r:id="rId15"/>
    <p:sldId id="271" r:id="rId16"/>
    <p:sldId id="273" r:id="rId17"/>
    <p:sldId id="274" r:id="rId18"/>
    <p:sldId id="275" r:id="rId19"/>
    <p:sldId id="276" r:id="rId20"/>
    <p:sldId id="277" r:id="rId21"/>
    <p:sldId id="278" r:id="rId22"/>
    <p:sldId id="279" r:id="rId23"/>
    <p:sldId id="280" r:id="rId24"/>
    <p:sldId id="281" r:id="rId25"/>
    <p:sldId id="282" r:id="rId26"/>
    <p:sldId id="261" r:id="rId27"/>
  </p:sldIdLst>
  <p:sldSz cx="12192000" cy="6858000"/>
  <p:notesSz cx="7559675" cy="106918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63C3"/>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16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276600" cy="536575"/>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4281488" y="0"/>
            <a:ext cx="3276600" cy="536575"/>
          </a:xfrm>
          <a:prstGeom prst="rect">
            <a:avLst/>
          </a:prstGeom>
        </p:spPr>
        <p:txBody>
          <a:bodyPr vert="horz" lIns="91440" tIns="45720" rIns="91440" bIns="45720" rtlCol="0"/>
          <a:lstStyle>
            <a:lvl1pPr algn="r">
              <a:defRPr sz="1200"/>
            </a:lvl1pPr>
          </a:lstStyle>
          <a:p>
            <a:fld id="{F9E8047E-32A1-4C61-BECA-A229AB73C109}" type="datetimeFigureOut">
              <a:rPr lang="fr-FR" smtClean="0"/>
              <a:t>06/02/2025</a:t>
            </a:fld>
            <a:endParaRPr lang="fr-FR"/>
          </a:p>
        </p:txBody>
      </p:sp>
      <p:sp>
        <p:nvSpPr>
          <p:cNvPr id="4" name="Espace réservé de l'image des diapositives 3"/>
          <p:cNvSpPr>
            <a:spLocks noGrp="1" noRot="1" noChangeAspect="1"/>
          </p:cNvSpPr>
          <p:nvPr>
            <p:ph type="sldImg" idx="2"/>
          </p:nvPr>
        </p:nvSpPr>
        <p:spPr>
          <a:xfrm>
            <a:off x="573088" y="1336675"/>
            <a:ext cx="6413500" cy="3608388"/>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755650" y="5145088"/>
            <a:ext cx="6048375" cy="42100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10155238"/>
            <a:ext cx="3276600" cy="536575"/>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4281488" y="10155238"/>
            <a:ext cx="3276600" cy="536575"/>
          </a:xfrm>
          <a:prstGeom prst="rect">
            <a:avLst/>
          </a:prstGeom>
        </p:spPr>
        <p:txBody>
          <a:bodyPr vert="horz" lIns="91440" tIns="45720" rIns="91440" bIns="45720" rtlCol="0" anchor="b"/>
          <a:lstStyle>
            <a:lvl1pPr algn="r">
              <a:defRPr sz="1200"/>
            </a:lvl1pPr>
          </a:lstStyle>
          <a:p>
            <a:fld id="{0E380685-1E6A-4E04-88E5-329AAF06E89C}" type="slidenum">
              <a:rPr lang="fr-FR" smtClean="0"/>
              <a:t>‹N°›</a:t>
            </a:fld>
            <a:endParaRPr lang="fr-FR"/>
          </a:p>
        </p:txBody>
      </p:sp>
    </p:spTree>
    <p:extLst>
      <p:ext uri="{BB962C8B-B14F-4D97-AF65-F5344CB8AC3E}">
        <p14:creationId xmlns:p14="http://schemas.microsoft.com/office/powerpoint/2010/main" val="3573535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0E380685-1E6A-4E04-88E5-329AAF06E89C}" type="slidenum">
              <a:rPr lang="fr-FR" smtClean="0"/>
              <a:t>3</a:t>
            </a:fld>
            <a:endParaRPr lang="fr-FR"/>
          </a:p>
        </p:txBody>
      </p:sp>
    </p:spTree>
    <p:extLst>
      <p:ext uri="{BB962C8B-B14F-4D97-AF65-F5344CB8AC3E}">
        <p14:creationId xmlns:p14="http://schemas.microsoft.com/office/powerpoint/2010/main" val="1463850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15:notes"/>
          <p:cNvSpPr txBox="1">
            <a:spLocks noGrp="1"/>
          </p:cNvSpPr>
          <p:nvPr>
            <p:ph type="body" idx="1"/>
          </p:nvPr>
        </p:nvSpPr>
        <p:spPr>
          <a:xfrm>
            <a:off x="914400" y="3251200"/>
            <a:ext cx="7315200" cy="3081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6" name="Google Shape;276;p15:notes"/>
          <p:cNvSpPr>
            <a:spLocks noGrp="1" noRot="1" noChangeAspect="1"/>
          </p:cNvSpPr>
          <p:nvPr>
            <p:ph type="sldImg" idx="2"/>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31cdc6d6fb6_2_0:notes"/>
          <p:cNvSpPr>
            <a:spLocks noGrp="1" noRot="1" noChangeAspect="1"/>
          </p:cNvSpPr>
          <p:nvPr>
            <p:ph type="sldImg" idx="2"/>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 name="Google Shape;284;g31cdc6d6fb6_2_0:notes"/>
          <p:cNvSpPr txBox="1">
            <a:spLocks noGrp="1"/>
          </p:cNvSpPr>
          <p:nvPr>
            <p:ph type="body" idx="1"/>
          </p:nvPr>
        </p:nvSpPr>
        <p:spPr>
          <a:xfrm>
            <a:off x="914400" y="3251200"/>
            <a:ext cx="7315200" cy="30813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5" name="Google Shape;285;g31cdc6d6fb6_2_0:notes"/>
          <p:cNvSpPr txBox="1">
            <a:spLocks noGrp="1"/>
          </p:cNvSpPr>
          <p:nvPr>
            <p:ph type="sldNum" idx="12"/>
          </p:nvPr>
        </p:nvSpPr>
        <p:spPr>
          <a:xfrm>
            <a:off x="5180013" y="6502400"/>
            <a:ext cx="3962400" cy="3414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18</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16:notes"/>
          <p:cNvSpPr txBox="1">
            <a:spLocks noGrp="1"/>
          </p:cNvSpPr>
          <p:nvPr>
            <p:ph type="body" idx="1"/>
          </p:nvPr>
        </p:nvSpPr>
        <p:spPr>
          <a:xfrm>
            <a:off x="914400" y="3251200"/>
            <a:ext cx="7315200" cy="3081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4" name="Google Shape;294;p16:notes"/>
          <p:cNvSpPr>
            <a:spLocks noGrp="1" noRot="1" noChangeAspect="1"/>
          </p:cNvSpPr>
          <p:nvPr>
            <p:ph type="sldImg" idx="2"/>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17:notes"/>
          <p:cNvSpPr txBox="1">
            <a:spLocks noGrp="1"/>
          </p:cNvSpPr>
          <p:nvPr>
            <p:ph type="body" idx="1"/>
          </p:nvPr>
        </p:nvSpPr>
        <p:spPr>
          <a:xfrm>
            <a:off x="914400" y="3251200"/>
            <a:ext cx="7315200" cy="3081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4" name="Google Shape;304;p17:notes"/>
          <p:cNvSpPr>
            <a:spLocks noGrp="1" noRot="1" noChangeAspect="1"/>
          </p:cNvSpPr>
          <p:nvPr>
            <p:ph type="sldImg" idx="2"/>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18:notes"/>
          <p:cNvSpPr txBox="1">
            <a:spLocks noGrp="1"/>
          </p:cNvSpPr>
          <p:nvPr>
            <p:ph type="body" idx="1"/>
          </p:nvPr>
        </p:nvSpPr>
        <p:spPr>
          <a:xfrm>
            <a:off x="914400" y="3251200"/>
            <a:ext cx="7315200" cy="3081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6" name="Google Shape;316;p18:notes"/>
          <p:cNvSpPr>
            <a:spLocks noGrp="1" noRot="1" noChangeAspect="1"/>
          </p:cNvSpPr>
          <p:nvPr>
            <p:ph type="sldImg" idx="2"/>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20:notes"/>
          <p:cNvSpPr txBox="1">
            <a:spLocks noGrp="1"/>
          </p:cNvSpPr>
          <p:nvPr>
            <p:ph type="body" idx="1"/>
          </p:nvPr>
        </p:nvSpPr>
        <p:spPr>
          <a:xfrm>
            <a:off x="914400" y="3251200"/>
            <a:ext cx="7315200" cy="3081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8" name="Google Shape;328;p20:notes"/>
          <p:cNvSpPr>
            <a:spLocks noGrp="1" noRot="1" noChangeAspect="1"/>
          </p:cNvSpPr>
          <p:nvPr>
            <p:ph type="sldImg" idx="2"/>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21:notes"/>
          <p:cNvSpPr txBox="1">
            <a:spLocks noGrp="1"/>
          </p:cNvSpPr>
          <p:nvPr>
            <p:ph type="body" idx="1"/>
          </p:nvPr>
        </p:nvSpPr>
        <p:spPr>
          <a:xfrm>
            <a:off x="914400" y="3251200"/>
            <a:ext cx="7315200" cy="3081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0" name="Google Shape;340;p21:notes"/>
          <p:cNvSpPr>
            <a:spLocks noGrp="1" noRot="1" noChangeAspect="1"/>
          </p:cNvSpPr>
          <p:nvPr>
            <p:ph type="sldImg" idx="2"/>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22:notes"/>
          <p:cNvSpPr txBox="1">
            <a:spLocks noGrp="1"/>
          </p:cNvSpPr>
          <p:nvPr>
            <p:ph type="body" idx="1"/>
          </p:nvPr>
        </p:nvSpPr>
        <p:spPr>
          <a:xfrm>
            <a:off x="914400" y="3251200"/>
            <a:ext cx="7315200" cy="3081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4" name="Google Shape;354;p22:notes"/>
          <p:cNvSpPr>
            <a:spLocks noGrp="1" noRot="1" noChangeAspect="1"/>
          </p:cNvSpPr>
          <p:nvPr>
            <p:ph type="sldImg" idx="2"/>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7: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177" name="Google Shape;177;p7: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178" name="Google Shape;178;p7: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9" name="Google Shape;179;p7: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0" name="Google Shape;180;p7: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181" name="Google Shape;181;p7: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8: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191" name="Google Shape;191;p8: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192" name="Google Shape;192;p8: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 name="Google Shape;193;p8: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4" name="Google Shape;194;p8: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195" name="Google Shape;195;p8: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9:notes"/>
          <p:cNvSpPr txBox="1">
            <a:spLocks noGrp="1"/>
          </p:cNvSpPr>
          <p:nvPr>
            <p:ph type="body" idx="1"/>
          </p:nvPr>
        </p:nvSpPr>
        <p:spPr>
          <a:xfrm>
            <a:off x="914400" y="3251200"/>
            <a:ext cx="7315200" cy="3081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6" name="Google Shape;206;p9:notes"/>
          <p:cNvSpPr>
            <a:spLocks noGrp="1" noRot="1" noChangeAspect="1"/>
          </p:cNvSpPr>
          <p:nvPr>
            <p:ph type="sldImg" idx="2"/>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10:notes"/>
          <p:cNvSpPr txBox="1">
            <a:spLocks noGrp="1"/>
          </p:cNvSpPr>
          <p:nvPr>
            <p:ph type="body" idx="1"/>
          </p:nvPr>
        </p:nvSpPr>
        <p:spPr>
          <a:xfrm>
            <a:off x="914400" y="3251200"/>
            <a:ext cx="7315200" cy="3081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8" name="Google Shape;218;p10:notes"/>
          <p:cNvSpPr>
            <a:spLocks noGrp="1" noRot="1" noChangeAspect="1"/>
          </p:cNvSpPr>
          <p:nvPr>
            <p:ph type="sldImg" idx="2"/>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11:notes"/>
          <p:cNvSpPr txBox="1">
            <a:spLocks noGrp="1"/>
          </p:cNvSpPr>
          <p:nvPr>
            <p:ph type="body" idx="1"/>
          </p:nvPr>
        </p:nvSpPr>
        <p:spPr>
          <a:xfrm>
            <a:off x="914400" y="3251200"/>
            <a:ext cx="7315200" cy="3081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0" name="Google Shape;230;p11:notes"/>
          <p:cNvSpPr>
            <a:spLocks noGrp="1" noRot="1" noChangeAspect="1"/>
          </p:cNvSpPr>
          <p:nvPr>
            <p:ph type="sldImg" idx="2"/>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12:notes"/>
          <p:cNvSpPr txBox="1">
            <a:spLocks noGrp="1"/>
          </p:cNvSpPr>
          <p:nvPr>
            <p:ph type="body" idx="1"/>
          </p:nvPr>
        </p:nvSpPr>
        <p:spPr>
          <a:xfrm>
            <a:off x="914400" y="3251200"/>
            <a:ext cx="7315200" cy="3081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9" name="Google Shape;239;p12:notes"/>
          <p:cNvSpPr>
            <a:spLocks noGrp="1" noRot="1" noChangeAspect="1"/>
          </p:cNvSpPr>
          <p:nvPr>
            <p:ph type="sldImg" idx="2"/>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13:notes"/>
          <p:cNvSpPr txBox="1">
            <a:spLocks noGrp="1"/>
          </p:cNvSpPr>
          <p:nvPr>
            <p:ph type="body" idx="1"/>
          </p:nvPr>
        </p:nvSpPr>
        <p:spPr>
          <a:xfrm>
            <a:off x="914400" y="3251200"/>
            <a:ext cx="7315200" cy="3081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6" name="Google Shape;256;p13:notes"/>
          <p:cNvSpPr>
            <a:spLocks noGrp="1" noRot="1" noChangeAspect="1"/>
          </p:cNvSpPr>
          <p:nvPr>
            <p:ph type="sldImg" idx="2"/>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14:notes"/>
          <p:cNvSpPr txBox="1">
            <a:spLocks noGrp="1"/>
          </p:cNvSpPr>
          <p:nvPr>
            <p:ph type="body" idx="1"/>
          </p:nvPr>
        </p:nvSpPr>
        <p:spPr>
          <a:xfrm>
            <a:off x="914400" y="3251200"/>
            <a:ext cx="7315200" cy="3081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6" name="Google Shape;266;p14:notes"/>
          <p:cNvSpPr>
            <a:spLocks noGrp="1" noRot="1" noChangeAspect="1"/>
          </p:cNvSpPr>
          <p:nvPr>
            <p:ph type="sldImg" idx="2"/>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8"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lgn="ctr">
              <a:buNone/>
            </a:pPr>
            <a:endParaRPr lang="fr-FR" sz="4400" b="0" strike="noStrike" spc="-1">
              <a:solidFill>
                <a:srgbClr val="000000"/>
              </a:solidFill>
              <a:latin typeface="Calibri"/>
            </a:endParaRPr>
          </a:p>
        </p:txBody>
      </p:sp>
      <p:sp>
        <p:nvSpPr>
          <p:cNvPr id="29"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pPr indent="0">
              <a:spcBef>
                <a:spcPts val="1417"/>
              </a:spcBef>
              <a:buNone/>
            </a:pPr>
            <a:endParaRPr lang="fr-FR" sz="3200" b="0" strike="noStrike" spc="-1">
              <a:solidFill>
                <a:srgbClr val="000000"/>
              </a:solidFill>
              <a:latin typeface="Calibri"/>
            </a:endParaRPr>
          </a:p>
        </p:txBody>
      </p:sp>
      <p:sp>
        <p:nvSpPr>
          <p:cNvPr id="30"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pPr indent="0">
              <a:spcBef>
                <a:spcPts val="1417"/>
              </a:spcBef>
              <a:buNone/>
            </a:pPr>
            <a:endParaRPr lang="fr-FR" sz="3200" b="0" strike="noStrike" spc="-1">
              <a:solidFill>
                <a:srgbClr val="000000"/>
              </a:solidFill>
              <a:latin typeface="Calibri"/>
            </a:endParaRPr>
          </a:p>
        </p:txBody>
      </p:sp>
      <p:sp>
        <p:nvSpPr>
          <p:cNvPr id="5" name="PlaceHolder 4"/>
          <p:cNvSpPr>
            <a:spLocks noGrp="1"/>
          </p:cNvSpPr>
          <p:nvPr>
            <p:ph type="ftr" idx="16"/>
          </p:nvPr>
        </p:nvSpPr>
        <p:spPr/>
        <p:txBody>
          <a:bodyPr/>
          <a:lstStyle/>
          <a:p>
            <a:r>
              <a:t>Footer</a:t>
            </a:r>
          </a:p>
        </p:txBody>
      </p:sp>
      <p:sp>
        <p:nvSpPr>
          <p:cNvPr id="6" name="PlaceHolder 5"/>
          <p:cNvSpPr>
            <a:spLocks noGrp="1"/>
          </p:cNvSpPr>
          <p:nvPr>
            <p:ph type="sldNum" idx="17"/>
          </p:nvPr>
        </p:nvSpPr>
        <p:spPr/>
        <p:txBody>
          <a:bodyPr/>
          <a:lstStyle/>
          <a:p>
            <a:fld id="{0DF74BC2-5EDF-4172-A090-A1336C2FA89C}" type="slidenum">
              <a:t>‹N°›</a:t>
            </a:fld>
            <a:endParaRPr/>
          </a:p>
        </p:txBody>
      </p:sp>
      <p:sp>
        <p:nvSpPr>
          <p:cNvPr id="7" name="PlaceHolder 6"/>
          <p:cNvSpPr>
            <a:spLocks noGrp="1"/>
          </p:cNvSpPr>
          <p:nvPr>
            <p:ph type="dt" idx="18"/>
          </p:nvPr>
        </p:nvSpPr>
        <p:spPr/>
        <p:txBody>
          <a:body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27"/>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27"/>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27"/>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‹N°›</a:t>
            </a:fld>
            <a:endParaRPr lang="en-US"/>
          </a:p>
        </p:txBody>
      </p:sp>
    </p:spTree>
    <p:extLst>
      <p:ext uri="{BB962C8B-B14F-4D97-AF65-F5344CB8AC3E}">
        <p14:creationId xmlns:p14="http://schemas.microsoft.com/office/powerpoint/2010/main" val="114031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PlaceHolder 1"/>
          <p:cNvSpPr>
            <a:spLocks noGrp="1"/>
          </p:cNvSpPr>
          <p:nvPr>
            <p:ph type="ftr" idx="25"/>
          </p:nvPr>
        </p:nvSpPr>
        <p:spPr/>
        <p:txBody>
          <a:bodyPr/>
          <a:lstStyle/>
          <a:p>
            <a:r>
              <a:t>Footer</a:t>
            </a:r>
          </a:p>
        </p:txBody>
      </p:sp>
      <p:sp>
        <p:nvSpPr>
          <p:cNvPr id="3" name="PlaceHolder 2"/>
          <p:cNvSpPr>
            <a:spLocks noGrp="1"/>
          </p:cNvSpPr>
          <p:nvPr>
            <p:ph type="sldNum" idx="26"/>
          </p:nvPr>
        </p:nvSpPr>
        <p:spPr/>
        <p:txBody>
          <a:bodyPr/>
          <a:lstStyle/>
          <a:p>
            <a:fld id="{A2F9016D-C9E0-4B7F-AEAE-BBECAC3534CA}" type="slidenum">
              <a:t>‹N°›</a:t>
            </a:fld>
            <a:endParaRPr/>
          </a:p>
        </p:txBody>
      </p:sp>
      <p:sp>
        <p:nvSpPr>
          <p:cNvPr id="4" name="PlaceHolder 3"/>
          <p:cNvSpPr>
            <a:spLocks noGrp="1"/>
          </p:cNvSpPr>
          <p:nvPr>
            <p:ph type="dt" idx="27"/>
          </p:nvPr>
        </p:nvSpPr>
        <p:spPr/>
        <p:txBody>
          <a:body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 name="PlaceHolder 1"/>
          <p:cNvSpPr>
            <a:spLocks noGrp="1"/>
          </p:cNvSpPr>
          <p:nvPr>
            <p:ph type="title"/>
          </p:nvPr>
        </p:nvSpPr>
        <p:spPr>
          <a:xfrm>
            <a:off x="609480" y="273600"/>
            <a:ext cx="10972080" cy="1144440"/>
          </a:xfrm>
          <a:prstGeom prst="rect">
            <a:avLst/>
          </a:prstGeom>
          <a:noFill/>
          <a:ln w="0">
            <a:noFill/>
          </a:ln>
        </p:spPr>
        <p:txBody>
          <a:bodyPr lIns="0" tIns="0" rIns="0" bIns="0" anchor="ctr">
            <a:noAutofit/>
          </a:bodyPr>
          <a:lstStyle/>
          <a:p>
            <a:pPr indent="0">
              <a:buNone/>
            </a:pPr>
            <a:r>
              <a:rPr lang="fr-FR" sz="1800" b="0" strike="noStrike" spc="-1">
                <a:solidFill>
                  <a:srgbClr val="000000"/>
                </a:solidFill>
                <a:latin typeface="Calibri"/>
              </a:rPr>
              <a:t>Cliquez pour éditer le format du texte-titre</a:t>
            </a:r>
          </a:p>
        </p:txBody>
      </p:sp>
      <p:sp>
        <p:nvSpPr>
          <p:cNvPr id="23" name="PlaceHolder 2"/>
          <p:cNvSpPr>
            <a:spLocks noGrp="1"/>
          </p:cNvSpPr>
          <p:nvPr>
            <p:ph type="body"/>
          </p:nvPr>
        </p:nvSpPr>
        <p:spPr>
          <a:xfrm>
            <a:off x="609480" y="1604520"/>
            <a:ext cx="5353920" cy="397692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fr-FR" sz="1800" b="0" strike="noStrike" spc="-1">
                <a:solidFill>
                  <a:srgbClr val="000000"/>
                </a:solidFill>
                <a:latin typeface="Calibri"/>
              </a:rPr>
              <a:t>Cliquez pour éditer le format du plan de texte</a:t>
            </a:r>
          </a:p>
          <a:p>
            <a:pPr marL="864000" lvl="1" indent="-324000">
              <a:spcBef>
                <a:spcPts val="1134"/>
              </a:spcBef>
              <a:buClr>
                <a:srgbClr val="000000"/>
              </a:buClr>
              <a:buSzPct val="75000"/>
              <a:buFont typeface="Symbol" charset="2"/>
              <a:buChar char=""/>
            </a:pPr>
            <a:r>
              <a:rPr lang="fr-FR" sz="1800" b="0" strike="noStrike" spc="-1">
                <a:solidFill>
                  <a:srgbClr val="000000"/>
                </a:solidFill>
                <a:latin typeface="Calibri"/>
              </a:rPr>
              <a:t>Second niveau de plan</a:t>
            </a:r>
          </a:p>
          <a:p>
            <a:pPr marL="1296000" lvl="2" indent="-288000">
              <a:spcBef>
                <a:spcPts val="850"/>
              </a:spcBef>
              <a:buClr>
                <a:srgbClr val="000000"/>
              </a:buClr>
              <a:buSzPct val="45000"/>
              <a:buFont typeface="Wingdings" charset="2"/>
              <a:buChar char=""/>
            </a:pPr>
            <a:r>
              <a:rPr lang="fr-FR" sz="1800" b="0" strike="noStrike" spc="-1">
                <a:solidFill>
                  <a:srgbClr val="000000"/>
                </a:solidFill>
                <a:latin typeface="Calibri"/>
              </a:rPr>
              <a:t>Troisième niveau de plan</a:t>
            </a:r>
          </a:p>
          <a:p>
            <a:pPr marL="1728000" lvl="3" indent="-216000">
              <a:spcBef>
                <a:spcPts val="567"/>
              </a:spcBef>
              <a:buClr>
                <a:srgbClr val="000000"/>
              </a:buClr>
              <a:buSzPct val="75000"/>
              <a:buFont typeface="Symbol" charset="2"/>
              <a:buChar char=""/>
            </a:pPr>
            <a:r>
              <a:rPr lang="fr-FR" sz="1800" b="0" strike="noStrike" spc="-1">
                <a:solidFill>
                  <a:srgbClr val="000000"/>
                </a:solidFill>
                <a:latin typeface="Calibri"/>
              </a:rPr>
              <a:t>Quatrième niveau de plan</a:t>
            </a:r>
          </a:p>
          <a:p>
            <a:pPr marL="2160000" lvl="4" indent="-216000">
              <a:spcBef>
                <a:spcPts val="283"/>
              </a:spcBef>
              <a:buClr>
                <a:srgbClr val="000000"/>
              </a:buClr>
              <a:buSzPct val="45000"/>
              <a:buFont typeface="Wingdings" charset="2"/>
              <a:buChar char=""/>
            </a:pPr>
            <a:r>
              <a:rPr lang="fr-FR" sz="1800" b="0" strike="noStrike" spc="-1">
                <a:solidFill>
                  <a:srgbClr val="000000"/>
                </a:solidFill>
                <a:latin typeface="Calibri"/>
              </a:rPr>
              <a:t>Cinquième niveau de plan</a:t>
            </a:r>
          </a:p>
          <a:p>
            <a:pPr marL="2592000" lvl="5" indent="-216000">
              <a:spcBef>
                <a:spcPts val="283"/>
              </a:spcBef>
              <a:buClr>
                <a:srgbClr val="000000"/>
              </a:buClr>
              <a:buSzPct val="45000"/>
              <a:buFont typeface="Wingdings" charset="2"/>
              <a:buChar char=""/>
            </a:pPr>
            <a:r>
              <a:rPr lang="fr-FR" sz="1800" b="0" strike="noStrike" spc="-1">
                <a:solidFill>
                  <a:srgbClr val="000000"/>
                </a:solidFill>
                <a:latin typeface="Calibri"/>
              </a:rPr>
              <a:t>Sixième niveau de plan</a:t>
            </a:r>
          </a:p>
          <a:p>
            <a:pPr marL="3024000" lvl="6" indent="-216000">
              <a:spcBef>
                <a:spcPts val="283"/>
              </a:spcBef>
              <a:buClr>
                <a:srgbClr val="000000"/>
              </a:buClr>
              <a:buSzPct val="45000"/>
              <a:buFont typeface="Wingdings" charset="2"/>
              <a:buChar char=""/>
            </a:pPr>
            <a:r>
              <a:rPr lang="fr-FR" sz="1800" b="0" strike="noStrike" spc="-1">
                <a:solidFill>
                  <a:srgbClr val="000000"/>
                </a:solidFill>
                <a:latin typeface="Calibri"/>
              </a:rPr>
              <a:t>Septième niveau de plan</a:t>
            </a:r>
          </a:p>
        </p:txBody>
      </p:sp>
      <p:sp>
        <p:nvSpPr>
          <p:cNvPr id="24" name="PlaceHolder 3"/>
          <p:cNvSpPr>
            <a:spLocks noGrp="1"/>
          </p:cNvSpPr>
          <p:nvPr>
            <p:ph type="body"/>
          </p:nvPr>
        </p:nvSpPr>
        <p:spPr>
          <a:xfrm>
            <a:off x="6231960" y="1604520"/>
            <a:ext cx="5353920" cy="397692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fr-FR" sz="1800" b="0" strike="noStrike" spc="-1">
                <a:solidFill>
                  <a:srgbClr val="000000"/>
                </a:solidFill>
                <a:latin typeface="Calibri"/>
              </a:rPr>
              <a:t>Cliquez pour éditer le format du plan de texte</a:t>
            </a:r>
          </a:p>
          <a:p>
            <a:pPr marL="864000" lvl="1" indent="-324000">
              <a:spcBef>
                <a:spcPts val="1134"/>
              </a:spcBef>
              <a:buClr>
                <a:srgbClr val="000000"/>
              </a:buClr>
              <a:buSzPct val="75000"/>
              <a:buFont typeface="Symbol" charset="2"/>
              <a:buChar char=""/>
            </a:pPr>
            <a:r>
              <a:rPr lang="fr-FR" sz="1800" b="0" strike="noStrike" spc="-1">
                <a:solidFill>
                  <a:srgbClr val="000000"/>
                </a:solidFill>
                <a:latin typeface="Calibri"/>
              </a:rPr>
              <a:t>Second niveau de plan</a:t>
            </a:r>
          </a:p>
          <a:p>
            <a:pPr marL="1296000" lvl="2" indent="-288000">
              <a:spcBef>
                <a:spcPts val="850"/>
              </a:spcBef>
              <a:buClr>
                <a:srgbClr val="000000"/>
              </a:buClr>
              <a:buSzPct val="45000"/>
              <a:buFont typeface="Wingdings" charset="2"/>
              <a:buChar char=""/>
            </a:pPr>
            <a:r>
              <a:rPr lang="fr-FR" sz="1800" b="0" strike="noStrike" spc="-1">
                <a:solidFill>
                  <a:srgbClr val="000000"/>
                </a:solidFill>
                <a:latin typeface="Calibri"/>
              </a:rPr>
              <a:t>Troisième niveau de plan</a:t>
            </a:r>
          </a:p>
          <a:p>
            <a:pPr marL="1728000" lvl="3" indent="-216000">
              <a:spcBef>
                <a:spcPts val="567"/>
              </a:spcBef>
              <a:buClr>
                <a:srgbClr val="000000"/>
              </a:buClr>
              <a:buSzPct val="75000"/>
              <a:buFont typeface="Symbol" charset="2"/>
              <a:buChar char=""/>
            </a:pPr>
            <a:r>
              <a:rPr lang="fr-FR" sz="1800" b="0" strike="noStrike" spc="-1">
                <a:solidFill>
                  <a:srgbClr val="000000"/>
                </a:solidFill>
                <a:latin typeface="Calibri"/>
              </a:rPr>
              <a:t>Quatrième niveau de plan</a:t>
            </a:r>
          </a:p>
          <a:p>
            <a:pPr marL="2160000" lvl="4" indent="-216000">
              <a:spcBef>
                <a:spcPts val="283"/>
              </a:spcBef>
              <a:buClr>
                <a:srgbClr val="000000"/>
              </a:buClr>
              <a:buSzPct val="45000"/>
              <a:buFont typeface="Wingdings" charset="2"/>
              <a:buChar char=""/>
            </a:pPr>
            <a:r>
              <a:rPr lang="fr-FR" sz="1800" b="0" strike="noStrike" spc="-1">
                <a:solidFill>
                  <a:srgbClr val="000000"/>
                </a:solidFill>
                <a:latin typeface="Calibri"/>
              </a:rPr>
              <a:t>Cinquième niveau de plan</a:t>
            </a:r>
          </a:p>
          <a:p>
            <a:pPr marL="2592000" lvl="5" indent="-216000">
              <a:spcBef>
                <a:spcPts val="283"/>
              </a:spcBef>
              <a:buClr>
                <a:srgbClr val="000000"/>
              </a:buClr>
              <a:buSzPct val="45000"/>
              <a:buFont typeface="Wingdings" charset="2"/>
              <a:buChar char=""/>
            </a:pPr>
            <a:r>
              <a:rPr lang="fr-FR" sz="1800" b="0" strike="noStrike" spc="-1">
                <a:solidFill>
                  <a:srgbClr val="000000"/>
                </a:solidFill>
                <a:latin typeface="Calibri"/>
              </a:rPr>
              <a:t>Sixième niveau de plan</a:t>
            </a:r>
          </a:p>
          <a:p>
            <a:pPr marL="3024000" lvl="6" indent="-216000">
              <a:spcBef>
                <a:spcPts val="283"/>
              </a:spcBef>
              <a:buClr>
                <a:srgbClr val="000000"/>
              </a:buClr>
              <a:buSzPct val="45000"/>
              <a:buFont typeface="Wingdings" charset="2"/>
              <a:buChar char=""/>
            </a:pPr>
            <a:r>
              <a:rPr lang="fr-FR" sz="1800" b="0" strike="noStrike" spc="-1">
                <a:solidFill>
                  <a:srgbClr val="000000"/>
                </a:solidFill>
                <a:latin typeface="Calibri"/>
              </a:rPr>
              <a:t>Septième niveau de plan</a:t>
            </a:r>
          </a:p>
        </p:txBody>
      </p:sp>
      <p:sp>
        <p:nvSpPr>
          <p:cNvPr id="25" name="PlaceHolder 4"/>
          <p:cNvSpPr>
            <a:spLocks noGrp="1"/>
          </p:cNvSpPr>
          <p:nvPr>
            <p:ph type="ftr" idx="16"/>
          </p:nvPr>
        </p:nvSpPr>
        <p:spPr>
          <a:xfrm>
            <a:off x="4038480" y="6356520"/>
            <a:ext cx="4113720" cy="363960"/>
          </a:xfrm>
          <a:prstGeom prst="rect">
            <a:avLst/>
          </a:prstGeom>
          <a:noFill/>
          <a:ln w="0">
            <a:noFill/>
          </a:ln>
        </p:spPr>
        <p:txBody>
          <a:bodyPr lIns="91440" tIns="45720" rIns="91440" bIns="45720" anchor="ctr">
            <a:noAutofit/>
          </a:bodyPr>
          <a:lstStyle>
            <a:lvl1pPr indent="0" algn="ctr" defTabSz="914400">
              <a:lnSpc>
                <a:spcPct val="100000"/>
              </a:lnSpc>
              <a:buNone/>
              <a:tabLst>
                <a:tab pos="0" algn="l"/>
              </a:tabLst>
              <a:defRPr lang="fr-FR" sz="1200" b="0" strike="noStrike" spc="-1">
                <a:solidFill>
                  <a:schemeClr val="dk1">
                    <a:tint val="75000"/>
                  </a:schemeClr>
                </a:solidFill>
                <a:latin typeface="Calibri"/>
              </a:defRPr>
            </a:lvl1pPr>
          </a:lstStyle>
          <a:p>
            <a:pPr indent="0" algn="ctr" defTabSz="914400">
              <a:lnSpc>
                <a:spcPct val="100000"/>
              </a:lnSpc>
              <a:buNone/>
              <a:tabLst>
                <a:tab pos="0" algn="l"/>
              </a:tabLst>
            </a:pPr>
            <a:r>
              <a:rPr lang="fr-FR" sz="1200" b="0" strike="noStrike" spc="-1">
                <a:solidFill>
                  <a:schemeClr val="dk1">
                    <a:tint val="75000"/>
                  </a:schemeClr>
                </a:solidFill>
                <a:latin typeface="Calibri"/>
              </a:rPr>
              <a:t>&lt;pied de page&gt;</a:t>
            </a:r>
            <a:endParaRPr lang="fr-FR" sz="1200" b="0" strike="noStrike" spc="-1">
              <a:solidFill>
                <a:srgbClr val="000000"/>
              </a:solidFill>
              <a:latin typeface="Calibri"/>
            </a:endParaRPr>
          </a:p>
        </p:txBody>
      </p:sp>
      <p:sp>
        <p:nvSpPr>
          <p:cNvPr id="26" name="PlaceHolder 5"/>
          <p:cNvSpPr>
            <a:spLocks noGrp="1"/>
          </p:cNvSpPr>
          <p:nvPr>
            <p:ph type="sldNum" idx="17"/>
          </p:nvPr>
        </p:nvSpPr>
        <p:spPr>
          <a:xfrm>
            <a:off x="8610480" y="6356520"/>
            <a:ext cx="2742120" cy="36396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fr-FR" sz="1200" b="0" strike="noStrike" spc="-1">
                <a:solidFill>
                  <a:schemeClr val="dk1">
                    <a:tint val="75000"/>
                  </a:schemeClr>
                </a:solidFill>
                <a:latin typeface="Calibri"/>
              </a:defRPr>
            </a:lvl1pPr>
          </a:lstStyle>
          <a:p>
            <a:pPr indent="0" algn="r" defTabSz="914400">
              <a:lnSpc>
                <a:spcPct val="100000"/>
              </a:lnSpc>
              <a:buNone/>
              <a:tabLst>
                <a:tab pos="0" algn="l"/>
              </a:tabLst>
            </a:pPr>
            <a:fld id="{F6828301-0DF4-4C7B-B34B-4B463B87B422}" type="slidenum">
              <a:rPr lang="fr-FR" sz="1200" b="0" strike="noStrike" spc="-1">
                <a:solidFill>
                  <a:schemeClr val="dk1">
                    <a:tint val="75000"/>
                  </a:schemeClr>
                </a:solidFill>
                <a:latin typeface="Calibri"/>
              </a:rPr>
              <a:t>‹N°›</a:t>
            </a:fld>
            <a:endParaRPr lang="fr-FR" sz="1200" b="0" strike="noStrike" spc="-1">
              <a:solidFill>
                <a:srgbClr val="000000"/>
              </a:solidFill>
              <a:latin typeface="Calibri"/>
            </a:endParaRPr>
          </a:p>
        </p:txBody>
      </p:sp>
      <p:sp>
        <p:nvSpPr>
          <p:cNvPr id="27" name="PlaceHolder 6"/>
          <p:cNvSpPr>
            <a:spLocks noGrp="1"/>
          </p:cNvSpPr>
          <p:nvPr>
            <p:ph type="dt" idx="18"/>
          </p:nvPr>
        </p:nvSpPr>
        <p:spPr>
          <a:xfrm>
            <a:off x="838080" y="6356520"/>
            <a:ext cx="2742120" cy="363960"/>
          </a:xfrm>
          <a:prstGeom prst="rect">
            <a:avLst/>
          </a:prstGeom>
          <a:noFill/>
          <a:ln w="0">
            <a:noFill/>
          </a:ln>
        </p:spPr>
        <p:txBody>
          <a:bodyPr lIns="91440" tIns="45720" rIns="91440" bIns="45720" anchor="ctr">
            <a:noAutofit/>
          </a:bodyPr>
          <a:lstStyle>
            <a:lvl1pPr indent="0">
              <a:buNone/>
              <a:defRPr lang="fr-FR" sz="1400" b="0" strike="noStrike" spc="-1">
                <a:solidFill>
                  <a:srgbClr val="000000"/>
                </a:solidFill>
                <a:latin typeface="Calibri"/>
              </a:defRPr>
            </a:lvl1pPr>
          </a:lstStyle>
          <a:p>
            <a:pPr indent="0">
              <a:buNone/>
            </a:pPr>
            <a:r>
              <a:rPr lang="fr-FR" sz="1400" b="0" strike="noStrike" spc="-1">
                <a:solidFill>
                  <a:srgbClr val="000000"/>
                </a:solidFill>
                <a:latin typeface="Calibri"/>
              </a:rPr>
              <a:t>&lt;date/heure&gt;</a:t>
            </a:r>
          </a:p>
        </p:txBody>
      </p:sp>
    </p:spTree>
  </p:cSld>
  <p:clrMap bg1="lt1" tx1="dk1" bg2="lt2" tx2="dk2" accent1="accent1" accent2="accent2" accent3="accent3" accent4="accent4" accent5="accent5" accent6="accent6" hlink="hlink" folHlink="folHlink"/>
  <p:sldLayoutIdLst>
    <p:sldLayoutId id="2147483659" r:id="rId1"/>
    <p:sldLayoutId id="2147483666"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 name="PlaceHolder 1"/>
          <p:cNvSpPr>
            <a:spLocks noGrp="1"/>
          </p:cNvSpPr>
          <p:nvPr>
            <p:ph type="ftr" idx="25"/>
          </p:nvPr>
        </p:nvSpPr>
        <p:spPr>
          <a:xfrm>
            <a:off x="4038480" y="6356520"/>
            <a:ext cx="4113720" cy="363960"/>
          </a:xfrm>
          <a:prstGeom prst="rect">
            <a:avLst/>
          </a:prstGeom>
          <a:noFill/>
          <a:ln w="0">
            <a:noFill/>
          </a:ln>
        </p:spPr>
        <p:txBody>
          <a:bodyPr lIns="91440" tIns="45720" rIns="91440" bIns="45720" anchor="ctr">
            <a:noAutofit/>
          </a:bodyPr>
          <a:lstStyle>
            <a:lvl1pPr indent="0" algn="ctr" defTabSz="914400">
              <a:lnSpc>
                <a:spcPct val="100000"/>
              </a:lnSpc>
              <a:buNone/>
              <a:tabLst>
                <a:tab pos="0" algn="l"/>
              </a:tabLst>
              <a:defRPr lang="fr-FR" sz="1200" b="0" strike="noStrike" spc="-1">
                <a:solidFill>
                  <a:schemeClr val="dk1">
                    <a:tint val="75000"/>
                  </a:schemeClr>
                </a:solidFill>
                <a:latin typeface="Calibri"/>
              </a:defRPr>
            </a:lvl1pPr>
          </a:lstStyle>
          <a:p>
            <a:pPr indent="0" algn="ctr" defTabSz="914400">
              <a:lnSpc>
                <a:spcPct val="100000"/>
              </a:lnSpc>
              <a:buNone/>
              <a:tabLst>
                <a:tab pos="0" algn="l"/>
              </a:tabLst>
            </a:pPr>
            <a:r>
              <a:rPr lang="fr-FR" sz="1200" b="0" strike="noStrike" spc="-1">
                <a:solidFill>
                  <a:schemeClr val="dk1">
                    <a:tint val="75000"/>
                  </a:schemeClr>
                </a:solidFill>
                <a:latin typeface="Calibri"/>
              </a:rPr>
              <a:t>&lt;pied de page&gt;</a:t>
            </a:r>
            <a:endParaRPr lang="fr-FR" sz="1200" b="0" strike="noStrike" spc="-1">
              <a:solidFill>
                <a:srgbClr val="000000"/>
              </a:solidFill>
              <a:latin typeface="Calibri"/>
            </a:endParaRPr>
          </a:p>
        </p:txBody>
      </p:sp>
      <p:sp>
        <p:nvSpPr>
          <p:cNvPr id="40" name="PlaceHolder 2"/>
          <p:cNvSpPr>
            <a:spLocks noGrp="1"/>
          </p:cNvSpPr>
          <p:nvPr>
            <p:ph type="sldNum" idx="26"/>
          </p:nvPr>
        </p:nvSpPr>
        <p:spPr>
          <a:xfrm>
            <a:off x="8610480" y="6356520"/>
            <a:ext cx="2742120" cy="36396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fr-FR" sz="1200" b="0" strike="noStrike" spc="-1">
                <a:solidFill>
                  <a:schemeClr val="dk1">
                    <a:tint val="75000"/>
                  </a:schemeClr>
                </a:solidFill>
                <a:latin typeface="Calibri"/>
              </a:defRPr>
            </a:lvl1pPr>
          </a:lstStyle>
          <a:p>
            <a:pPr indent="0" algn="r" defTabSz="914400">
              <a:lnSpc>
                <a:spcPct val="100000"/>
              </a:lnSpc>
              <a:buNone/>
              <a:tabLst>
                <a:tab pos="0" algn="l"/>
              </a:tabLst>
            </a:pPr>
            <a:fld id="{785BBEA2-FBDF-426C-934A-19B305398BFB}" type="slidenum">
              <a:rPr lang="fr-FR" sz="1200" b="0" strike="noStrike" spc="-1">
                <a:solidFill>
                  <a:schemeClr val="dk1">
                    <a:tint val="75000"/>
                  </a:schemeClr>
                </a:solidFill>
                <a:latin typeface="Calibri"/>
              </a:rPr>
              <a:t>‹N°›</a:t>
            </a:fld>
            <a:endParaRPr lang="fr-FR" sz="1200" b="0" strike="noStrike" spc="-1">
              <a:solidFill>
                <a:srgbClr val="000000"/>
              </a:solidFill>
              <a:latin typeface="Calibri"/>
            </a:endParaRPr>
          </a:p>
        </p:txBody>
      </p:sp>
      <p:sp>
        <p:nvSpPr>
          <p:cNvPr id="41" name="PlaceHolder 3"/>
          <p:cNvSpPr>
            <a:spLocks noGrp="1"/>
          </p:cNvSpPr>
          <p:nvPr>
            <p:ph type="dt" idx="27"/>
          </p:nvPr>
        </p:nvSpPr>
        <p:spPr>
          <a:xfrm>
            <a:off x="838080" y="6356520"/>
            <a:ext cx="2742120" cy="363960"/>
          </a:xfrm>
          <a:prstGeom prst="rect">
            <a:avLst/>
          </a:prstGeom>
          <a:noFill/>
          <a:ln w="0">
            <a:noFill/>
          </a:ln>
        </p:spPr>
        <p:txBody>
          <a:bodyPr lIns="91440" tIns="45720" rIns="91440" bIns="45720" anchor="ctr">
            <a:noAutofit/>
          </a:bodyPr>
          <a:lstStyle>
            <a:lvl1pPr indent="0">
              <a:buNone/>
              <a:defRPr lang="fr-FR" sz="1400" b="0" strike="noStrike" spc="-1">
                <a:solidFill>
                  <a:srgbClr val="000000"/>
                </a:solidFill>
                <a:latin typeface="Calibri"/>
              </a:defRPr>
            </a:lvl1pPr>
          </a:lstStyle>
          <a:p>
            <a:pPr indent="0">
              <a:buNone/>
            </a:pPr>
            <a:r>
              <a:rPr lang="fr-FR" sz="1400" b="0" strike="noStrike" spc="-1">
                <a:solidFill>
                  <a:srgbClr val="000000"/>
                </a:solidFill>
                <a:latin typeface="Calibri"/>
              </a:rPr>
              <a:t>&lt;date/heure&gt;</a:t>
            </a:r>
          </a:p>
        </p:txBody>
      </p:sp>
      <p:sp>
        <p:nvSpPr>
          <p:cNvPr id="42" name="PlaceHolder 4"/>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lgn="ctr">
              <a:buNone/>
            </a:pPr>
            <a:r>
              <a:rPr lang="fr-FR" sz="4400" b="0" strike="noStrike" spc="-1">
                <a:solidFill>
                  <a:srgbClr val="000000"/>
                </a:solidFill>
                <a:latin typeface="Calibri"/>
              </a:rPr>
              <a:t>Cliquez pour éditer le format du texte-titre</a:t>
            </a:r>
          </a:p>
        </p:txBody>
      </p:sp>
      <p:sp>
        <p:nvSpPr>
          <p:cNvPr id="43" name="PlaceHolder 5"/>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fr-FR" sz="3200" b="0" strike="noStrike" spc="-1">
                <a:solidFill>
                  <a:srgbClr val="000000"/>
                </a:solidFill>
                <a:latin typeface="Calibri"/>
              </a:rPr>
              <a:t>Cliquez pour éditer le format du plan de texte</a:t>
            </a:r>
          </a:p>
          <a:p>
            <a:pPr marL="864000" lvl="1" indent="-324000">
              <a:spcBef>
                <a:spcPts val="1134"/>
              </a:spcBef>
              <a:buClr>
                <a:srgbClr val="000000"/>
              </a:buClr>
              <a:buSzPct val="75000"/>
              <a:buFont typeface="Symbol" charset="2"/>
              <a:buChar char=""/>
            </a:pPr>
            <a:r>
              <a:rPr lang="fr-FR" sz="2800" b="0" strike="noStrike" spc="-1">
                <a:solidFill>
                  <a:srgbClr val="000000"/>
                </a:solidFill>
                <a:latin typeface="Calibri"/>
              </a:rPr>
              <a:t>Second niveau de plan</a:t>
            </a:r>
          </a:p>
          <a:p>
            <a:pPr marL="1296000" lvl="2" indent="-288000">
              <a:spcBef>
                <a:spcPts val="850"/>
              </a:spcBef>
              <a:buClr>
                <a:srgbClr val="000000"/>
              </a:buClr>
              <a:buSzPct val="45000"/>
              <a:buFont typeface="Wingdings" charset="2"/>
              <a:buChar char=""/>
            </a:pPr>
            <a:r>
              <a:rPr lang="fr-FR" sz="2400" b="0" strike="noStrike" spc="-1">
                <a:solidFill>
                  <a:srgbClr val="000000"/>
                </a:solidFill>
                <a:latin typeface="Calibri"/>
              </a:rPr>
              <a:t>Troisième niveau de plan</a:t>
            </a:r>
          </a:p>
          <a:p>
            <a:pPr marL="1728000" lvl="3" indent="-216000">
              <a:spcBef>
                <a:spcPts val="567"/>
              </a:spcBef>
              <a:buClr>
                <a:srgbClr val="000000"/>
              </a:buClr>
              <a:buSzPct val="75000"/>
              <a:buFont typeface="Symbol" charset="2"/>
              <a:buChar char=""/>
            </a:pPr>
            <a:r>
              <a:rPr lang="fr-FR" sz="2000" b="0" strike="noStrike" spc="-1">
                <a:solidFill>
                  <a:srgbClr val="000000"/>
                </a:solidFill>
                <a:latin typeface="Calibri"/>
              </a:rPr>
              <a:t>Quatrième niveau de plan</a:t>
            </a:r>
          </a:p>
          <a:p>
            <a:pPr marL="2160000" lvl="4" indent="-216000">
              <a:spcBef>
                <a:spcPts val="283"/>
              </a:spcBef>
              <a:buClr>
                <a:srgbClr val="000000"/>
              </a:buClr>
              <a:buSzPct val="45000"/>
              <a:buFont typeface="Wingdings" charset="2"/>
              <a:buChar char=""/>
            </a:pPr>
            <a:r>
              <a:rPr lang="fr-FR" sz="2000" b="0" strike="noStrike" spc="-1">
                <a:solidFill>
                  <a:srgbClr val="000000"/>
                </a:solidFill>
                <a:latin typeface="Calibri"/>
              </a:rPr>
              <a:t>Cinquième niveau de plan</a:t>
            </a:r>
          </a:p>
          <a:p>
            <a:pPr marL="2592000" lvl="5" indent="-216000">
              <a:spcBef>
                <a:spcPts val="283"/>
              </a:spcBef>
              <a:buClr>
                <a:srgbClr val="000000"/>
              </a:buClr>
              <a:buSzPct val="45000"/>
              <a:buFont typeface="Wingdings" charset="2"/>
              <a:buChar char=""/>
            </a:pPr>
            <a:r>
              <a:rPr lang="fr-FR" sz="2000" b="0" strike="noStrike" spc="-1">
                <a:solidFill>
                  <a:srgbClr val="000000"/>
                </a:solidFill>
                <a:latin typeface="Calibri"/>
              </a:rPr>
              <a:t>Sixième niveau de plan</a:t>
            </a:r>
          </a:p>
          <a:p>
            <a:pPr marL="3024000" lvl="6" indent="-216000">
              <a:spcBef>
                <a:spcPts val="283"/>
              </a:spcBef>
              <a:buClr>
                <a:srgbClr val="000000"/>
              </a:buClr>
              <a:buSzPct val="45000"/>
              <a:buFont typeface="Wingdings" charset="2"/>
              <a:buChar char=""/>
            </a:pPr>
            <a:r>
              <a:rPr lang="fr-FR" sz="2000" b="0" strike="noStrike" spc="-1">
                <a:solidFill>
                  <a:srgbClr val="000000"/>
                </a:solidFill>
                <a:latin typeface="Calibri"/>
              </a:rPr>
              <a:t>Septième niveau de plan</a:t>
            </a:r>
          </a:p>
        </p:txBody>
      </p:sp>
    </p:spTree>
  </p:cSld>
  <p:clrMap bg1="lt1" tx1="dk1" bg2="lt2" tx2="dk2" accent1="accent1" accent2="accent2" accent3="accent3" accent4="accent4" accent5="accent5" accent6="accent6" hlink="hlink" folHlink="folHlink"/>
  <p:sldLayoutIdLst>
    <p:sldLayoutId id="214748366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8" Type="http://schemas.openxmlformats.org/officeDocument/2006/relationships/hyperlink" Target="https://www.facinghistory.org/fr/resource-library/graphiques-didentite" TargetMode="External"/><Relationship Id="rId3" Type="http://schemas.openxmlformats.org/officeDocument/2006/relationships/image" Target="../media/image3.pn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www.facinghistory.org/resource-library/barometer" TargetMode="External"/><Relationship Id="rId5" Type="http://schemas.openxmlformats.org/officeDocument/2006/relationships/image" Target="../media/image19.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0.jp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facinghistory.org/" TargetMode="External"/><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hyperlink" Target="https://www.facinghistory.org/fr/resource-library/le-bocal" TargetMode="External"/><Relationship Id="rId4" Type="http://schemas.openxmlformats.org/officeDocument/2006/relationships/image" Target="../media/image22.png"/><Relationship Id="rId9"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8.png"/><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3.png"/><Relationship Id="rId7"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5.xml.rels><?xml version="1.0" encoding="UTF-8" standalone="yes"?>
<Relationships xmlns="http://schemas.openxmlformats.org/package/2006/relationships"><Relationship Id="rId3" Type="http://schemas.openxmlformats.org/officeDocument/2006/relationships/hyperlink" Target="https://www.facinghistory.org/about/programs-partners/global-programs/france/facing-history-en-france" TargetMode="External"/><Relationship Id="rId2" Type="http://schemas.openxmlformats.org/officeDocument/2006/relationships/image" Target="../media/image1.png"/><Relationship Id="rId1" Type="http://schemas.openxmlformats.org/officeDocument/2006/relationships/slideLayout" Target="../slideLayouts/slideLayout3.xml"/><Relationship Id="rId4" Type="http://schemas.openxmlformats.org/officeDocument/2006/relationships/hyperlink" Target="https://www.france.tv/documentaires/documentaires-sport/6348575-a-corps-perdus.htm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nuage03.apps.education.fr/index.php/s/b9FiYzfZbPoTSaN" TargetMode="External"/><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hyperlink" Target="https://nuage03.apps.education.fr/index.php/s/4Q9smSHeaEsE2MH" TargetMode="External"/><Relationship Id="rId4" Type="http://schemas.openxmlformats.org/officeDocument/2006/relationships/hyperlink" Target="https://nuage03.apps.education.fr/index.php/s/ZyMq4Dk2DsENkcB"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www.france.tv/documentaires/documentaires-sport/6348575-a-corps-perdus.html" TargetMode="External"/><Relationship Id="rId5" Type="http://schemas.openxmlformats.org/officeDocument/2006/relationships/image" Target="../media/image5.jpg"/><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Image 3" descr="Macintosh HD:Users:cyrilginisty:Downloads:charte graphique.png"/>
          <p:cNvPicPr/>
          <p:nvPr/>
        </p:nvPicPr>
        <p:blipFill>
          <a:blip r:embed="rId2"/>
          <a:stretch/>
        </p:blipFill>
        <p:spPr>
          <a:xfrm>
            <a:off x="0" y="0"/>
            <a:ext cx="936720" cy="950040"/>
          </a:xfrm>
          <a:prstGeom prst="rect">
            <a:avLst/>
          </a:prstGeom>
          <a:ln w="0">
            <a:noFill/>
          </a:ln>
        </p:spPr>
      </p:pic>
      <p:sp>
        <p:nvSpPr>
          <p:cNvPr id="51" name="Rectangle 1"/>
          <p:cNvSpPr/>
          <p:nvPr/>
        </p:nvSpPr>
        <p:spPr>
          <a:xfrm>
            <a:off x="213361" y="132092"/>
            <a:ext cx="11978640" cy="7374924"/>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defTabSz="914400">
              <a:lnSpc>
                <a:spcPct val="100000"/>
              </a:lnSpc>
            </a:pPr>
            <a:r>
              <a:rPr lang="fr-FR" sz="2800" b="1" strike="noStrike" spc="-1" dirty="0">
                <a:solidFill>
                  <a:schemeClr val="dk1"/>
                </a:solidFill>
                <a:latin typeface="Marianne"/>
                <a:ea typeface="MS Mincho"/>
              </a:rPr>
              <a:t>Lutter contre les discriminations (l’</a:t>
            </a:r>
            <a:r>
              <a:rPr lang="fr-FR" sz="2800" b="1" strike="noStrike" spc="-1" dirty="0" err="1">
                <a:solidFill>
                  <a:schemeClr val="dk1"/>
                </a:solidFill>
                <a:latin typeface="Marianne"/>
                <a:ea typeface="MS Mincho"/>
              </a:rPr>
              <a:t>handiphobie</a:t>
            </a:r>
            <a:r>
              <a:rPr lang="fr-FR" sz="2800" b="1" spc="-1" dirty="0">
                <a:solidFill>
                  <a:schemeClr val="dk1"/>
                </a:solidFill>
                <a:latin typeface="Marianne"/>
                <a:ea typeface="MS Mincho"/>
              </a:rPr>
              <a:t>)</a:t>
            </a:r>
          </a:p>
          <a:p>
            <a:pPr algn="ctr" defTabSz="914400">
              <a:lnSpc>
                <a:spcPct val="100000"/>
              </a:lnSpc>
            </a:pPr>
            <a:r>
              <a:rPr lang="fr-FR" sz="2800" b="1" spc="-1" dirty="0">
                <a:solidFill>
                  <a:schemeClr val="dk1"/>
                </a:solidFill>
                <a:latin typeface="Marianne"/>
                <a:ea typeface="MS Mincho"/>
              </a:rPr>
              <a:t> à l’aide d’une pédagogie active</a:t>
            </a:r>
            <a:endParaRPr lang="fr-FR" sz="1600" b="0" strike="noStrike" spc="-1" dirty="0">
              <a:solidFill>
                <a:srgbClr val="000000"/>
              </a:solidFill>
              <a:latin typeface="Calibri"/>
            </a:endParaRPr>
          </a:p>
          <a:p>
            <a:pPr defTabSz="914400">
              <a:lnSpc>
                <a:spcPct val="100000"/>
              </a:lnSpc>
              <a:spcBef>
                <a:spcPts val="201"/>
              </a:spcBef>
            </a:pPr>
            <a:r>
              <a:rPr lang="fr-FR" sz="1800" b="1" u="sng" strike="noStrike" spc="-1" dirty="0">
                <a:solidFill>
                  <a:srgbClr val="365F91"/>
                </a:solidFill>
                <a:uFillTx/>
                <a:latin typeface="Marianne"/>
                <a:ea typeface="MS Gothic"/>
              </a:rPr>
              <a:t>1. Le cadre</a:t>
            </a:r>
            <a:endParaRPr lang="fr-FR" sz="1800" b="0" strike="noStrike" spc="-1" dirty="0">
              <a:solidFill>
                <a:srgbClr val="000000"/>
              </a:solidFill>
              <a:latin typeface="Calibri"/>
            </a:endParaRPr>
          </a:p>
          <a:p>
            <a:pPr marL="343080" indent="-343080" defTabSz="914400">
              <a:lnSpc>
                <a:spcPct val="100000"/>
              </a:lnSpc>
              <a:buClr>
                <a:srgbClr val="000000"/>
              </a:buClr>
              <a:buFont typeface="Symbol" charset="2"/>
              <a:buChar char=""/>
              <a:tabLst>
                <a:tab pos="457200" algn="l"/>
              </a:tabLst>
            </a:pPr>
            <a:r>
              <a:rPr lang="fr-FR" sz="1800" b="1" strike="noStrike" spc="-1" dirty="0">
                <a:solidFill>
                  <a:schemeClr val="dk1"/>
                </a:solidFill>
                <a:latin typeface="Marianne"/>
                <a:ea typeface="MS Mincho"/>
              </a:rPr>
              <a:t>Niveau :</a:t>
            </a:r>
            <a:r>
              <a:rPr lang="fr-FR" sz="1800" b="0" strike="noStrike" spc="-1" dirty="0">
                <a:solidFill>
                  <a:schemeClr val="dk1"/>
                </a:solidFill>
                <a:latin typeface="Marianne"/>
                <a:ea typeface="MS Mincho"/>
              </a:rPr>
              <a:t> 5e</a:t>
            </a:r>
            <a:endParaRPr lang="fr-FR" sz="1800" b="0" strike="noStrike" spc="-1" dirty="0">
              <a:solidFill>
                <a:srgbClr val="000000"/>
              </a:solidFill>
              <a:latin typeface="Calibri"/>
            </a:endParaRPr>
          </a:p>
          <a:p>
            <a:pPr marL="343080" indent="-343080" defTabSz="914400">
              <a:lnSpc>
                <a:spcPct val="100000"/>
              </a:lnSpc>
              <a:buClr>
                <a:srgbClr val="000000"/>
              </a:buClr>
              <a:buFont typeface="Symbol" charset="2"/>
              <a:buChar char=""/>
              <a:tabLst>
                <a:tab pos="457200" algn="l"/>
              </a:tabLst>
            </a:pPr>
            <a:r>
              <a:rPr lang="fr-FR" sz="1800" b="1" strike="noStrike" spc="-1" dirty="0">
                <a:solidFill>
                  <a:schemeClr val="dk1"/>
                </a:solidFill>
                <a:latin typeface="Marianne"/>
                <a:ea typeface="MS Mincho"/>
              </a:rPr>
              <a:t>Thème du programme : </a:t>
            </a:r>
            <a:r>
              <a:rPr lang="fr-FR" sz="1800" strike="noStrike" spc="-1" dirty="0">
                <a:solidFill>
                  <a:schemeClr val="dk1"/>
                </a:solidFill>
                <a:latin typeface="Marianne"/>
                <a:ea typeface="MS Mincho"/>
              </a:rPr>
              <a:t>Thème 1- EMC – Agir pour l’égalité hommes-femmes et lutter contre les discriminations</a:t>
            </a:r>
            <a:endParaRPr lang="fr-FR" sz="1800" strike="noStrike" spc="-1" dirty="0">
              <a:solidFill>
                <a:srgbClr val="000000"/>
              </a:solidFill>
              <a:latin typeface="Calibri"/>
            </a:endParaRPr>
          </a:p>
          <a:p>
            <a:pPr marL="343080" indent="-343080" defTabSz="914400">
              <a:lnSpc>
                <a:spcPct val="100000"/>
              </a:lnSpc>
              <a:buClr>
                <a:srgbClr val="000000"/>
              </a:buClr>
              <a:buFont typeface="Symbol" charset="2"/>
              <a:buChar char=""/>
              <a:tabLst>
                <a:tab pos="457200" algn="l"/>
              </a:tabLst>
            </a:pPr>
            <a:r>
              <a:rPr lang="fr-FR" sz="1800" b="1" strike="noStrike" spc="-1" dirty="0">
                <a:solidFill>
                  <a:schemeClr val="dk1"/>
                </a:solidFill>
                <a:latin typeface="Marianne"/>
                <a:ea typeface="MS Mincho"/>
              </a:rPr>
              <a:t>Notions clés :</a:t>
            </a:r>
            <a:r>
              <a:rPr lang="fr-FR" sz="1800" b="0" strike="noStrike" spc="-1" dirty="0">
                <a:solidFill>
                  <a:schemeClr val="dk1"/>
                </a:solidFill>
                <a:latin typeface="Marianne"/>
                <a:ea typeface="MS Mincho"/>
              </a:rPr>
              <a:t> </a:t>
            </a:r>
            <a:r>
              <a:rPr lang="fr-FR" spc="-1" dirty="0">
                <a:solidFill>
                  <a:schemeClr val="dk1"/>
                </a:solidFill>
                <a:latin typeface="Marianne"/>
                <a:ea typeface="MS Mincho"/>
              </a:rPr>
              <a:t>d</a:t>
            </a:r>
            <a:r>
              <a:rPr lang="fr-FR" sz="1800" b="0" strike="noStrike" spc="-1" dirty="0">
                <a:solidFill>
                  <a:schemeClr val="dk1"/>
                </a:solidFill>
                <a:latin typeface="Marianne"/>
                <a:ea typeface="MS Mincho"/>
              </a:rPr>
              <a:t>iscrimination, handicap(s)</a:t>
            </a:r>
            <a:endParaRPr lang="fr-FR" sz="1800" b="0" strike="noStrike" spc="-1" dirty="0">
              <a:solidFill>
                <a:srgbClr val="000000"/>
              </a:solidFill>
              <a:latin typeface="Calibri"/>
            </a:endParaRPr>
          </a:p>
          <a:p>
            <a:pPr defTabSz="914400">
              <a:lnSpc>
                <a:spcPct val="100000"/>
              </a:lnSpc>
              <a:tabLst>
                <a:tab pos="457200" algn="l"/>
              </a:tabLst>
            </a:pPr>
            <a:endParaRPr lang="fr-FR" sz="1800" b="0" strike="noStrike" spc="-1" dirty="0">
              <a:solidFill>
                <a:srgbClr val="000000"/>
              </a:solidFill>
              <a:latin typeface="Calibri"/>
            </a:endParaRPr>
          </a:p>
          <a:p>
            <a:pPr defTabSz="914400">
              <a:lnSpc>
                <a:spcPct val="100000"/>
              </a:lnSpc>
              <a:spcBef>
                <a:spcPts val="201"/>
              </a:spcBef>
              <a:tabLst>
                <a:tab pos="457200" algn="l"/>
              </a:tabLst>
            </a:pPr>
            <a:r>
              <a:rPr lang="fr-FR" sz="1800" b="1" u="sng" strike="noStrike" spc="-1" dirty="0">
                <a:solidFill>
                  <a:srgbClr val="365F91"/>
                </a:solidFill>
                <a:uFillTx/>
                <a:latin typeface="Marianne"/>
                <a:ea typeface="MS Gothic"/>
              </a:rPr>
              <a:t>2. Compétences travaillées</a:t>
            </a:r>
            <a:endParaRPr lang="fr-FR" sz="1800" b="0" strike="noStrike" spc="-1" dirty="0">
              <a:solidFill>
                <a:srgbClr val="000000"/>
              </a:solidFill>
              <a:latin typeface="Calibri"/>
            </a:endParaRPr>
          </a:p>
          <a:p>
            <a:pPr marL="343080" indent="-343080" defTabSz="914400">
              <a:lnSpc>
                <a:spcPct val="100000"/>
              </a:lnSpc>
              <a:buClr>
                <a:srgbClr val="000000"/>
              </a:buClr>
              <a:buFont typeface="Symbol" charset="2"/>
              <a:buChar char=""/>
              <a:tabLst>
                <a:tab pos="457200" algn="l"/>
              </a:tabLst>
            </a:pPr>
            <a:r>
              <a:rPr lang="fr-FR" sz="1800" b="1" strike="noStrike" spc="-1" dirty="0">
                <a:solidFill>
                  <a:schemeClr val="dk1"/>
                </a:solidFill>
                <a:latin typeface="Marianne"/>
                <a:ea typeface="MS Mincho"/>
              </a:rPr>
              <a:t>Notions et vocabulaire :</a:t>
            </a:r>
            <a:r>
              <a:rPr lang="fr-FR" sz="1800" b="0" strike="noStrike" spc="-1" dirty="0">
                <a:solidFill>
                  <a:schemeClr val="dk1"/>
                </a:solidFill>
                <a:latin typeface="Marianne"/>
                <a:ea typeface="MS Mincho"/>
              </a:rPr>
              <a:t> discriminations, handicap(s), stéréotypes, inclusion, accessibilité, droits, </a:t>
            </a:r>
            <a:r>
              <a:rPr lang="fr-FR" sz="1800" b="0" strike="noStrike" spc="-1" dirty="0" err="1">
                <a:solidFill>
                  <a:schemeClr val="dk1"/>
                </a:solidFill>
                <a:latin typeface="Marianne"/>
                <a:ea typeface="MS Mincho"/>
              </a:rPr>
              <a:t>handiphobie</a:t>
            </a:r>
            <a:endParaRPr lang="fr-FR" sz="1800" b="0" strike="noStrike" spc="-1" dirty="0">
              <a:solidFill>
                <a:schemeClr val="dk1"/>
              </a:solidFill>
              <a:latin typeface="Marianne"/>
              <a:ea typeface="MS Mincho"/>
            </a:endParaRPr>
          </a:p>
          <a:p>
            <a:pPr marL="343080" indent="-343080" defTabSz="914400">
              <a:lnSpc>
                <a:spcPct val="100000"/>
              </a:lnSpc>
              <a:buClr>
                <a:srgbClr val="000000"/>
              </a:buClr>
              <a:buFont typeface="Symbol" charset="2"/>
              <a:buChar char=""/>
              <a:tabLst>
                <a:tab pos="457200" algn="l"/>
              </a:tabLst>
            </a:pPr>
            <a:r>
              <a:rPr lang="fr-FR" sz="1800" b="1" strike="noStrike" spc="-1" dirty="0">
                <a:solidFill>
                  <a:schemeClr val="dk1"/>
                </a:solidFill>
                <a:latin typeface="Marianne"/>
                <a:ea typeface="MS Mincho"/>
              </a:rPr>
              <a:t>Compétences ou capacités : </a:t>
            </a:r>
          </a:p>
          <a:p>
            <a:r>
              <a:rPr lang="fr-FR" u="sng" dirty="0">
                <a:latin typeface="Marianne"/>
              </a:rPr>
              <a:t>Valeurs : </a:t>
            </a:r>
            <a:r>
              <a:rPr lang="fr-FR" dirty="0">
                <a:latin typeface="Marianne"/>
              </a:rPr>
              <a:t>Solidarité et égalité entre les hommes, refus de toute forme de discriminations / respect de la dignité humaine. </a:t>
            </a:r>
            <a:r>
              <a:rPr lang="fr-FR" u="sng" dirty="0">
                <a:latin typeface="Marianne"/>
              </a:rPr>
              <a:t>Attitudes : </a:t>
            </a:r>
            <a:r>
              <a:rPr lang="fr-FR" dirty="0">
                <a:latin typeface="Marianne"/>
              </a:rPr>
              <a:t>Respect d’autrui et acceptation des différences / prise d’initiative, engagement et sens des responsabilités / esprit civique et sentiment d’appartenance à une communauté </a:t>
            </a:r>
            <a:endParaRPr lang="fr-FR" u="sng" dirty="0">
              <a:latin typeface="Marianne"/>
            </a:endParaRPr>
          </a:p>
          <a:p>
            <a:r>
              <a:rPr lang="fr-FR" u="sng" dirty="0">
                <a:latin typeface="Marianne"/>
              </a:rPr>
              <a:t>Connaissances et compréhension critique : </a:t>
            </a:r>
            <a:r>
              <a:rPr lang="fr-FR" dirty="0">
                <a:latin typeface="Marianne"/>
              </a:rPr>
              <a:t>Valeurs, principes de la République française, de l’UE et des démocraties / règle et droit </a:t>
            </a:r>
          </a:p>
          <a:p>
            <a:r>
              <a:rPr lang="fr-FR" i="1" u="sng" dirty="0">
                <a:latin typeface="Marianne"/>
              </a:rPr>
              <a:t>Aptitudes :</a:t>
            </a:r>
            <a:r>
              <a:rPr lang="fr-FR" i="1" dirty="0">
                <a:latin typeface="Marianne"/>
              </a:rPr>
              <a:t> </a:t>
            </a:r>
            <a:r>
              <a:rPr lang="fr-FR" dirty="0">
                <a:latin typeface="Marianne"/>
              </a:rPr>
              <a:t>Implication dans un projet collectif et coopération / Ecoute et observation, réflexion et discernement / apprentissage autonome / sensibilité pour exprimer ce que l’on ressent et comprendre ce que ressentent les autres / participation à un débat pour prendre des décisions</a:t>
            </a:r>
            <a:endParaRPr lang="fr-FR" sz="1800" u="sng" dirty="0">
              <a:effectLst/>
              <a:latin typeface="Marianne"/>
            </a:endParaRPr>
          </a:p>
          <a:p>
            <a:pPr marL="343080" indent="-343080">
              <a:buClr>
                <a:srgbClr val="000000"/>
              </a:buClr>
              <a:buFont typeface="Symbol" charset="2"/>
              <a:buChar char=""/>
              <a:tabLst>
                <a:tab pos="457200" algn="l"/>
              </a:tabLst>
            </a:pPr>
            <a:r>
              <a:rPr lang="fr-FR" b="1" spc="-1" dirty="0">
                <a:solidFill>
                  <a:schemeClr val="dk1"/>
                </a:solidFill>
                <a:latin typeface="Marianne"/>
                <a:ea typeface="MS Mincho"/>
              </a:rPr>
              <a:t>M</a:t>
            </a:r>
            <a:r>
              <a:rPr lang="fr-FR" sz="1800" b="1" strike="noStrike" spc="-1" dirty="0">
                <a:solidFill>
                  <a:schemeClr val="dk1"/>
                </a:solidFill>
                <a:latin typeface="Marianne"/>
                <a:ea typeface="MS Mincho"/>
              </a:rPr>
              <a:t>éthodes et progression : </a:t>
            </a:r>
            <a:r>
              <a:rPr lang="fr-FR" sz="1800" strike="noStrike" spc="-1" dirty="0">
                <a:solidFill>
                  <a:schemeClr val="dk1"/>
                </a:solidFill>
                <a:latin typeface="Marianne"/>
                <a:ea typeface="MS Mincho"/>
              </a:rPr>
              <a:t>Démarche inspirée par </a:t>
            </a:r>
            <a:r>
              <a:rPr lang="fr-FR" sz="1800" i="1" strike="noStrike" spc="-1" dirty="0" err="1">
                <a:solidFill>
                  <a:schemeClr val="dk1"/>
                </a:solidFill>
                <a:latin typeface="Marianne"/>
                <a:ea typeface="MS Mincho"/>
              </a:rPr>
              <a:t>Facing</a:t>
            </a:r>
            <a:r>
              <a:rPr lang="fr-FR" sz="1800" i="1" strike="noStrike" spc="-1" dirty="0">
                <a:solidFill>
                  <a:schemeClr val="dk1"/>
                </a:solidFill>
                <a:latin typeface="Marianne"/>
                <a:ea typeface="MS Mincho"/>
              </a:rPr>
              <a:t> </a:t>
            </a:r>
            <a:r>
              <a:rPr lang="fr-FR" sz="1800" i="1" strike="noStrike" spc="-1" dirty="0" err="1">
                <a:solidFill>
                  <a:schemeClr val="dk1"/>
                </a:solidFill>
                <a:latin typeface="Marianne"/>
                <a:ea typeface="MS Mincho"/>
              </a:rPr>
              <a:t>History</a:t>
            </a:r>
            <a:r>
              <a:rPr lang="fr-FR" sz="1800" i="1" strike="noStrike" spc="-1" dirty="0">
                <a:solidFill>
                  <a:schemeClr val="dk1"/>
                </a:solidFill>
                <a:latin typeface="Marianne"/>
                <a:ea typeface="MS Mincho"/>
              </a:rPr>
              <a:t> and </a:t>
            </a:r>
            <a:r>
              <a:rPr lang="fr-FR" sz="1800" i="1" strike="noStrike" spc="-1" dirty="0" err="1">
                <a:solidFill>
                  <a:schemeClr val="dk1"/>
                </a:solidFill>
                <a:latin typeface="Marianne"/>
                <a:ea typeface="MS Mincho"/>
              </a:rPr>
              <a:t>Ourselves</a:t>
            </a:r>
            <a:r>
              <a:rPr lang="fr-FR" sz="1800" i="1" strike="noStrike" spc="-1" dirty="0">
                <a:solidFill>
                  <a:schemeClr val="dk1"/>
                </a:solidFill>
                <a:latin typeface="Marianne"/>
                <a:ea typeface="MS Mincho"/>
              </a:rPr>
              <a:t>. </a:t>
            </a:r>
          </a:p>
          <a:p>
            <a:pPr>
              <a:buClr>
                <a:srgbClr val="000000"/>
              </a:buClr>
              <a:tabLst>
                <a:tab pos="457200" algn="l"/>
              </a:tabLst>
            </a:pPr>
            <a:r>
              <a:rPr lang="fr-FR" sz="1800" strike="noStrike" spc="-1" dirty="0">
                <a:solidFill>
                  <a:schemeClr val="dk1"/>
                </a:solidFill>
                <a:latin typeface="Marianne"/>
                <a:ea typeface="MS Mincho"/>
              </a:rPr>
              <a:t>L’objectif est d’</a:t>
            </a:r>
            <a:r>
              <a:rPr lang="fr-FR" spc="-1" dirty="0">
                <a:solidFill>
                  <a:schemeClr val="dk1"/>
                </a:solidFill>
                <a:latin typeface="Marianne"/>
                <a:ea typeface="MS Mincho"/>
              </a:rPr>
              <a:t>e</a:t>
            </a:r>
            <a:r>
              <a:rPr lang="fr-FR" sz="1800" u="none" strike="noStrike" dirty="0">
                <a:effectLst/>
                <a:latin typeface="Marianne"/>
              </a:rPr>
              <a:t>ngager les élèves dans la lutte contre l’</a:t>
            </a:r>
            <a:r>
              <a:rPr lang="fr-FR" sz="1800" u="none" strike="noStrike" dirty="0" err="1">
                <a:effectLst/>
                <a:latin typeface="Marianne"/>
              </a:rPr>
              <a:t>handiphobie</a:t>
            </a:r>
            <a:r>
              <a:rPr lang="fr-FR" sz="1800" u="none" strike="noStrike" dirty="0">
                <a:effectLst/>
                <a:latin typeface="Marianne"/>
              </a:rPr>
              <a:t> à travers des outils de la méthode </a:t>
            </a:r>
            <a:r>
              <a:rPr lang="fr-FR" sz="1800" u="none" strike="noStrike" dirty="0" err="1">
                <a:effectLst/>
                <a:latin typeface="Marianne"/>
              </a:rPr>
              <a:t>Facing</a:t>
            </a:r>
            <a:r>
              <a:rPr lang="fr-FR" sz="1800" u="none" strike="noStrike" dirty="0">
                <a:effectLst/>
                <a:latin typeface="Marianne"/>
              </a:rPr>
              <a:t> </a:t>
            </a:r>
            <a:r>
              <a:rPr lang="fr-FR" sz="1800" u="none" strike="noStrike" dirty="0" err="1">
                <a:effectLst/>
                <a:latin typeface="Marianne"/>
              </a:rPr>
              <a:t>History</a:t>
            </a:r>
            <a:r>
              <a:rPr lang="fr-FR" sz="1800" u="none" strike="noStrike" dirty="0">
                <a:effectLst/>
                <a:latin typeface="Marianne"/>
              </a:rPr>
              <a:t>. La séquence se déroule en 4 temps : l’émotion, la rigueur intellectuelle, le recul éthique, la participation.</a:t>
            </a:r>
            <a:endParaRPr lang="fr-FR" dirty="0">
              <a:effectLst/>
              <a:latin typeface="Marianne"/>
            </a:endParaRPr>
          </a:p>
          <a:p>
            <a:pPr marL="343080" indent="-343080" defTabSz="914400">
              <a:lnSpc>
                <a:spcPct val="100000"/>
              </a:lnSpc>
              <a:buClr>
                <a:srgbClr val="000000"/>
              </a:buClr>
              <a:buFont typeface="Symbol" charset="2"/>
              <a:buChar char=""/>
              <a:tabLst>
                <a:tab pos="457200" algn="l"/>
              </a:tabLst>
            </a:pPr>
            <a:endParaRPr lang="fr-FR" sz="1800" i="1" strike="noStrike" spc="-1" dirty="0">
              <a:solidFill>
                <a:srgbClr val="000000"/>
              </a:solidFill>
              <a:latin typeface="Calibri"/>
            </a:endParaRPr>
          </a:p>
        </p:txBody>
      </p:sp>
      <p:sp>
        <p:nvSpPr>
          <p:cNvPr id="52" name="PlaceHolder 1"/>
          <p:cNvSpPr>
            <a:spLocks noGrp="1"/>
          </p:cNvSpPr>
          <p:nvPr>
            <p:ph type="ftr" idx="34"/>
          </p:nvPr>
        </p:nvSpPr>
        <p:spPr>
          <a:xfrm>
            <a:off x="618371" y="6494040"/>
            <a:ext cx="10581120" cy="363960"/>
          </a:xfrm>
          <a:prstGeom prst="rect">
            <a:avLst/>
          </a:prstGeom>
          <a:noFill/>
          <a:ln w="0">
            <a:noFill/>
          </a:ln>
        </p:spPr>
        <p:txBody>
          <a:bodyPr lIns="91440" tIns="45720" rIns="91440" bIns="45720" anchor="ctr">
            <a:noAutofit/>
          </a:bodyPr>
          <a:lstStyle>
            <a:lvl1pPr indent="0" algn="ctr" defTabSz="914400">
              <a:lnSpc>
                <a:spcPct val="100000"/>
              </a:lnSpc>
              <a:buNone/>
              <a:tabLst>
                <a:tab pos="0" algn="l"/>
              </a:tabLst>
              <a:defRPr lang="fr-FR" sz="1200" b="0" strike="noStrike" spc="-1">
                <a:solidFill>
                  <a:schemeClr val="dk1">
                    <a:tint val="75000"/>
                  </a:schemeClr>
                </a:solidFill>
                <a:latin typeface="Calibri"/>
              </a:defRPr>
            </a:lvl1pPr>
          </a:lstStyle>
          <a:p>
            <a:pPr indent="0" algn="ctr" defTabSz="914400">
              <a:lnSpc>
                <a:spcPct val="100000"/>
              </a:lnSpc>
              <a:buNone/>
              <a:tabLst>
                <a:tab pos="0" algn="l"/>
              </a:tabLst>
            </a:pPr>
            <a:r>
              <a:rPr lang="fr-FR" dirty="0"/>
              <a:t>Isabelle HUBERT et Aurélie BERTHET</a:t>
            </a:r>
            <a:r>
              <a:rPr lang="fr-FR" sz="1200" b="0" strike="noStrike" spc="-1" dirty="0">
                <a:solidFill>
                  <a:schemeClr val="dk1">
                    <a:tint val="75000"/>
                  </a:schemeClr>
                </a:solidFill>
                <a:latin typeface="Calibri"/>
              </a:rPr>
              <a:t>                                	 Formatrices Histoire-Géographie-EMC      			 Académie de Lyon</a:t>
            </a:r>
            <a:endParaRPr lang="fr-FR" sz="1200" b="0" strike="noStrike" spc="-1" dirty="0">
              <a:solidFill>
                <a:srgbClr val="000000"/>
              </a:solidFill>
              <a:latin typeface="Calibri"/>
            </a:endParaRPr>
          </a:p>
        </p:txBody>
      </p:sp>
      <p:sp>
        <p:nvSpPr>
          <p:cNvPr id="3" name="PlaceHolder 2"/>
          <p:cNvSpPr>
            <a:spLocks noGrp="1"/>
          </p:cNvSpPr>
          <p:nvPr>
            <p:ph type="sldNum" idx="26"/>
          </p:nvPr>
        </p:nvSpPr>
        <p:spPr/>
        <p:txBody>
          <a:bodyPr/>
          <a:lstStyle/>
          <a:p>
            <a:fld id="{E6283E59-F895-4DDF-B924-C1F51BFCB315}" type="slidenum">
              <a:rPr/>
              <a:t>1</a:t>
            </a:fld>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8"/>
          <p:cNvSpPr/>
          <p:nvPr/>
        </p:nvSpPr>
        <p:spPr>
          <a:xfrm>
            <a:off x="106560" y="50760"/>
            <a:ext cx="1044720" cy="1053720"/>
          </a:xfrm>
          <a:custGeom>
            <a:avLst/>
            <a:gdLst/>
            <a:ahLst/>
            <a:cxnLst/>
            <a:rect l="l" t="t" r="r" b="b"/>
            <a:pathLst>
              <a:path w="1567080" h="1580580" extrusionOk="0">
                <a:moveTo>
                  <a:pt x="0" y="0"/>
                </a:moveTo>
                <a:lnTo>
                  <a:pt x="1567080" y="0"/>
                </a:lnTo>
                <a:lnTo>
                  <a:pt x="1567080" y="1580580"/>
                </a:lnTo>
                <a:lnTo>
                  <a:pt x="0" y="1580580"/>
                </a:lnTo>
                <a:lnTo>
                  <a:pt x="0" y="0"/>
                </a:lnTo>
                <a:close/>
              </a:path>
            </a:pathLst>
          </a:custGeom>
          <a:blipFill rotWithShape="1">
            <a:blip r:embed="rId3">
              <a:alphaModFix/>
            </a:blip>
            <a:stretch>
              <a:fillRect b="-26"/>
            </a:stretch>
          </a:blipFill>
          <a:ln>
            <a:noFill/>
          </a:ln>
        </p:spPr>
      </p:sp>
      <p:sp>
        <p:nvSpPr>
          <p:cNvPr id="198" name="Google Shape;198;p8"/>
          <p:cNvSpPr/>
          <p:nvPr/>
        </p:nvSpPr>
        <p:spPr>
          <a:xfrm>
            <a:off x="9885084" y="1256273"/>
            <a:ext cx="1385239" cy="1443652"/>
          </a:xfrm>
          <a:custGeom>
            <a:avLst/>
            <a:gdLst/>
            <a:ahLst/>
            <a:cxnLst/>
            <a:rect l="l" t="t" r="r" b="b"/>
            <a:pathLst>
              <a:path w="2077858" h="2165478" extrusionOk="0">
                <a:moveTo>
                  <a:pt x="0" y="0"/>
                </a:moveTo>
                <a:lnTo>
                  <a:pt x="2077858" y="0"/>
                </a:lnTo>
                <a:lnTo>
                  <a:pt x="2077858" y="2165478"/>
                </a:lnTo>
                <a:lnTo>
                  <a:pt x="0" y="2165478"/>
                </a:lnTo>
                <a:lnTo>
                  <a:pt x="0" y="0"/>
                </a:lnTo>
                <a:close/>
              </a:path>
            </a:pathLst>
          </a:custGeom>
          <a:blipFill rotWithShape="1">
            <a:blip r:embed="rId4">
              <a:alphaModFix/>
            </a:blip>
            <a:stretch>
              <a:fillRect/>
            </a:stretch>
          </a:blipFill>
          <a:ln>
            <a:noFill/>
          </a:ln>
        </p:spPr>
      </p:sp>
      <p:sp>
        <p:nvSpPr>
          <p:cNvPr id="199" name="Google Shape;199;p8"/>
          <p:cNvSpPr/>
          <p:nvPr/>
        </p:nvSpPr>
        <p:spPr>
          <a:xfrm>
            <a:off x="4791218" y="2759425"/>
            <a:ext cx="7095066" cy="3892747"/>
          </a:xfrm>
          <a:custGeom>
            <a:avLst/>
            <a:gdLst/>
            <a:ahLst/>
            <a:cxnLst/>
            <a:rect l="l" t="t" r="r" b="b"/>
            <a:pathLst>
              <a:path w="8877696" h="4438848" extrusionOk="0">
                <a:moveTo>
                  <a:pt x="0" y="0"/>
                </a:moveTo>
                <a:lnTo>
                  <a:pt x="8877696" y="0"/>
                </a:lnTo>
                <a:lnTo>
                  <a:pt x="8877696" y="4438847"/>
                </a:lnTo>
                <a:lnTo>
                  <a:pt x="0" y="4438847"/>
                </a:lnTo>
                <a:lnTo>
                  <a:pt x="0" y="0"/>
                </a:lnTo>
                <a:close/>
              </a:path>
            </a:pathLst>
          </a:custGeom>
          <a:blipFill rotWithShape="1">
            <a:blip r:embed="rId5">
              <a:alphaModFix/>
            </a:blip>
            <a:stretch>
              <a:fillRect/>
            </a:stretch>
          </a:blipFill>
          <a:ln>
            <a:noFill/>
          </a:ln>
        </p:spPr>
      </p:sp>
      <p:sp>
        <p:nvSpPr>
          <p:cNvPr id="200" name="Google Shape;200;p8"/>
          <p:cNvSpPr txBox="1"/>
          <p:nvPr/>
        </p:nvSpPr>
        <p:spPr>
          <a:xfrm>
            <a:off x="2158718" y="2684673"/>
            <a:ext cx="7857400" cy="592726"/>
          </a:xfrm>
          <a:prstGeom prst="rect">
            <a:avLst/>
          </a:prstGeom>
          <a:noFill/>
          <a:ln>
            <a:noFill/>
          </a:ln>
        </p:spPr>
        <p:txBody>
          <a:bodyPr spcFirstLastPara="1" wrap="square" lIns="0" tIns="0" rIns="0" bIns="0" anchor="t" anchorCtr="0">
            <a:spAutoFit/>
          </a:bodyPr>
          <a:lstStyle/>
          <a:p>
            <a:pPr algn="just">
              <a:lnSpc>
                <a:spcPct val="120024"/>
              </a:lnSpc>
            </a:pPr>
            <a:endParaRPr sz="1605" dirty="0">
              <a:solidFill>
                <a:srgbClr val="75736F"/>
              </a:solidFill>
              <a:latin typeface="Yeseva One"/>
              <a:ea typeface="Yeseva One"/>
              <a:cs typeface="Yeseva One"/>
              <a:sym typeface="Yeseva One"/>
            </a:endParaRPr>
          </a:p>
          <a:p>
            <a:pPr algn="just">
              <a:lnSpc>
                <a:spcPct val="120024"/>
              </a:lnSpc>
            </a:pPr>
            <a:endParaRPr sz="1605" dirty="0">
              <a:solidFill>
                <a:srgbClr val="75736F"/>
              </a:solidFill>
              <a:latin typeface="Yeseva One"/>
              <a:ea typeface="Yeseva One"/>
              <a:cs typeface="Yeseva One"/>
              <a:sym typeface="Yeseva One"/>
            </a:endParaRPr>
          </a:p>
        </p:txBody>
      </p:sp>
      <p:sp>
        <p:nvSpPr>
          <p:cNvPr id="201" name="Google Shape;201;p8"/>
          <p:cNvSpPr txBox="1"/>
          <p:nvPr/>
        </p:nvSpPr>
        <p:spPr>
          <a:xfrm>
            <a:off x="4952790" y="2841572"/>
            <a:ext cx="6771922" cy="4246428"/>
          </a:xfrm>
          <a:prstGeom prst="rect">
            <a:avLst/>
          </a:prstGeom>
          <a:noFill/>
          <a:ln>
            <a:noFill/>
          </a:ln>
        </p:spPr>
        <p:txBody>
          <a:bodyPr spcFirstLastPara="1" wrap="square" lIns="0" tIns="0" rIns="0" bIns="0" anchor="t" anchorCtr="0">
            <a:spAutoFit/>
          </a:bodyPr>
          <a:lstStyle/>
          <a:p>
            <a:pPr>
              <a:lnSpc>
                <a:spcPct val="140014"/>
              </a:lnSpc>
            </a:pPr>
            <a:r>
              <a:rPr lang="fr-FR" sz="1866" b="1" dirty="0" smtClean="0">
                <a:solidFill>
                  <a:srgbClr val="0070C0"/>
                </a:solidFill>
                <a:latin typeface="Open Sans"/>
                <a:ea typeface="Open Sans"/>
                <a:cs typeface="Open Sans"/>
                <a:sym typeface="Open Sans"/>
              </a:rPr>
              <a:t>Prélever des informations pour présenter Mme Masters et la situation de handicap</a:t>
            </a:r>
            <a:endParaRPr sz="1200" dirty="0">
              <a:solidFill>
                <a:srgbClr val="0070C0"/>
              </a:solidFill>
            </a:endParaRPr>
          </a:p>
          <a:p>
            <a:pPr>
              <a:lnSpc>
                <a:spcPct val="140014"/>
              </a:lnSpc>
            </a:pPr>
            <a:r>
              <a:rPr lang="en-US" sz="1866" dirty="0">
                <a:solidFill>
                  <a:srgbClr val="000000"/>
                </a:solidFill>
                <a:latin typeface="Open Sans"/>
                <a:ea typeface="Open Sans"/>
                <a:cs typeface="Open Sans"/>
                <a:sym typeface="Open Sans"/>
              </a:rPr>
              <a:t>1 – </a:t>
            </a:r>
            <a:r>
              <a:rPr lang="en-US" sz="1866" dirty="0" err="1">
                <a:solidFill>
                  <a:srgbClr val="000000"/>
                </a:solidFill>
                <a:latin typeface="Open Sans"/>
                <a:ea typeface="Open Sans"/>
                <a:cs typeface="Open Sans"/>
                <a:sym typeface="Open Sans"/>
              </a:rPr>
              <a:t>Quelles</a:t>
            </a:r>
            <a:r>
              <a:rPr lang="en-US" sz="1866" dirty="0">
                <a:solidFill>
                  <a:srgbClr val="000000"/>
                </a:solidFill>
                <a:latin typeface="Open Sans"/>
                <a:ea typeface="Open Sans"/>
                <a:cs typeface="Open Sans"/>
                <a:sym typeface="Open Sans"/>
              </a:rPr>
              <a:t> </a:t>
            </a:r>
            <a:r>
              <a:rPr lang="en-US" sz="1866" dirty="0" err="1">
                <a:solidFill>
                  <a:srgbClr val="000000"/>
                </a:solidFill>
                <a:latin typeface="Open Sans"/>
                <a:ea typeface="Open Sans"/>
                <a:cs typeface="Open Sans"/>
                <a:sym typeface="Open Sans"/>
              </a:rPr>
              <a:t>sont</a:t>
            </a:r>
            <a:r>
              <a:rPr lang="en-US" sz="1866" dirty="0">
                <a:solidFill>
                  <a:srgbClr val="000000"/>
                </a:solidFill>
                <a:latin typeface="Open Sans"/>
                <a:ea typeface="Open Sans"/>
                <a:cs typeface="Open Sans"/>
                <a:sym typeface="Open Sans"/>
              </a:rPr>
              <a:t> les malformations </a:t>
            </a:r>
            <a:r>
              <a:rPr lang="en-US" sz="1866" dirty="0" err="1">
                <a:solidFill>
                  <a:srgbClr val="000000"/>
                </a:solidFill>
                <a:latin typeface="Open Sans"/>
                <a:ea typeface="Open Sans"/>
                <a:cs typeface="Open Sans"/>
                <a:sym typeface="Open Sans"/>
              </a:rPr>
              <a:t>d’Oksana</a:t>
            </a:r>
            <a:r>
              <a:rPr lang="en-US" sz="1866" dirty="0">
                <a:solidFill>
                  <a:srgbClr val="000000"/>
                </a:solidFill>
                <a:latin typeface="Open Sans"/>
                <a:ea typeface="Open Sans"/>
                <a:cs typeface="Open Sans"/>
                <a:sym typeface="Open Sans"/>
              </a:rPr>
              <a:t> Masters </a:t>
            </a:r>
            <a:r>
              <a:rPr lang="en-US" sz="1866" dirty="0" err="1">
                <a:solidFill>
                  <a:srgbClr val="000000"/>
                </a:solidFill>
                <a:latin typeface="Open Sans"/>
                <a:ea typeface="Open Sans"/>
                <a:cs typeface="Open Sans"/>
                <a:sym typeface="Open Sans"/>
              </a:rPr>
              <a:t>liées</a:t>
            </a:r>
            <a:r>
              <a:rPr lang="en-US" sz="1866" dirty="0">
                <a:solidFill>
                  <a:srgbClr val="000000"/>
                </a:solidFill>
                <a:latin typeface="Open Sans"/>
                <a:ea typeface="Open Sans"/>
                <a:cs typeface="Open Sans"/>
                <a:sym typeface="Open Sans"/>
              </a:rPr>
              <a:t> à son handicap ?</a:t>
            </a:r>
            <a:endParaRPr sz="1200" dirty="0"/>
          </a:p>
          <a:p>
            <a:pPr>
              <a:lnSpc>
                <a:spcPct val="140014"/>
              </a:lnSpc>
            </a:pPr>
            <a:r>
              <a:rPr lang="en-US" sz="1866" dirty="0">
                <a:solidFill>
                  <a:srgbClr val="000000"/>
                </a:solidFill>
                <a:latin typeface="Open Sans"/>
                <a:ea typeface="Open Sans"/>
                <a:cs typeface="Open Sans"/>
                <a:sym typeface="Open Sans"/>
              </a:rPr>
              <a:t>2 - A quoi </a:t>
            </a:r>
            <a:r>
              <a:rPr lang="en-US" sz="1866" dirty="0" err="1">
                <a:solidFill>
                  <a:srgbClr val="000000"/>
                </a:solidFill>
                <a:latin typeface="Open Sans"/>
                <a:ea typeface="Open Sans"/>
                <a:cs typeface="Open Sans"/>
                <a:sym typeface="Open Sans"/>
              </a:rPr>
              <a:t>sont</a:t>
            </a:r>
            <a:r>
              <a:rPr lang="en-US" sz="1866" dirty="0">
                <a:solidFill>
                  <a:srgbClr val="000000"/>
                </a:solidFill>
                <a:latin typeface="Open Sans"/>
                <a:ea typeface="Open Sans"/>
                <a:cs typeface="Open Sans"/>
                <a:sym typeface="Open Sans"/>
              </a:rPr>
              <a:t> dues </a:t>
            </a:r>
            <a:r>
              <a:rPr lang="en-US" sz="1866" dirty="0" err="1">
                <a:solidFill>
                  <a:srgbClr val="000000"/>
                </a:solidFill>
                <a:latin typeface="Open Sans"/>
                <a:ea typeface="Open Sans"/>
                <a:cs typeface="Open Sans"/>
                <a:sym typeface="Open Sans"/>
              </a:rPr>
              <a:t>ces</a:t>
            </a:r>
            <a:r>
              <a:rPr lang="en-US" sz="1866" dirty="0">
                <a:solidFill>
                  <a:srgbClr val="000000"/>
                </a:solidFill>
                <a:latin typeface="Open Sans"/>
                <a:ea typeface="Open Sans"/>
                <a:cs typeface="Open Sans"/>
                <a:sym typeface="Open Sans"/>
              </a:rPr>
              <a:t> malformations ?</a:t>
            </a:r>
            <a:endParaRPr sz="1200" dirty="0"/>
          </a:p>
          <a:p>
            <a:pPr>
              <a:lnSpc>
                <a:spcPct val="140014"/>
              </a:lnSpc>
            </a:pPr>
            <a:r>
              <a:rPr lang="en-US" sz="1866" dirty="0">
                <a:solidFill>
                  <a:srgbClr val="000000"/>
                </a:solidFill>
                <a:latin typeface="Open Sans"/>
                <a:ea typeface="Open Sans"/>
                <a:cs typeface="Open Sans"/>
                <a:sym typeface="Open Sans"/>
              </a:rPr>
              <a:t>3 – </a:t>
            </a:r>
            <a:r>
              <a:rPr lang="en-US" sz="1866" dirty="0" err="1">
                <a:solidFill>
                  <a:srgbClr val="000000"/>
                </a:solidFill>
                <a:latin typeface="Open Sans"/>
                <a:ea typeface="Open Sans"/>
                <a:cs typeface="Open Sans"/>
                <a:sym typeface="Open Sans"/>
              </a:rPr>
              <a:t>Pourquoi</a:t>
            </a:r>
            <a:r>
              <a:rPr lang="en-US" sz="1866" dirty="0">
                <a:solidFill>
                  <a:srgbClr val="000000"/>
                </a:solidFill>
                <a:latin typeface="Open Sans"/>
                <a:ea typeface="Open Sans"/>
                <a:cs typeface="Open Sans"/>
                <a:sym typeface="Open Sans"/>
              </a:rPr>
              <a:t> </a:t>
            </a:r>
            <a:r>
              <a:rPr lang="en-US" sz="1866" dirty="0" err="1">
                <a:solidFill>
                  <a:srgbClr val="000000"/>
                </a:solidFill>
                <a:latin typeface="Open Sans"/>
                <a:ea typeface="Open Sans"/>
                <a:cs typeface="Open Sans"/>
                <a:sym typeface="Open Sans"/>
              </a:rPr>
              <a:t>vivait-elle</a:t>
            </a:r>
            <a:r>
              <a:rPr lang="en-US" sz="1866" dirty="0">
                <a:solidFill>
                  <a:srgbClr val="000000"/>
                </a:solidFill>
                <a:latin typeface="Open Sans"/>
                <a:ea typeface="Open Sans"/>
                <a:cs typeface="Open Sans"/>
                <a:sym typeface="Open Sans"/>
              </a:rPr>
              <a:t> mal son handicap, </a:t>
            </a:r>
            <a:r>
              <a:rPr lang="en-US" sz="1866" dirty="0" err="1">
                <a:solidFill>
                  <a:srgbClr val="000000"/>
                </a:solidFill>
                <a:latin typeface="Open Sans"/>
                <a:ea typeface="Open Sans"/>
                <a:cs typeface="Open Sans"/>
                <a:sym typeface="Open Sans"/>
              </a:rPr>
              <a:t>quand</a:t>
            </a:r>
            <a:r>
              <a:rPr lang="en-US" sz="1866" dirty="0">
                <a:solidFill>
                  <a:srgbClr val="000000"/>
                </a:solidFill>
                <a:latin typeface="Open Sans"/>
                <a:ea typeface="Open Sans"/>
                <a:cs typeface="Open Sans"/>
                <a:sym typeface="Open Sans"/>
              </a:rPr>
              <a:t> </a:t>
            </a:r>
            <a:r>
              <a:rPr lang="en-US" sz="1866" dirty="0" err="1">
                <a:solidFill>
                  <a:srgbClr val="000000"/>
                </a:solidFill>
                <a:latin typeface="Open Sans"/>
                <a:ea typeface="Open Sans"/>
                <a:cs typeface="Open Sans"/>
                <a:sym typeface="Open Sans"/>
              </a:rPr>
              <a:t>elle</a:t>
            </a:r>
            <a:r>
              <a:rPr lang="en-US" sz="1866" dirty="0">
                <a:solidFill>
                  <a:srgbClr val="000000"/>
                </a:solidFill>
                <a:latin typeface="Open Sans"/>
                <a:ea typeface="Open Sans"/>
                <a:cs typeface="Open Sans"/>
                <a:sym typeface="Open Sans"/>
              </a:rPr>
              <a:t> </a:t>
            </a:r>
            <a:r>
              <a:rPr lang="en-US" sz="1866" dirty="0" err="1">
                <a:solidFill>
                  <a:srgbClr val="000000"/>
                </a:solidFill>
                <a:latin typeface="Open Sans"/>
                <a:ea typeface="Open Sans"/>
                <a:cs typeface="Open Sans"/>
                <a:sym typeface="Open Sans"/>
              </a:rPr>
              <a:t>était</a:t>
            </a:r>
            <a:r>
              <a:rPr lang="en-US" sz="1866" dirty="0">
                <a:solidFill>
                  <a:srgbClr val="000000"/>
                </a:solidFill>
                <a:latin typeface="Open Sans"/>
                <a:ea typeface="Open Sans"/>
                <a:cs typeface="Open Sans"/>
                <a:sym typeface="Open Sans"/>
              </a:rPr>
              <a:t> plus </a:t>
            </a:r>
            <a:r>
              <a:rPr lang="en-US" sz="1866" dirty="0" err="1">
                <a:solidFill>
                  <a:srgbClr val="000000"/>
                </a:solidFill>
                <a:latin typeface="Open Sans"/>
                <a:ea typeface="Open Sans"/>
                <a:cs typeface="Open Sans"/>
                <a:sym typeface="Open Sans"/>
              </a:rPr>
              <a:t>jeune</a:t>
            </a:r>
            <a:r>
              <a:rPr lang="en-US" sz="1866" dirty="0">
                <a:solidFill>
                  <a:srgbClr val="000000"/>
                </a:solidFill>
                <a:latin typeface="Open Sans"/>
                <a:ea typeface="Open Sans"/>
                <a:cs typeface="Open Sans"/>
                <a:sym typeface="Open Sans"/>
              </a:rPr>
              <a:t> ?</a:t>
            </a:r>
            <a:endParaRPr sz="1200" dirty="0"/>
          </a:p>
          <a:p>
            <a:pPr>
              <a:lnSpc>
                <a:spcPct val="140014"/>
              </a:lnSpc>
            </a:pPr>
            <a:r>
              <a:rPr lang="en-US" sz="1866" dirty="0">
                <a:solidFill>
                  <a:srgbClr val="000000"/>
                </a:solidFill>
                <a:latin typeface="Open Sans"/>
                <a:ea typeface="Open Sans"/>
                <a:cs typeface="Open Sans"/>
                <a:sym typeface="Open Sans"/>
              </a:rPr>
              <a:t>4 – </a:t>
            </a:r>
            <a:r>
              <a:rPr lang="en-US" sz="1866" dirty="0" err="1">
                <a:solidFill>
                  <a:srgbClr val="000000"/>
                </a:solidFill>
                <a:latin typeface="Open Sans"/>
                <a:ea typeface="Open Sans"/>
                <a:cs typeface="Open Sans"/>
                <a:sym typeface="Open Sans"/>
              </a:rPr>
              <a:t>Qu’est-ce</a:t>
            </a:r>
            <a:r>
              <a:rPr lang="en-US" sz="1866" dirty="0">
                <a:solidFill>
                  <a:srgbClr val="000000"/>
                </a:solidFill>
                <a:latin typeface="Open Sans"/>
                <a:ea typeface="Open Sans"/>
                <a:cs typeface="Open Sans"/>
                <a:sym typeface="Open Sans"/>
              </a:rPr>
              <a:t> qui </a:t>
            </a:r>
            <a:r>
              <a:rPr lang="en-US" sz="1866" dirty="0" err="1">
                <a:solidFill>
                  <a:srgbClr val="000000"/>
                </a:solidFill>
                <a:latin typeface="Open Sans"/>
                <a:ea typeface="Open Sans"/>
                <a:cs typeface="Open Sans"/>
                <a:sym typeface="Open Sans"/>
              </a:rPr>
              <a:t>lui</a:t>
            </a:r>
            <a:r>
              <a:rPr lang="en-US" sz="1866" dirty="0">
                <a:solidFill>
                  <a:srgbClr val="000000"/>
                </a:solidFill>
                <a:latin typeface="Open Sans"/>
                <a:ea typeface="Open Sans"/>
                <a:cs typeface="Open Sans"/>
                <a:sym typeface="Open Sans"/>
              </a:rPr>
              <a:t> a </a:t>
            </a:r>
            <a:r>
              <a:rPr lang="en-US" sz="1866" dirty="0" err="1">
                <a:solidFill>
                  <a:srgbClr val="000000"/>
                </a:solidFill>
                <a:latin typeface="Open Sans"/>
                <a:ea typeface="Open Sans"/>
                <a:cs typeface="Open Sans"/>
                <a:sym typeface="Open Sans"/>
              </a:rPr>
              <a:t>permis</a:t>
            </a:r>
            <a:r>
              <a:rPr lang="en-US" sz="1866" dirty="0">
                <a:solidFill>
                  <a:srgbClr val="000000"/>
                </a:solidFill>
                <a:latin typeface="Open Sans"/>
                <a:ea typeface="Open Sans"/>
                <a:cs typeface="Open Sans"/>
                <a:sym typeface="Open Sans"/>
              </a:rPr>
              <a:t>, </a:t>
            </a:r>
            <a:r>
              <a:rPr lang="en-US" sz="1866" dirty="0" err="1">
                <a:solidFill>
                  <a:srgbClr val="000000"/>
                </a:solidFill>
                <a:latin typeface="Open Sans"/>
                <a:ea typeface="Open Sans"/>
                <a:cs typeface="Open Sans"/>
                <a:sym typeface="Open Sans"/>
              </a:rPr>
              <a:t>selon</a:t>
            </a:r>
            <a:r>
              <a:rPr lang="en-US" sz="1866" dirty="0">
                <a:solidFill>
                  <a:srgbClr val="000000"/>
                </a:solidFill>
                <a:latin typeface="Open Sans"/>
                <a:ea typeface="Open Sans"/>
                <a:cs typeface="Open Sans"/>
                <a:sym typeface="Open Sans"/>
              </a:rPr>
              <a:t> </a:t>
            </a:r>
            <a:r>
              <a:rPr lang="en-US" sz="1866" dirty="0" err="1">
                <a:solidFill>
                  <a:srgbClr val="000000"/>
                </a:solidFill>
                <a:latin typeface="Open Sans"/>
                <a:ea typeface="Open Sans"/>
                <a:cs typeface="Open Sans"/>
                <a:sym typeface="Open Sans"/>
              </a:rPr>
              <a:t>vous</a:t>
            </a:r>
            <a:r>
              <a:rPr lang="en-US" sz="1866" dirty="0">
                <a:solidFill>
                  <a:srgbClr val="000000"/>
                </a:solidFill>
                <a:latin typeface="Open Sans"/>
                <a:ea typeface="Open Sans"/>
                <a:cs typeface="Open Sans"/>
                <a:sym typeface="Open Sans"/>
              </a:rPr>
              <a:t>, de </a:t>
            </a:r>
            <a:r>
              <a:rPr lang="en-US" sz="1866" dirty="0" err="1">
                <a:solidFill>
                  <a:srgbClr val="000000"/>
                </a:solidFill>
                <a:latin typeface="Open Sans"/>
                <a:ea typeface="Open Sans"/>
                <a:cs typeface="Open Sans"/>
                <a:sym typeface="Open Sans"/>
              </a:rPr>
              <a:t>surmonter</a:t>
            </a:r>
            <a:r>
              <a:rPr lang="en-US" sz="1866" dirty="0">
                <a:solidFill>
                  <a:srgbClr val="000000"/>
                </a:solidFill>
                <a:latin typeface="Open Sans"/>
                <a:ea typeface="Open Sans"/>
                <a:cs typeface="Open Sans"/>
                <a:sym typeface="Open Sans"/>
              </a:rPr>
              <a:t> son handicap ?</a:t>
            </a:r>
            <a:endParaRPr sz="1200" dirty="0"/>
          </a:p>
          <a:p>
            <a:pPr algn="ctr">
              <a:lnSpc>
                <a:spcPct val="170025"/>
              </a:lnSpc>
            </a:pPr>
            <a:endParaRPr sz="1866" dirty="0">
              <a:solidFill>
                <a:srgbClr val="000000"/>
              </a:solidFill>
              <a:latin typeface="Open Sans"/>
              <a:ea typeface="Open Sans"/>
              <a:cs typeface="Open Sans"/>
              <a:sym typeface="Open Sans"/>
            </a:endParaRPr>
          </a:p>
        </p:txBody>
      </p:sp>
      <p:sp>
        <p:nvSpPr>
          <p:cNvPr id="202" name="Google Shape;202;p8"/>
          <p:cNvSpPr txBox="1"/>
          <p:nvPr/>
        </p:nvSpPr>
        <p:spPr>
          <a:xfrm>
            <a:off x="7935104" y="3949599"/>
            <a:ext cx="2642600" cy="258532"/>
          </a:xfrm>
          <a:prstGeom prst="rect">
            <a:avLst/>
          </a:prstGeom>
          <a:noFill/>
          <a:ln>
            <a:noFill/>
          </a:ln>
        </p:spPr>
        <p:txBody>
          <a:bodyPr spcFirstLastPara="1" wrap="square" lIns="0" tIns="0" rIns="0" bIns="0" anchor="t" anchorCtr="0">
            <a:spAutoFit/>
          </a:bodyPr>
          <a:lstStyle/>
          <a:p>
            <a:pPr algn="ctr">
              <a:lnSpc>
                <a:spcPct val="140000"/>
              </a:lnSpc>
            </a:pPr>
            <a:endParaRPr sz="1200"/>
          </a:p>
        </p:txBody>
      </p:sp>
      <p:sp>
        <p:nvSpPr>
          <p:cNvPr id="9" name="ZoneTexte 8"/>
          <p:cNvSpPr txBox="1"/>
          <p:nvPr/>
        </p:nvSpPr>
        <p:spPr>
          <a:xfrm>
            <a:off x="450124" y="1186626"/>
            <a:ext cx="3695156" cy="3970318"/>
          </a:xfrm>
          <a:prstGeom prst="rect">
            <a:avLst/>
          </a:prstGeom>
          <a:noFill/>
        </p:spPr>
        <p:txBody>
          <a:bodyPr wrap="square" rtlCol="0">
            <a:spAutoFit/>
          </a:bodyPr>
          <a:lstStyle/>
          <a:p>
            <a:r>
              <a:rPr lang="fr-FR" dirty="0">
                <a:solidFill>
                  <a:srgbClr val="75736F"/>
                </a:solidFill>
                <a:latin typeface="Yeseva One"/>
                <a:ea typeface="Yeseva One"/>
                <a:cs typeface="Yeseva One"/>
                <a:sym typeface="Yeseva One"/>
              </a:rPr>
              <a:t>Cette athlète s’appelle </a:t>
            </a:r>
            <a:r>
              <a:rPr lang="fr-FR" dirty="0" err="1">
                <a:solidFill>
                  <a:srgbClr val="75736F"/>
                </a:solidFill>
                <a:latin typeface="Yeseva One"/>
                <a:ea typeface="Yeseva One"/>
                <a:cs typeface="Yeseva One"/>
                <a:sym typeface="Yeseva One"/>
              </a:rPr>
              <a:t>Oksana</a:t>
            </a:r>
            <a:r>
              <a:rPr lang="fr-FR" dirty="0">
                <a:solidFill>
                  <a:srgbClr val="75736F"/>
                </a:solidFill>
                <a:latin typeface="Yeseva One"/>
                <a:ea typeface="Yeseva One"/>
                <a:cs typeface="Yeseva One"/>
                <a:sym typeface="Yeseva One"/>
              </a:rPr>
              <a:t> Masters. Elle est porteuse d’un handicap important. Elle pratique plusieurs sports : elle est rameuse d’aviron, coureuse cycliste, biathlète et fondeuse. Elle a déjà remporté de nombreuses médailles dans ces différentes disciplines, en handisport. Elle a obtenu une médaille d’or, cet été, à Paris, dans une épreuve de cyclisme, en contre-la-montre. Cette athlète est américaine mais elle est née en Ukraine, en 1989</a:t>
            </a:r>
            <a:r>
              <a:rPr lang="fr-FR" dirty="0" smtClean="0">
                <a:solidFill>
                  <a:srgbClr val="75736F"/>
                </a:solidFill>
                <a:latin typeface="Yeseva One"/>
                <a:ea typeface="Yeseva One"/>
                <a:cs typeface="Yeseva One"/>
                <a:sym typeface="Yeseva One"/>
              </a:rPr>
              <a:t>.</a:t>
            </a:r>
            <a:endParaRPr lang="fr-FR" sz="14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9"/>
          <p:cNvSpPr/>
          <p:nvPr/>
        </p:nvSpPr>
        <p:spPr>
          <a:xfrm>
            <a:off x="106560" y="50760"/>
            <a:ext cx="1044720" cy="1053720"/>
          </a:xfrm>
          <a:custGeom>
            <a:avLst/>
            <a:gdLst/>
            <a:ahLst/>
            <a:cxnLst/>
            <a:rect l="l" t="t" r="r" b="b"/>
            <a:pathLst>
              <a:path w="1567080" h="1580580" extrusionOk="0">
                <a:moveTo>
                  <a:pt x="0" y="0"/>
                </a:moveTo>
                <a:lnTo>
                  <a:pt x="1567080" y="0"/>
                </a:lnTo>
                <a:lnTo>
                  <a:pt x="1567080" y="1580580"/>
                </a:lnTo>
                <a:lnTo>
                  <a:pt x="0" y="1580580"/>
                </a:lnTo>
                <a:lnTo>
                  <a:pt x="0" y="0"/>
                </a:lnTo>
                <a:close/>
              </a:path>
            </a:pathLst>
          </a:custGeom>
          <a:blipFill rotWithShape="1">
            <a:blip r:embed="rId3">
              <a:alphaModFix/>
            </a:blip>
            <a:stretch>
              <a:fillRect b="-26"/>
            </a:stretch>
          </a:blipFill>
          <a:ln>
            <a:noFill/>
          </a:ln>
        </p:spPr>
      </p:sp>
      <p:sp>
        <p:nvSpPr>
          <p:cNvPr id="209" name="Google Shape;209;p9"/>
          <p:cNvSpPr/>
          <p:nvPr/>
        </p:nvSpPr>
        <p:spPr>
          <a:xfrm>
            <a:off x="10626856" y="1308995"/>
            <a:ext cx="1273605" cy="388983"/>
          </a:xfrm>
          <a:custGeom>
            <a:avLst/>
            <a:gdLst/>
            <a:ahLst/>
            <a:cxnLst/>
            <a:rect l="l" t="t" r="r" b="b"/>
            <a:pathLst>
              <a:path w="1910407" h="583474" extrusionOk="0">
                <a:moveTo>
                  <a:pt x="0" y="0"/>
                </a:moveTo>
                <a:lnTo>
                  <a:pt x="1910406" y="0"/>
                </a:lnTo>
                <a:lnTo>
                  <a:pt x="1910406" y="583474"/>
                </a:lnTo>
                <a:lnTo>
                  <a:pt x="0" y="583474"/>
                </a:lnTo>
                <a:lnTo>
                  <a:pt x="0" y="0"/>
                </a:lnTo>
                <a:close/>
              </a:path>
            </a:pathLst>
          </a:custGeom>
          <a:blipFill rotWithShape="1">
            <a:blip r:embed="rId4">
              <a:alphaModFix/>
            </a:blip>
            <a:stretch>
              <a:fillRect/>
            </a:stretch>
          </a:blipFill>
          <a:ln>
            <a:noFill/>
          </a:ln>
        </p:spPr>
      </p:sp>
      <p:sp>
        <p:nvSpPr>
          <p:cNvPr id="210" name="Google Shape;210;p9"/>
          <p:cNvSpPr/>
          <p:nvPr/>
        </p:nvSpPr>
        <p:spPr>
          <a:xfrm>
            <a:off x="11117061" y="2154034"/>
            <a:ext cx="783411" cy="776556"/>
          </a:xfrm>
          <a:custGeom>
            <a:avLst/>
            <a:gdLst/>
            <a:ahLst/>
            <a:cxnLst/>
            <a:rect l="l" t="t" r="r" b="b"/>
            <a:pathLst>
              <a:path w="1175116" h="1164834" extrusionOk="0">
                <a:moveTo>
                  <a:pt x="0" y="0"/>
                </a:moveTo>
                <a:lnTo>
                  <a:pt x="1175117" y="0"/>
                </a:lnTo>
                <a:lnTo>
                  <a:pt x="1175117" y="1164834"/>
                </a:lnTo>
                <a:lnTo>
                  <a:pt x="0" y="1164834"/>
                </a:lnTo>
                <a:lnTo>
                  <a:pt x="0" y="0"/>
                </a:lnTo>
                <a:close/>
              </a:path>
            </a:pathLst>
          </a:custGeom>
          <a:blipFill rotWithShape="1">
            <a:blip r:embed="rId5">
              <a:alphaModFix/>
            </a:blip>
            <a:stretch>
              <a:fillRect/>
            </a:stretch>
          </a:blipFill>
          <a:ln>
            <a:noFill/>
          </a:ln>
        </p:spPr>
      </p:sp>
      <p:sp>
        <p:nvSpPr>
          <p:cNvPr id="211" name="Google Shape;211;p9"/>
          <p:cNvSpPr/>
          <p:nvPr/>
        </p:nvSpPr>
        <p:spPr>
          <a:xfrm>
            <a:off x="382426" y="3225788"/>
            <a:ext cx="1495353" cy="1397667"/>
          </a:xfrm>
          <a:custGeom>
            <a:avLst/>
            <a:gdLst/>
            <a:ahLst/>
            <a:cxnLst/>
            <a:rect l="l" t="t" r="r" b="b"/>
            <a:pathLst>
              <a:path w="2243029" h="2096500" extrusionOk="0">
                <a:moveTo>
                  <a:pt x="0" y="0"/>
                </a:moveTo>
                <a:lnTo>
                  <a:pt x="2243030" y="0"/>
                </a:lnTo>
                <a:lnTo>
                  <a:pt x="2243030" y="2096500"/>
                </a:lnTo>
                <a:lnTo>
                  <a:pt x="0" y="2096500"/>
                </a:lnTo>
                <a:lnTo>
                  <a:pt x="0" y="0"/>
                </a:lnTo>
                <a:close/>
              </a:path>
            </a:pathLst>
          </a:custGeom>
          <a:blipFill rotWithShape="1">
            <a:blip r:embed="rId6">
              <a:alphaModFix/>
            </a:blip>
            <a:stretch>
              <a:fillRect/>
            </a:stretch>
          </a:blipFill>
          <a:ln>
            <a:noFill/>
          </a:ln>
        </p:spPr>
      </p:sp>
      <p:sp>
        <p:nvSpPr>
          <p:cNvPr id="212" name="Google Shape;212;p9"/>
          <p:cNvSpPr/>
          <p:nvPr/>
        </p:nvSpPr>
        <p:spPr>
          <a:xfrm>
            <a:off x="23880" y="993532"/>
            <a:ext cx="2212445" cy="2188469"/>
          </a:xfrm>
          <a:custGeom>
            <a:avLst/>
            <a:gdLst/>
            <a:ahLst/>
            <a:cxnLst/>
            <a:rect l="l" t="t" r="r" b="b"/>
            <a:pathLst>
              <a:path w="5672937" h="5359515" extrusionOk="0">
                <a:moveTo>
                  <a:pt x="0" y="0"/>
                </a:moveTo>
                <a:lnTo>
                  <a:pt x="5672937" y="0"/>
                </a:lnTo>
                <a:lnTo>
                  <a:pt x="5672937" y="5359514"/>
                </a:lnTo>
                <a:lnTo>
                  <a:pt x="0" y="5359514"/>
                </a:lnTo>
                <a:lnTo>
                  <a:pt x="0" y="0"/>
                </a:lnTo>
                <a:close/>
              </a:path>
            </a:pathLst>
          </a:custGeom>
          <a:blipFill rotWithShape="1">
            <a:blip r:embed="rId7">
              <a:alphaModFix/>
            </a:blip>
            <a:stretch>
              <a:fillRect/>
            </a:stretch>
          </a:blipFill>
          <a:ln>
            <a:noFill/>
          </a:ln>
        </p:spPr>
      </p:sp>
      <p:sp>
        <p:nvSpPr>
          <p:cNvPr id="213" name="Google Shape;213;p9"/>
          <p:cNvSpPr txBox="1"/>
          <p:nvPr/>
        </p:nvSpPr>
        <p:spPr>
          <a:xfrm>
            <a:off x="822961" y="72032"/>
            <a:ext cx="6934200" cy="761186"/>
          </a:xfrm>
          <a:prstGeom prst="rect">
            <a:avLst/>
          </a:prstGeom>
          <a:noFill/>
          <a:ln>
            <a:noFill/>
          </a:ln>
        </p:spPr>
        <p:txBody>
          <a:bodyPr spcFirstLastPara="1" wrap="square" lIns="0" tIns="0" rIns="0" bIns="0" anchor="t" anchorCtr="0">
            <a:spAutoFit/>
          </a:bodyPr>
          <a:lstStyle/>
          <a:p>
            <a:pPr algn="ctr">
              <a:lnSpc>
                <a:spcPct val="140007"/>
              </a:lnSpc>
            </a:pPr>
            <a:r>
              <a:rPr lang="en-US" sz="3466" b="1" dirty="0">
                <a:solidFill>
                  <a:srgbClr val="FF5757"/>
                </a:solidFill>
                <a:latin typeface="Open Sans"/>
                <a:ea typeface="Open Sans"/>
                <a:cs typeface="Open Sans"/>
                <a:sym typeface="Open Sans"/>
              </a:rPr>
              <a:t>  </a:t>
            </a:r>
            <a:r>
              <a:rPr lang="en-US" sz="2400" b="1" dirty="0" smtClean="0">
                <a:solidFill>
                  <a:srgbClr val="0070C0"/>
                </a:solidFill>
                <a:latin typeface="Open Sans"/>
                <a:ea typeface="Open Sans"/>
                <a:cs typeface="Open Sans"/>
                <a:sym typeface="Open Sans"/>
              </a:rPr>
              <a:t>Construction</a:t>
            </a:r>
            <a:r>
              <a:rPr lang="en-US" sz="2400" b="1" dirty="0" smtClean="0">
                <a:solidFill>
                  <a:srgbClr val="0070C0"/>
                </a:solidFill>
                <a:latin typeface="Open Sans"/>
                <a:ea typeface="Open Sans"/>
                <a:cs typeface="Open Sans"/>
                <a:sym typeface="Open Sans"/>
              </a:rPr>
              <a:t> de son </a:t>
            </a:r>
            <a:r>
              <a:rPr lang="en-US" sz="2400" b="1" dirty="0" err="1" smtClean="0">
                <a:solidFill>
                  <a:srgbClr val="0070C0"/>
                </a:solidFill>
                <a:latin typeface="Open Sans"/>
                <a:ea typeface="Open Sans"/>
                <a:cs typeface="Open Sans"/>
                <a:sym typeface="Open Sans"/>
              </a:rPr>
              <a:t>graphique</a:t>
            </a:r>
            <a:r>
              <a:rPr lang="en-US" sz="2400" b="1" dirty="0" smtClean="0">
                <a:solidFill>
                  <a:srgbClr val="0070C0"/>
                </a:solidFill>
                <a:latin typeface="Open Sans"/>
                <a:ea typeface="Open Sans"/>
                <a:cs typeface="Open Sans"/>
                <a:sym typeface="Open Sans"/>
              </a:rPr>
              <a:t> </a:t>
            </a:r>
            <a:r>
              <a:rPr lang="en-US" sz="2400" b="1" dirty="0" err="1">
                <a:solidFill>
                  <a:srgbClr val="0070C0"/>
                </a:solidFill>
                <a:latin typeface="Open Sans"/>
                <a:ea typeface="Open Sans"/>
                <a:cs typeface="Open Sans"/>
                <a:sym typeface="Open Sans"/>
              </a:rPr>
              <a:t>d’identité</a:t>
            </a:r>
            <a:r>
              <a:rPr lang="en-US" sz="2400" b="1" dirty="0">
                <a:solidFill>
                  <a:srgbClr val="0070C0"/>
                </a:solidFill>
                <a:latin typeface="Open Sans"/>
                <a:ea typeface="Open Sans"/>
                <a:cs typeface="Open Sans"/>
                <a:sym typeface="Open Sans"/>
              </a:rPr>
              <a:t> </a:t>
            </a:r>
            <a:endParaRPr sz="2400" dirty="0">
              <a:solidFill>
                <a:srgbClr val="0070C0"/>
              </a:solidFill>
            </a:endParaRPr>
          </a:p>
        </p:txBody>
      </p:sp>
      <p:sp>
        <p:nvSpPr>
          <p:cNvPr id="214" name="Google Shape;214;p9"/>
          <p:cNvSpPr txBox="1"/>
          <p:nvPr/>
        </p:nvSpPr>
        <p:spPr>
          <a:xfrm>
            <a:off x="283533" y="4944084"/>
            <a:ext cx="1877000" cy="1795684"/>
          </a:xfrm>
          <a:prstGeom prst="rect">
            <a:avLst/>
          </a:prstGeom>
          <a:noFill/>
          <a:ln>
            <a:noFill/>
          </a:ln>
        </p:spPr>
        <p:txBody>
          <a:bodyPr spcFirstLastPara="1" wrap="square" lIns="0" tIns="0" rIns="0" bIns="0" anchor="t" anchorCtr="0">
            <a:spAutoFit/>
          </a:bodyPr>
          <a:lstStyle/>
          <a:p>
            <a:pPr algn="ctr">
              <a:lnSpc>
                <a:spcPct val="140000"/>
              </a:lnSpc>
            </a:pPr>
            <a:r>
              <a:rPr lang="en-US" sz="1667" dirty="0">
                <a:solidFill>
                  <a:srgbClr val="919191"/>
                </a:solidFill>
                <a:latin typeface="Open Sans"/>
                <a:ea typeface="Open Sans"/>
                <a:cs typeface="Open Sans"/>
                <a:sym typeface="Open Sans"/>
                <a:hlinkClick r:id="rId8"/>
              </a:rPr>
              <a:t>https://www.facinghistory.org/fr/resource-library/graphiques-didentite</a:t>
            </a:r>
            <a:r>
              <a:rPr lang="en-US" sz="1667" dirty="0">
                <a:solidFill>
                  <a:srgbClr val="919191"/>
                </a:solidFill>
                <a:latin typeface="Open Sans"/>
                <a:ea typeface="Open Sans"/>
                <a:cs typeface="Open Sans"/>
                <a:sym typeface="Open Sans"/>
              </a:rPr>
              <a:t> </a:t>
            </a:r>
            <a:endParaRPr sz="1200" dirty="0"/>
          </a:p>
        </p:txBody>
      </p:sp>
      <p:pic>
        <p:nvPicPr>
          <p:cNvPr id="215" name="Google Shape;215;p9" title="graphique identité Oksana Masters "/>
          <p:cNvPicPr preferRelativeResize="0"/>
          <p:nvPr/>
        </p:nvPicPr>
        <p:blipFill>
          <a:blip r:embed="rId9">
            <a:alphaModFix/>
          </a:blip>
          <a:stretch>
            <a:fillRect/>
          </a:stretch>
        </p:blipFill>
        <p:spPr>
          <a:xfrm rot="-5400000">
            <a:off x="3560250" y="-211334"/>
            <a:ext cx="5644001" cy="7966167"/>
          </a:xfrm>
          <a:prstGeom prst="rect">
            <a:avLst/>
          </a:prstGeom>
          <a:noFill/>
          <a:ln>
            <a:no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10"/>
          <p:cNvSpPr/>
          <p:nvPr/>
        </p:nvSpPr>
        <p:spPr>
          <a:xfrm>
            <a:off x="106560" y="50760"/>
            <a:ext cx="1044720" cy="1053720"/>
          </a:xfrm>
          <a:custGeom>
            <a:avLst/>
            <a:gdLst/>
            <a:ahLst/>
            <a:cxnLst/>
            <a:rect l="l" t="t" r="r" b="b"/>
            <a:pathLst>
              <a:path w="1567080" h="1580580" extrusionOk="0">
                <a:moveTo>
                  <a:pt x="0" y="0"/>
                </a:moveTo>
                <a:lnTo>
                  <a:pt x="1567080" y="0"/>
                </a:lnTo>
                <a:lnTo>
                  <a:pt x="1567080" y="1580580"/>
                </a:lnTo>
                <a:lnTo>
                  <a:pt x="0" y="1580580"/>
                </a:lnTo>
                <a:lnTo>
                  <a:pt x="0" y="0"/>
                </a:lnTo>
                <a:close/>
              </a:path>
            </a:pathLst>
          </a:custGeom>
          <a:blipFill rotWithShape="1">
            <a:blip r:embed="rId3">
              <a:alphaModFix/>
            </a:blip>
            <a:stretch>
              <a:fillRect b="-26"/>
            </a:stretch>
          </a:blipFill>
          <a:ln>
            <a:noFill/>
          </a:ln>
        </p:spPr>
      </p:sp>
      <p:sp>
        <p:nvSpPr>
          <p:cNvPr id="221" name="Google Shape;221;p10"/>
          <p:cNvSpPr/>
          <p:nvPr/>
        </p:nvSpPr>
        <p:spPr>
          <a:xfrm>
            <a:off x="2714986" y="2425685"/>
            <a:ext cx="745262" cy="621799"/>
          </a:xfrm>
          <a:custGeom>
            <a:avLst/>
            <a:gdLst/>
            <a:ahLst/>
            <a:cxnLst/>
            <a:rect l="l" t="t" r="r" b="b"/>
            <a:pathLst>
              <a:path w="1520943" h="1351738" extrusionOk="0">
                <a:moveTo>
                  <a:pt x="0" y="0"/>
                </a:moveTo>
                <a:lnTo>
                  <a:pt x="1520943" y="0"/>
                </a:lnTo>
                <a:lnTo>
                  <a:pt x="1520943" y="1351738"/>
                </a:lnTo>
                <a:lnTo>
                  <a:pt x="0" y="1351738"/>
                </a:lnTo>
                <a:lnTo>
                  <a:pt x="0" y="0"/>
                </a:lnTo>
                <a:close/>
              </a:path>
            </a:pathLst>
          </a:custGeom>
          <a:blipFill rotWithShape="1">
            <a:blip r:embed="rId4">
              <a:alphaModFix/>
            </a:blip>
            <a:stretch>
              <a:fillRect/>
            </a:stretch>
          </a:blipFill>
          <a:ln>
            <a:noFill/>
          </a:ln>
        </p:spPr>
      </p:sp>
      <p:sp>
        <p:nvSpPr>
          <p:cNvPr id="222" name="Google Shape;222;p10"/>
          <p:cNvSpPr txBox="1"/>
          <p:nvPr/>
        </p:nvSpPr>
        <p:spPr>
          <a:xfrm>
            <a:off x="3525393" y="2658260"/>
            <a:ext cx="5467000" cy="488147"/>
          </a:xfrm>
          <a:prstGeom prst="rect">
            <a:avLst/>
          </a:prstGeom>
          <a:noFill/>
          <a:ln>
            <a:noFill/>
          </a:ln>
        </p:spPr>
        <p:txBody>
          <a:bodyPr spcFirstLastPara="1" wrap="square" lIns="0" tIns="0" rIns="0" bIns="0" anchor="t" anchorCtr="0">
            <a:spAutoFit/>
          </a:bodyPr>
          <a:lstStyle/>
          <a:p>
            <a:pPr algn="ctr">
              <a:lnSpc>
                <a:spcPct val="140011"/>
              </a:lnSpc>
            </a:pPr>
            <a:r>
              <a:rPr lang="en-US" sz="2266">
                <a:solidFill>
                  <a:srgbClr val="FF6161"/>
                </a:solidFill>
                <a:latin typeface="Open Sans"/>
                <a:ea typeface="Open Sans"/>
                <a:cs typeface="Open Sans"/>
                <a:sym typeface="Open Sans"/>
              </a:rPr>
              <a:t>Qu’est-ce qu’une frise humaine?</a:t>
            </a:r>
            <a:endParaRPr sz="1200"/>
          </a:p>
        </p:txBody>
      </p:sp>
      <p:sp>
        <p:nvSpPr>
          <p:cNvPr id="223" name="Google Shape;223;p10"/>
          <p:cNvSpPr/>
          <p:nvPr/>
        </p:nvSpPr>
        <p:spPr>
          <a:xfrm>
            <a:off x="9057552" y="2325807"/>
            <a:ext cx="745262" cy="680375"/>
          </a:xfrm>
          <a:custGeom>
            <a:avLst/>
            <a:gdLst/>
            <a:ahLst/>
            <a:cxnLst/>
            <a:rect l="l" t="t" r="r" b="b"/>
            <a:pathLst>
              <a:path w="1520943" h="1351738" extrusionOk="0">
                <a:moveTo>
                  <a:pt x="0" y="0"/>
                </a:moveTo>
                <a:lnTo>
                  <a:pt x="1520943" y="0"/>
                </a:lnTo>
                <a:lnTo>
                  <a:pt x="1520943" y="1351738"/>
                </a:lnTo>
                <a:lnTo>
                  <a:pt x="0" y="1351738"/>
                </a:lnTo>
                <a:lnTo>
                  <a:pt x="0" y="0"/>
                </a:lnTo>
                <a:close/>
              </a:path>
            </a:pathLst>
          </a:custGeom>
          <a:blipFill rotWithShape="1">
            <a:blip r:embed="rId4">
              <a:alphaModFix/>
            </a:blip>
            <a:stretch>
              <a:fillRect/>
            </a:stretch>
          </a:blipFill>
          <a:ln>
            <a:noFill/>
          </a:ln>
        </p:spPr>
      </p:sp>
      <p:sp>
        <p:nvSpPr>
          <p:cNvPr id="224" name="Google Shape;224;p10"/>
          <p:cNvSpPr/>
          <p:nvPr/>
        </p:nvSpPr>
        <p:spPr>
          <a:xfrm>
            <a:off x="5663259" y="5519392"/>
            <a:ext cx="1244770" cy="963141"/>
          </a:xfrm>
          <a:custGeom>
            <a:avLst/>
            <a:gdLst/>
            <a:ahLst/>
            <a:cxnLst/>
            <a:rect l="l" t="t" r="r" b="b"/>
            <a:pathLst>
              <a:path w="1867155" h="1444711" extrusionOk="0">
                <a:moveTo>
                  <a:pt x="0" y="0"/>
                </a:moveTo>
                <a:lnTo>
                  <a:pt x="1867156" y="0"/>
                </a:lnTo>
                <a:lnTo>
                  <a:pt x="1867156" y="1444711"/>
                </a:lnTo>
                <a:lnTo>
                  <a:pt x="0" y="1444711"/>
                </a:lnTo>
                <a:lnTo>
                  <a:pt x="0" y="0"/>
                </a:lnTo>
                <a:close/>
              </a:path>
            </a:pathLst>
          </a:custGeom>
          <a:blipFill rotWithShape="1">
            <a:blip r:embed="rId5">
              <a:alphaModFix/>
            </a:blip>
            <a:stretch>
              <a:fillRect/>
            </a:stretch>
          </a:blipFill>
          <a:ln>
            <a:noFill/>
          </a:ln>
        </p:spPr>
      </p:sp>
      <p:sp>
        <p:nvSpPr>
          <p:cNvPr id="225" name="Google Shape;225;p10"/>
          <p:cNvSpPr txBox="1"/>
          <p:nvPr/>
        </p:nvSpPr>
        <p:spPr>
          <a:xfrm>
            <a:off x="1288800" y="117055"/>
            <a:ext cx="10726000" cy="1181862"/>
          </a:xfrm>
          <a:prstGeom prst="rect">
            <a:avLst/>
          </a:prstGeom>
          <a:noFill/>
          <a:ln>
            <a:noFill/>
          </a:ln>
        </p:spPr>
        <p:txBody>
          <a:bodyPr spcFirstLastPara="1" wrap="square" lIns="0" tIns="0" rIns="0" bIns="0" anchor="t" anchorCtr="0">
            <a:spAutoFit/>
          </a:bodyPr>
          <a:lstStyle/>
          <a:p>
            <a:pPr>
              <a:lnSpc>
                <a:spcPct val="119984"/>
              </a:lnSpc>
            </a:pPr>
            <a:r>
              <a:rPr lang="en-US" sz="3200" dirty="0">
                <a:solidFill>
                  <a:srgbClr val="465A8D"/>
                </a:solidFill>
                <a:latin typeface="Trebuchet MS"/>
                <a:ea typeface="Trebuchet MS"/>
                <a:cs typeface="Trebuchet MS"/>
                <a:sym typeface="Trebuchet MS"/>
              </a:rPr>
              <a:t>2e </a:t>
            </a:r>
            <a:r>
              <a:rPr lang="en-US" sz="3200" dirty="0" err="1">
                <a:solidFill>
                  <a:srgbClr val="465A8D"/>
                </a:solidFill>
                <a:latin typeface="Trebuchet MS"/>
                <a:ea typeface="Trebuchet MS"/>
                <a:cs typeface="Trebuchet MS"/>
                <a:sym typeface="Trebuchet MS"/>
              </a:rPr>
              <a:t>étape</a:t>
            </a:r>
            <a:r>
              <a:rPr lang="en-US" sz="3200" dirty="0">
                <a:solidFill>
                  <a:srgbClr val="465A8D"/>
                </a:solidFill>
                <a:latin typeface="Trebuchet MS"/>
                <a:ea typeface="Trebuchet MS"/>
                <a:cs typeface="Trebuchet MS"/>
                <a:sym typeface="Trebuchet MS"/>
              </a:rPr>
              <a:t> : le temps de la rigueur </a:t>
            </a:r>
            <a:r>
              <a:rPr lang="en-US" sz="3200" dirty="0" err="1">
                <a:solidFill>
                  <a:srgbClr val="465A8D"/>
                </a:solidFill>
                <a:latin typeface="Trebuchet MS"/>
                <a:ea typeface="Trebuchet MS"/>
                <a:cs typeface="Trebuchet MS"/>
                <a:sym typeface="Trebuchet MS"/>
              </a:rPr>
              <a:t>intellectuelle</a:t>
            </a:r>
            <a:r>
              <a:rPr lang="en-US" sz="3200" dirty="0">
                <a:solidFill>
                  <a:srgbClr val="465A8D"/>
                </a:solidFill>
                <a:latin typeface="Trebuchet MS"/>
                <a:ea typeface="Trebuchet MS"/>
                <a:cs typeface="Trebuchet MS"/>
                <a:sym typeface="Trebuchet MS"/>
              </a:rPr>
              <a:t> grâce à la </a:t>
            </a:r>
            <a:r>
              <a:rPr lang="en-US" sz="3200" dirty="0" err="1">
                <a:solidFill>
                  <a:srgbClr val="465A8D"/>
                </a:solidFill>
                <a:latin typeface="Trebuchet MS"/>
                <a:ea typeface="Trebuchet MS"/>
                <a:cs typeface="Trebuchet MS"/>
                <a:sym typeface="Trebuchet MS"/>
              </a:rPr>
              <a:t>frise</a:t>
            </a:r>
            <a:r>
              <a:rPr lang="en-US" sz="3200" dirty="0">
                <a:solidFill>
                  <a:srgbClr val="465A8D"/>
                </a:solidFill>
                <a:latin typeface="Trebuchet MS"/>
                <a:ea typeface="Trebuchet MS"/>
                <a:cs typeface="Trebuchet MS"/>
                <a:sym typeface="Trebuchet MS"/>
              </a:rPr>
              <a:t> </a:t>
            </a:r>
            <a:r>
              <a:rPr lang="en-US" sz="3200" dirty="0" err="1">
                <a:solidFill>
                  <a:srgbClr val="465A8D"/>
                </a:solidFill>
                <a:latin typeface="Trebuchet MS"/>
                <a:ea typeface="Trebuchet MS"/>
                <a:cs typeface="Trebuchet MS"/>
                <a:sym typeface="Trebuchet MS"/>
              </a:rPr>
              <a:t>humaine</a:t>
            </a:r>
            <a:r>
              <a:rPr lang="en-US" sz="3200" dirty="0">
                <a:solidFill>
                  <a:srgbClr val="465A8D"/>
                </a:solidFill>
                <a:latin typeface="Trebuchet MS"/>
                <a:ea typeface="Trebuchet MS"/>
                <a:cs typeface="Trebuchet MS"/>
                <a:sym typeface="Trebuchet MS"/>
              </a:rPr>
              <a:t> et </a:t>
            </a:r>
            <a:r>
              <a:rPr lang="en-US" sz="3200" dirty="0" err="1">
                <a:solidFill>
                  <a:srgbClr val="465A8D"/>
                </a:solidFill>
                <a:latin typeface="Trebuchet MS"/>
                <a:ea typeface="Trebuchet MS"/>
                <a:cs typeface="Trebuchet MS"/>
                <a:sym typeface="Trebuchet MS"/>
              </a:rPr>
              <a:t>une</a:t>
            </a:r>
            <a:r>
              <a:rPr lang="en-US" sz="3200" dirty="0">
                <a:solidFill>
                  <a:srgbClr val="465A8D"/>
                </a:solidFill>
                <a:latin typeface="Trebuchet MS"/>
                <a:ea typeface="Trebuchet MS"/>
                <a:cs typeface="Trebuchet MS"/>
                <a:sym typeface="Trebuchet MS"/>
              </a:rPr>
              <a:t> trace </a:t>
            </a:r>
            <a:r>
              <a:rPr lang="en-US" sz="3200" dirty="0" err="1">
                <a:solidFill>
                  <a:srgbClr val="465A8D"/>
                </a:solidFill>
                <a:latin typeface="Trebuchet MS"/>
                <a:ea typeface="Trebuchet MS"/>
                <a:cs typeface="Trebuchet MS"/>
                <a:sym typeface="Trebuchet MS"/>
              </a:rPr>
              <a:t>écrite</a:t>
            </a:r>
            <a:endParaRPr sz="3200" dirty="0"/>
          </a:p>
        </p:txBody>
      </p:sp>
      <p:sp>
        <p:nvSpPr>
          <p:cNvPr id="226" name="Google Shape;226;p10"/>
          <p:cNvSpPr txBox="1"/>
          <p:nvPr/>
        </p:nvSpPr>
        <p:spPr>
          <a:xfrm>
            <a:off x="628920" y="3246441"/>
            <a:ext cx="10993261" cy="2363339"/>
          </a:xfrm>
          <a:prstGeom prst="rect">
            <a:avLst/>
          </a:prstGeom>
          <a:noFill/>
          <a:ln>
            <a:noFill/>
          </a:ln>
        </p:spPr>
        <p:txBody>
          <a:bodyPr spcFirstLastPara="1" wrap="square" lIns="0" tIns="0" rIns="0" bIns="0" anchor="t" anchorCtr="0">
            <a:spAutoFit/>
          </a:bodyPr>
          <a:lstStyle/>
          <a:p>
            <a:pPr algn="just">
              <a:lnSpc>
                <a:spcPct val="120006"/>
              </a:lnSpc>
            </a:pPr>
            <a:r>
              <a:rPr lang="en-US" sz="2133" dirty="0">
                <a:solidFill>
                  <a:srgbClr val="222121"/>
                </a:solidFill>
                <a:latin typeface="Trebuchet MS"/>
                <a:ea typeface="Trebuchet MS"/>
                <a:cs typeface="Trebuchet MS"/>
                <a:sym typeface="Trebuchet MS"/>
              </a:rPr>
              <a:t>La </a:t>
            </a:r>
            <a:r>
              <a:rPr lang="en-US" sz="2133" dirty="0" err="1">
                <a:solidFill>
                  <a:srgbClr val="222121"/>
                </a:solidFill>
                <a:latin typeface="Trebuchet MS"/>
                <a:ea typeface="Trebuchet MS"/>
                <a:cs typeface="Trebuchet MS"/>
                <a:sym typeface="Trebuchet MS"/>
              </a:rPr>
              <a:t>frise</a:t>
            </a:r>
            <a:r>
              <a:rPr lang="en-US" sz="2133" dirty="0">
                <a:solidFill>
                  <a:srgbClr val="222121"/>
                </a:solidFill>
                <a:latin typeface="Trebuchet MS"/>
                <a:ea typeface="Trebuchet MS"/>
                <a:cs typeface="Trebuchet MS"/>
                <a:sym typeface="Trebuchet MS"/>
              </a:rPr>
              <a:t> </a:t>
            </a:r>
            <a:r>
              <a:rPr lang="en-US" sz="2133" dirty="0" err="1">
                <a:solidFill>
                  <a:srgbClr val="222121"/>
                </a:solidFill>
                <a:latin typeface="Trebuchet MS"/>
                <a:ea typeface="Trebuchet MS"/>
                <a:cs typeface="Trebuchet MS"/>
                <a:sym typeface="Trebuchet MS"/>
              </a:rPr>
              <a:t>chronologique</a:t>
            </a:r>
            <a:r>
              <a:rPr lang="en-US" sz="2133" dirty="0">
                <a:solidFill>
                  <a:srgbClr val="222121"/>
                </a:solidFill>
                <a:latin typeface="Trebuchet MS"/>
                <a:ea typeface="Trebuchet MS"/>
                <a:cs typeface="Trebuchet MS"/>
                <a:sym typeface="Trebuchet MS"/>
              </a:rPr>
              <a:t> </a:t>
            </a:r>
            <a:r>
              <a:rPr lang="en-US" sz="2133" dirty="0" err="1">
                <a:solidFill>
                  <a:srgbClr val="222121"/>
                </a:solidFill>
                <a:latin typeface="Trebuchet MS"/>
                <a:ea typeface="Trebuchet MS"/>
                <a:cs typeface="Trebuchet MS"/>
                <a:sym typeface="Trebuchet MS"/>
              </a:rPr>
              <a:t>humaine</a:t>
            </a:r>
            <a:r>
              <a:rPr lang="en-US" sz="2133" dirty="0">
                <a:solidFill>
                  <a:srgbClr val="222121"/>
                </a:solidFill>
                <a:latin typeface="Trebuchet MS"/>
                <a:ea typeface="Trebuchet MS"/>
                <a:cs typeface="Trebuchet MS"/>
                <a:sym typeface="Trebuchet MS"/>
              </a:rPr>
              <a:t> que nous </a:t>
            </a:r>
            <a:r>
              <a:rPr lang="en-US" sz="2133" dirty="0" err="1">
                <a:solidFill>
                  <a:srgbClr val="222121"/>
                </a:solidFill>
                <a:latin typeface="Trebuchet MS"/>
                <a:ea typeface="Trebuchet MS"/>
                <a:cs typeface="Trebuchet MS"/>
                <a:sym typeface="Trebuchet MS"/>
              </a:rPr>
              <a:t>vous</a:t>
            </a:r>
            <a:r>
              <a:rPr lang="en-US" sz="2133" dirty="0">
                <a:solidFill>
                  <a:srgbClr val="222121"/>
                </a:solidFill>
                <a:latin typeface="Trebuchet MS"/>
                <a:ea typeface="Trebuchet MS"/>
                <a:cs typeface="Trebuchet MS"/>
                <a:sym typeface="Trebuchet MS"/>
              </a:rPr>
              <a:t> </a:t>
            </a:r>
            <a:r>
              <a:rPr lang="en-US" sz="2133" dirty="0" err="1">
                <a:solidFill>
                  <a:srgbClr val="222121"/>
                </a:solidFill>
                <a:latin typeface="Trebuchet MS"/>
                <a:ea typeface="Trebuchet MS"/>
                <a:cs typeface="Trebuchet MS"/>
                <a:sym typeface="Trebuchet MS"/>
              </a:rPr>
              <a:t>proposons</a:t>
            </a:r>
            <a:r>
              <a:rPr lang="en-US" sz="2133" dirty="0">
                <a:solidFill>
                  <a:srgbClr val="222121"/>
                </a:solidFill>
                <a:latin typeface="Trebuchet MS"/>
                <a:ea typeface="Trebuchet MS"/>
                <a:cs typeface="Trebuchet MS"/>
                <a:sym typeface="Trebuchet MS"/>
              </a:rPr>
              <a:t> repose sur le concept de la cognition </a:t>
            </a:r>
            <a:r>
              <a:rPr lang="en-US" sz="2133" dirty="0" err="1">
                <a:solidFill>
                  <a:srgbClr val="222121"/>
                </a:solidFill>
                <a:latin typeface="Trebuchet MS"/>
                <a:ea typeface="Trebuchet MS"/>
                <a:cs typeface="Trebuchet MS"/>
                <a:sym typeface="Trebuchet MS"/>
              </a:rPr>
              <a:t>incarnée</a:t>
            </a:r>
            <a:r>
              <a:rPr lang="en-US" sz="2133" dirty="0">
                <a:solidFill>
                  <a:srgbClr val="222121"/>
                </a:solidFill>
                <a:latin typeface="Trebuchet MS"/>
                <a:ea typeface="Trebuchet MS"/>
                <a:cs typeface="Trebuchet MS"/>
                <a:sym typeface="Trebuchet MS"/>
              </a:rPr>
              <a:t>, </a:t>
            </a:r>
            <a:r>
              <a:rPr lang="en-US" sz="2133" dirty="0" err="1">
                <a:solidFill>
                  <a:srgbClr val="222121"/>
                </a:solidFill>
                <a:latin typeface="Trebuchet MS"/>
                <a:ea typeface="Trebuchet MS"/>
                <a:cs typeface="Trebuchet MS"/>
                <a:sym typeface="Trebuchet MS"/>
              </a:rPr>
              <a:t>une</a:t>
            </a:r>
            <a:r>
              <a:rPr lang="en-US" sz="2133" dirty="0">
                <a:solidFill>
                  <a:srgbClr val="222121"/>
                </a:solidFill>
                <a:latin typeface="Trebuchet MS"/>
                <a:ea typeface="Trebuchet MS"/>
                <a:cs typeface="Trebuchet MS"/>
                <a:sym typeface="Trebuchet MS"/>
              </a:rPr>
              <a:t> </a:t>
            </a:r>
            <a:r>
              <a:rPr lang="en-US" sz="2133" dirty="0" err="1">
                <a:solidFill>
                  <a:srgbClr val="222121"/>
                </a:solidFill>
                <a:latin typeface="Trebuchet MS"/>
                <a:ea typeface="Trebuchet MS"/>
                <a:cs typeface="Trebuchet MS"/>
                <a:sym typeface="Trebuchet MS"/>
              </a:rPr>
              <a:t>approche</a:t>
            </a:r>
            <a:r>
              <a:rPr lang="en-US" sz="2133" dirty="0">
                <a:solidFill>
                  <a:srgbClr val="222121"/>
                </a:solidFill>
                <a:latin typeface="Trebuchet MS"/>
                <a:ea typeface="Trebuchet MS"/>
                <a:cs typeface="Trebuchet MS"/>
                <a:sym typeface="Trebuchet MS"/>
              </a:rPr>
              <a:t> </a:t>
            </a:r>
            <a:r>
              <a:rPr lang="en-US" sz="2133" dirty="0" err="1">
                <a:solidFill>
                  <a:srgbClr val="222121"/>
                </a:solidFill>
                <a:latin typeface="Trebuchet MS"/>
                <a:ea typeface="Trebuchet MS"/>
                <a:cs typeface="Trebuchet MS"/>
                <a:sym typeface="Trebuchet MS"/>
              </a:rPr>
              <a:t>pédagogique</a:t>
            </a:r>
            <a:r>
              <a:rPr lang="en-US" sz="2133" dirty="0">
                <a:solidFill>
                  <a:srgbClr val="222121"/>
                </a:solidFill>
                <a:latin typeface="Trebuchet MS"/>
                <a:ea typeface="Trebuchet MS"/>
                <a:cs typeface="Trebuchet MS"/>
                <a:sym typeface="Trebuchet MS"/>
              </a:rPr>
              <a:t> </a:t>
            </a:r>
            <a:r>
              <a:rPr lang="en-US" sz="2133" dirty="0" err="1">
                <a:solidFill>
                  <a:srgbClr val="222121"/>
                </a:solidFill>
                <a:latin typeface="Trebuchet MS"/>
                <a:ea typeface="Trebuchet MS"/>
                <a:cs typeface="Trebuchet MS"/>
                <a:sym typeface="Trebuchet MS"/>
              </a:rPr>
              <a:t>où</a:t>
            </a:r>
            <a:r>
              <a:rPr lang="en-US" sz="2133" dirty="0">
                <a:solidFill>
                  <a:srgbClr val="222121"/>
                </a:solidFill>
                <a:latin typeface="Trebuchet MS"/>
                <a:ea typeface="Trebuchet MS"/>
                <a:cs typeface="Trebuchet MS"/>
                <a:sym typeface="Trebuchet MS"/>
              </a:rPr>
              <a:t> les participants ne se </a:t>
            </a:r>
            <a:r>
              <a:rPr lang="en-US" sz="2133" dirty="0" err="1">
                <a:solidFill>
                  <a:srgbClr val="222121"/>
                </a:solidFill>
                <a:latin typeface="Trebuchet MS"/>
                <a:ea typeface="Trebuchet MS"/>
                <a:cs typeface="Trebuchet MS"/>
                <a:sym typeface="Trebuchet MS"/>
              </a:rPr>
              <a:t>contentent</a:t>
            </a:r>
            <a:r>
              <a:rPr lang="en-US" sz="2133" dirty="0">
                <a:solidFill>
                  <a:srgbClr val="222121"/>
                </a:solidFill>
                <a:latin typeface="Trebuchet MS"/>
                <a:ea typeface="Trebuchet MS"/>
                <a:cs typeface="Trebuchet MS"/>
                <a:sym typeface="Trebuchet MS"/>
              </a:rPr>
              <a:t> pas de </a:t>
            </a:r>
            <a:r>
              <a:rPr lang="en-US" sz="2133" dirty="0" err="1">
                <a:solidFill>
                  <a:srgbClr val="222121"/>
                </a:solidFill>
                <a:latin typeface="Trebuchet MS"/>
                <a:ea typeface="Trebuchet MS"/>
                <a:cs typeface="Trebuchet MS"/>
                <a:sym typeface="Trebuchet MS"/>
              </a:rPr>
              <a:t>manipuler</a:t>
            </a:r>
            <a:r>
              <a:rPr lang="en-US" sz="2133" dirty="0">
                <a:solidFill>
                  <a:srgbClr val="222121"/>
                </a:solidFill>
                <a:latin typeface="Trebuchet MS"/>
                <a:ea typeface="Trebuchet MS"/>
                <a:cs typeface="Trebuchet MS"/>
                <a:sym typeface="Trebuchet MS"/>
              </a:rPr>
              <a:t> des </a:t>
            </a:r>
            <a:r>
              <a:rPr lang="en-US" sz="2133" dirty="0" err="1">
                <a:solidFill>
                  <a:srgbClr val="222121"/>
                </a:solidFill>
                <a:latin typeface="Trebuchet MS"/>
                <a:ea typeface="Trebuchet MS"/>
                <a:cs typeface="Trebuchet MS"/>
                <a:sym typeface="Trebuchet MS"/>
              </a:rPr>
              <a:t>connaissances</a:t>
            </a:r>
            <a:r>
              <a:rPr lang="en-US" sz="2133" dirty="0">
                <a:solidFill>
                  <a:srgbClr val="222121"/>
                </a:solidFill>
                <a:latin typeface="Trebuchet MS"/>
                <a:ea typeface="Trebuchet MS"/>
                <a:cs typeface="Trebuchet MS"/>
                <a:sym typeface="Trebuchet MS"/>
              </a:rPr>
              <a:t> de </a:t>
            </a:r>
            <a:r>
              <a:rPr lang="en-US" sz="2133" dirty="0" err="1">
                <a:solidFill>
                  <a:srgbClr val="222121"/>
                </a:solidFill>
                <a:latin typeface="Trebuchet MS"/>
                <a:ea typeface="Trebuchet MS"/>
                <a:cs typeface="Trebuchet MS"/>
                <a:sym typeface="Trebuchet MS"/>
              </a:rPr>
              <a:t>manière</a:t>
            </a:r>
            <a:r>
              <a:rPr lang="en-US" sz="2133" dirty="0">
                <a:solidFill>
                  <a:srgbClr val="222121"/>
                </a:solidFill>
                <a:latin typeface="Trebuchet MS"/>
                <a:ea typeface="Trebuchet MS"/>
                <a:cs typeface="Trebuchet MS"/>
                <a:sym typeface="Trebuchet MS"/>
              </a:rPr>
              <a:t> </a:t>
            </a:r>
            <a:r>
              <a:rPr lang="en-US" sz="2133" dirty="0" err="1">
                <a:solidFill>
                  <a:srgbClr val="222121"/>
                </a:solidFill>
                <a:latin typeface="Trebuchet MS"/>
                <a:ea typeface="Trebuchet MS"/>
                <a:cs typeface="Trebuchet MS"/>
                <a:sym typeface="Trebuchet MS"/>
              </a:rPr>
              <a:t>abstraite</a:t>
            </a:r>
            <a:r>
              <a:rPr lang="en-US" sz="2133" dirty="0">
                <a:solidFill>
                  <a:srgbClr val="222121"/>
                </a:solidFill>
                <a:latin typeface="Trebuchet MS"/>
                <a:ea typeface="Trebuchet MS"/>
                <a:cs typeface="Trebuchet MS"/>
                <a:sym typeface="Trebuchet MS"/>
              </a:rPr>
              <a:t>, </a:t>
            </a:r>
            <a:r>
              <a:rPr lang="en-US" sz="2133" dirty="0" err="1">
                <a:solidFill>
                  <a:srgbClr val="222121"/>
                </a:solidFill>
                <a:latin typeface="Trebuchet MS"/>
                <a:ea typeface="Trebuchet MS"/>
                <a:cs typeface="Trebuchet MS"/>
                <a:sym typeface="Trebuchet MS"/>
              </a:rPr>
              <a:t>mais</a:t>
            </a:r>
            <a:r>
              <a:rPr lang="en-US" sz="2133" dirty="0">
                <a:solidFill>
                  <a:srgbClr val="222121"/>
                </a:solidFill>
                <a:latin typeface="Trebuchet MS"/>
                <a:ea typeface="Trebuchet MS"/>
                <a:cs typeface="Trebuchet MS"/>
                <a:sym typeface="Trebuchet MS"/>
              </a:rPr>
              <a:t> les </a:t>
            </a:r>
            <a:r>
              <a:rPr lang="en-US" sz="2133" dirty="0" err="1">
                <a:solidFill>
                  <a:srgbClr val="222121"/>
                </a:solidFill>
                <a:latin typeface="Trebuchet MS"/>
                <a:ea typeface="Trebuchet MS"/>
                <a:cs typeface="Trebuchet MS"/>
                <a:sym typeface="Trebuchet MS"/>
              </a:rPr>
              <a:t>incarnent</a:t>
            </a:r>
            <a:r>
              <a:rPr lang="en-US" sz="2133" dirty="0">
                <a:solidFill>
                  <a:srgbClr val="222121"/>
                </a:solidFill>
                <a:latin typeface="Trebuchet MS"/>
                <a:ea typeface="Trebuchet MS"/>
                <a:cs typeface="Trebuchet MS"/>
                <a:sym typeface="Trebuchet MS"/>
              </a:rPr>
              <a:t> </a:t>
            </a:r>
            <a:r>
              <a:rPr lang="en-US" sz="2133" dirty="0" err="1">
                <a:solidFill>
                  <a:srgbClr val="222121"/>
                </a:solidFill>
                <a:latin typeface="Trebuchet MS"/>
                <a:ea typeface="Trebuchet MS"/>
                <a:cs typeface="Trebuchet MS"/>
                <a:sym typeface="Trebuchet MS"/>
              </a:rPr>
              <a:t>physiquement</a:t>
            </a:r>
            <a:r>
              <a:rPr lang="en-US" sz="2133" dirty="0">
                <a:solidFill>
                  <a:srgbClr val="222121"/>
                </a:solidFill>
                <a:latin typeface="Trebuchet MS"/>
                <a:ea typeface="Trebuchet MS"/>
                <a:cs typeface="Trebuchet MS"/>
                <a:sym typeface="Trebuchet MS"/>
              </a:rPr>
              <a:t>. </a:t>
            </a:r>
            <a:r>
              <a:rPr lang="en-US" sz="2133" dirty="0" err="1">
                <a:solidFill>
                  <a:srgbClr val="222121"/>
                </a:solidFill>
                <a:latin typeface="Trebuchet MS"/>
                <a:ea typeface="Trebuchet MS"/>
                <a:cs typeface="Trebuchet MS"/>
                <a:sym typeface="Trebuchet MS"/>
              </a:rPr>
              <a:t>Concrètement</a:t>
            </a:r>
            <a:r>
              <a:rPr lang="en-US" sz="2133" dirty="0">
                <a:solidFill>
                  <a:srgbClr val="222121"/>
                </a:solidFill>
                <a:latin typeface="Trebuchet MS"/>
                <a:ea typeface="Trebuchet MS"/>
                <a:cs typeface="Trebuchet MS"/>
                <a:sym typeface="Trebuchet MS"/>
              </a:rPr>
              <a:t>, les participants se </a:t>
            </a:r>
            <a:r>
              <a:rPr lang="en-US" sz="2133" dirty="0" err="1">
                <a:solidFill>
                  <a:srgbClr val="222121"/>
                </a:solidFill>
                <a:latin typeface="Trebuchet MS"/>
                <a:ea typeface="Trebuchet MS"/>
                <a:cs typeface="Trebuchet MS"/>
                <a:sym typeface="Trebuchet MS"/>
              </a:rPr>
              <a:t>voient</a:t>
            </a:r>
            <a:r>
              <a:rPr lang="en-US" sz="2133" dirty="0">
                <a:solidFill>
                  <a:srgbClr val="222121"/>
                </a:solidFill>
                <a:latin typeface="Trebuchet MS"/>
                <a:ea typeface="Trebuchet MS"/>
                <a:cs typeface="Trebuchet MS"/>
                <a:sym typeface="Trebuchet MS"/>
              </a:rPr>
              <a:t> </a:t>
            </a:r>
            <a:r>
              <a:rPr lang="en-US" sz="2133" dirty="0" err="1">
                <a:solidFill>
                  <a:srgbClr val="222121"/>
                </a:solidFill>
                <a:latin typeface="Trebuchet MS"/>
                <a:ea typeface="Trebuchet MS"/>
                <a:cs typeface="Trebuchet MS"/>
                <a:sym typeface="Trebuchet MS"/>
              </a:rPr>
              <a:t>attribuer</a:t>
            </a:r>
            <a:r>
              <a:rPr lang="en-US" sz="2133" dirty="0">
                <a:solidFill>
                  <a:srgbClr val="222121"/>
                </a:solidFill>
                <a:latin typeface="Trebuchet MS"/>
                <a:ea typeface="Trebuchet MS"/>
                <a:cs typeface="Trebuchet MS"/>
                <a:sym typeface="Trebuchet MS"/>
              </a:rPr>
              <a:t> un </a:t>
            </a:r>
            <a:r>
              <a:rPr lang="en-US" sz="2133" dirty="0" err="1">
                <a:solidFill>
                  <a:srgbClr val="222121"/>
                </a:solidFill>
                <a:latin typeface="Trebuchet MS"/>
                <a:ea typeface="Trebuchet MS"/>
                <a:cs typeface="Trebuchet MS"/>
                <a:sym typeface="Trebuchet MS"/>
              </a:rPr>
              <a:t>événement</a:t>
            </a:r>
            <a:r>
              <a:rPr lang="en-US" sz="2133" dirty="0">
                <a:solidFill>
                  <a:srgbClr val="222121"/>
                </a:solidFill>
                <a:latin typeface="Trebuchet MS"/>
                <a:ea typeface="Trebuchet MS"/>
                <a:cs typeface="Trebuchet MS"/>
                <a:sym typeface="Trebuchet MS"/>
              </a:rPr>
              <a:t> </a:t>
            </a:r>
            <a:r>
              <a:rPr lang="en-US" sz="2133" dirty="0" err="1">
                <a:solidFill>
                  <a:srgbClr val="222121"/>
                </a:solidFill>
                <a:latin typeface="Trebuchet MS"/>
                <a:ea typeface="Trebuchet MS"/>
                <a:cs typeface="Trebuchet MS"/>
                <a:sym typeface="Trebuchet MS"/>
              </a:rPr>
              <a:t>historique</a:t>
            </a:r>
            <a:r>
              <a:rPr lang="en-US" sz="2133" dirty="0">
                <a:solidFill>
                  <a:srgbClr val="222121"/>
                </a:solidFill>
                <a:latin typeface="Trebuchet MS"/>
                <a:ea typeface="Trebuchet MS"/>
                <a:cs typeface="Trebuchet MS"/>
                <a:sym typeface="Trebuchet MS"/>
              </a:rPr>
              <a:t> </a:t>
            </a:r>
            <a:r>
              <a:rPr lang="en-US" sz="2133" dirty="0" err="1">
                <a:solidFill>
                  <a:srgbClr val="222121"/>
                </a:solidFill>
                <a:latin typeface="Trebuchet MS"/>
                <a:ea typeface="Trebuchet MS"/>
                <a:cs typeface="Trebuchet MS"/>
                <a:sym typeface="Trebuchet MS"/>
              </a:rPr>
              <a:t>qu'ils</a:t>
            </a:r>
            <a:r>
              <a:rPr lang="en-US" sz="2133" dirty="0">
                <a:solidFill>
                  <a:srgbClr val="222121"/>
                </a:solidFill>
                <a:latin typeface="Trebuchet MS"/>
                <a:ea typeface="Trebuchet MS"/>
                <a:cs typeface="Trebuchet MS"/>
                <a:sym typeface="Trebuchet MS"/>
              </a:rPr>
              <a:t> </a:t>
            </a:r>
            <a:r>
              <a:rPr lang="en-US" sz="2133" dirty="0" err="1">
                <a:solidFill>
                  <a:srgbClr val="222121"/>
                </a:solidFill>
                <a:latin typeface="Trebuchet MS"/>
                <a:ea typeface="Trebuchet MS"/>
                <a:cs typeface="Trebuchet MS"/>
                <a:sym typeface="Trebuchet MS"/>
              </a:rPr>
              <a:t>doivent</a:t>
            </a:r>
            <a:r>
              <a:rPr lang="en-US" sz="2133" dirty="0">
                <a:solidFill>
                  <a:srgbClr val="222121"/>
                </a:solidFill>
                <a:latin typeface="Trebuchet MS"/>
                <a:ea typeface="Trebuchet MS"/>
                <a:cs typeface="Trebuchet MS"/>
                <a:sym typeface="Trebuchet MS"/>
              </a:rPr>
              <a:t> "</a:t>
            </a:r>
            <a:r>
              <a:rPr lang="en-US" sz="2133" dirty="0" err="1">
                <a:solidFill>
                  <a:srgbClr val="222121"/>
                </a:solidFill>
                <a:latin typeface="Trebuchet MS"/>
                <a:ea typeface="Trebuchet MS"/>
                <a:cs typeface="Trebuchet MS"/>
                <a:sym typeface="Trebuchet MS"/>
              </a:rPr>
              <a:t>incarner</a:t>
            </a:r>
            <a:r>
              <a:rPr lang="en-US" sz="2133" dirty="0">
                <a:solidFill>
                  <a:srgbClr val="222121"/>
                </a:solidFill>
                <a:latin typeface="Trebuchet MS"/>
                <a:ea typeface="Trebuchet MS"/>
                <a:cs typeface="Trebuchet MS"/>
                <a:sym typeface="Trebuchet MS"/>
              </a:rPr>
              <a:t>" pour </a:t>
            </a:r>
            <a:r>
              <a:rPr lang="en-US" sz="2133" dirty="0" err="1">
                <a:solidFill>
                  <a:srgbClr val="222121"/>
                </a:solidFill>
                <a:latin typeface="Trebuchet MS"/>
                <a:ea typeface="Trebuchet MS"/>
                <a:cs typeface="Trebuchet MS"/>
                <a:sym typeface="Trebuchet MS"/>
              </a:rPr>
              <a:t>ensuite</a:t>
            </a:r>
            <a:r>
              <a:rPr lang="en-US" sz="2133" dirty="0">
                <a:solidFill>
                  <a:srgbClr val="222121"/>
                </a:solidFill>
                <a:latin typeface="Trebuchet MS"/>
                <a:ea typeface="Trebuchet MS"/>
                <a:cs typeface="Trebuchet MS"/>
                <a:sym typeface="Trebuchet MS"/>
              </a:rPr>
              <a:t> </a:t>
            </a:r>
            <a:r>
              <a:rPr lang="en-US" sz="2133" dirty="0" err="1">
                <a:solidFill>
                  <a:srgbClr val="222121"/>
                </a:solidFill>
                <a:latin typeface="Trebuchet MS"/>
                <a:ea typeface="Trebuchet MS"/>
                <a:cs typeface="Trebuchet MS"/>
                <a:sym typeface="Trebuchet MS"/>
              </a:rPr>
              <a:t>reconstituer</a:t>
            </a:r>
            <a:r>
              <a:rPr lang="en-US" sz="2133" dirty="0">
                <a:solidFill>
                  <a:srgbClr val="222121"/>
                </a:solidFill>
                <a:latin typeface="Trebuchet MS"/>
                <a:ea typeface="Trebuchet MS"/>
                <a:cs typeface="Trebuchet MS"/>
                <a:sym typeface="Trebuchet MS"/>
              </a:rPr>
              <a:t>, ensemble, </a:t>
            </a:r>
            <a:r>
              <a:rPr lang="en-US" sz="2133" dirty="0" err="1">
                <a:solidFill>
                  <a:srgbClr val="222121"/>
                </a:solidFill>
                <a:latin typeface="Trebuchet MS"/>
                <a:ea typeface="Trebuchet MS"/>
                <a:cs typeface="Trebuchet MS"/>
                <a:sym typeface="Trebuchet MS"/>
              </a:rPr>
              <a:t>une</a:t>
            </a:r>
            <a:r>
              <a:rPr lang="en-US" sz="2133" dirty="0">
                <a:solidFill>
                  <a:srgbClr val="222121"/>
                </a:solidFill>
                <a:latin typeface="Trebuchet MS"/>
                <a:ea typeface="Trebuchet MS"/>
                <a:cs typeface="Trebuchet MS"/>
                <a:sym typeface="Trebuchet MS"/>
              </a:rPr>
              <a:t> </a:t>
            </a:r>
            <a:r>
              <a:rPr lang="en-US" sz="2133" dirty="0" err="1">
                <a:solidFill>
                  <a:srgbClr val="222121"/>
                </a:solidFill>
                <a:latin typeface="Trebuchet MS"/>
                <a:ea typeface="Trebuchet MS"/>
                <a:cs typeface="Trebuchet MS"/>
                <a:sym typeface="Trebuchet MS"/>
              </a:rPr>
              <a:t>frise</a:t>
            </a:r>
            <a:r>
              <a:rPr lang="en-US" sz="2133" dirty="0">
                <a:solidFill>
                  <a:srgbClr val="222121"/>
                </a:solidFill>
                <a:latin typeface="Trebuchet MS"/>
                <a:ea typeface="Trebuchet MS"/>
                <a:cs typeface="Trebuchet MS"/>
                <a:sym typeface="Trebuchet MS"/>
              </a:rPr>
              <a:t> </a:t>
            </a:r>
            <a:r>
              <a:rPr lang="en-US" sz="2133" dirty="0" err="1">
                <a:solidFill>
                  <a:srgbClr val="222121"/>
                </a:solidFill>
                <a:latin typeface="Trebuchet MS"/>
                <a:ea typeface="Trebuchet MS"/>
                <a:cs typeface="Trebuchet MS"/>
                <a:sym typeface="Trebuchet MS"/>
              </a:rPr>
              <a:t>chronologique</a:t>
            </a:r>
            <a:r>
              <a:rPr lang="en-US" sz="2133" dirty="0">
                <a:solidFill>
                  <a:srgbClr val="222121"/>
                </a:solidFill>
                <a:latin typeface="Trebuchet MS"/>
                <a:ea typeface="Trebuchet MS"/>
                <a:cs typeface="Trebuchet MS"/>
                <a:sym typeface="Trebuchet MS"/>
              </a:rPr>
              <a:t> de la </a:t>
            </a:r>
            <a:r>
              <a:rPr lang="en-US" sz="2133" dirty="0" err="1">
                <a:solidFill>
                  <a:srgbClr val="222121"/>
                </a:solidFill>
                <a:latin typeface="Trebuchet MS"/>
                <a:ea typeface="Trebuchet MS"/>
                <a:cs typeface="Trebuchet MS"/>
                <a:sym typeface="Trebuchet MS"/>
              </a:rPr>
              <a:t>lutte</a:t>
            </a:r>
            <a:r>
              <a:rPr lang="en-US" sz="2133" dirty="0">
                <a:solidFill>
                  <a:srgbClr val="222121"/>
                </a:solidFill>
                <a:latin typeface="Trebuchet MS"/>
                <a:ea typeface="Trebuchet MS"/>
                <a:cs typeface="Trebuchet MS"/>
                <a:sym typeface="Trebuchet MS"/>
              </a:rPr>
              <a:t> </a:t>
            </a:r>
            <a:r>
              <a:rPr lang="en-US" sz="2133" dirty="0" err="1">
                <a:solidFill>
                  <a:srgbClr val="222121"/>
                </a:solidFill>
                <a:latin typeface="Trebuchet MS"/>
                <a:ea typeface="Trebuchet MS"/>
                <a:cs typeface="Trebuchet MS"/>
                <a:sym typeface="Trebuchet MS"/>
              </a:rPr>
              <a:t>contre</a:t>
            </a:r>
            <a:r>
              <a:rPr lang="en-US" sz="2133" dirty="0">
                <a:solidFill>
                  <a:srgbClr val="222121"/>
                </a:solidFill>
                <a:latin typeface="Trebuchet MS"/>
                <a:ea typeface="Trebuchet MS"/>
                <a:cs typeface="Trebuchet MS"/>
                <a:sym typeface="Trebuchet MS"/>
              </a:rPr>
              <a:t> les discriminations des </a:t>
            </a:r>
            <a:r>
              <a:rPr lang="en-US" sz="2133" dirty="0" err="1">
                <a:solidFill>
                  <a:srgbClr val="222121"/>
                </a:solidFill>
                <a:latin typeface="Trebuchet MS"/>
                <a:ea typeface="Trebuchet MS"/>
                <a:cs typeface="Trebuchet MS"/>
                <a:sym typeface="Trebuchet MS"/>
              </a:rPr>
              <a:t>personnes</a:t>
            </a:r>
            <a:r>
              <a:rPr lang="en-US" sz="2133" dirty="0">
                <a:solidFill>
                  <a:srgbClr val="222121"/>
                </a:solidFill>
                <a:latin typeface="Trebuchet MS"/>
                <a:ea typeface="Trebuchet MS"/>
                <a:cs typeface="Trebuchet MS"/>
                <a:sym typeface="Trebuchet MS"/>
              </a:rPr>
              <a:t> </a:t>
            </a:r>
            <a:r>
              <a:rPr lang="en-US" sz="2133" dirty="0" err="1">
                <a:solidFill>
                  <a:srgbClr val="222121"/>
                </a:solidFill>
                <a:latin typeface="Trebuchet MS"/>
                <a:ea typeface="Trebuchet MS"/>
                <a:cs typeface="Trebuchet MS"/>
                <a:sym typeface="Trebuchet MS"/>
              </a:rPr>
              <a:t>en</a:t>
            </a:r>
            <a:r>
              <a:rPr lang="en-US" sz="2133" dirty="0">
                <a:solidFill>
                  <a:srgbClr val="222121"/>
                </a:solidFill>
                <a:latin typeface="Trebuchet MS"/>
                <a:ea typeface="Trebuchet MS"/>
                <a:cs typeface="Trebuchet MS"/>
                <a:sym typeface="Trebuchet MS"/>
              </a:rPr>
              <a:t> situation de handicap.</a:t>
            </a:r>
            <a:endParaRPr sz="1200" dirty="0"/>
          </a:p>
        </p:txBody>
      </p:sp>
      <p:sp>
        <p:nvSpPr>
          <p:cNvPr id="227" name="Google Shape;227;p10"/>
          <p:cNvSpPr txBox="1"/>
          <p:nvPr/>
        </p:nvSpPr>
        <p:spPr>
          <a:xfrm>
            <a:off x="6394141" y="5807514"/>
            <a:ext cx="5112059" cy="456535"/>
          </a:xfrm>
          <a:prstGeom prst="rect">
            <a:avLst/>
          </a:prstGeom>
          <a:noFill/>
          <a:ln>
            <a:noFill/>
          </a:ln>
        </p:spPr>
        <p:txBody>
          <a:bodyPr spcFirstLastPara="1" wrap="square" lIns="0" tIns="0" rIns="0" bIns="0" anchor="t" anchorCtr="0">
            <a:spAutoFit/>
          </a:bodyPr>
          <a:lstStyle/>
          <a:p>
            <a:pPr algn="ctr">
              <a:lnSpc>
                <a:spcPct val="139981"/>
              </a:lnSpc>
            </a:pPr>
            <a:r>
              <a:rPr lang="en-US" sz="2119">
                <a:solidFill>
                  <a:srgbClr val="FF6161"/>
                </a:solidFill>
                <a:latin typeface="Open Sans"/>
                <a:ea typeface="Open Sans"/>
                <a:cs typeface="Open Sans"/>
                <a:sym typeface="Open Sans"/>
              </a:rPr>
              <a:t>Distribution de pancartes </a:t>
            </a:r>
            <a:endParaRPr sz="1200"/>
          </a:p>
        </p:txBody>
      </p:sp>
      <p:sp>
        <p:nvSpPr>
          <p:cNvPr id="2" name="Rectangle 1"/>
          <p:cNvSpPr/>
          <p:nvPr/>
        </p:nvSpPr>
        <p:spPr>
          <a:xfrm>
            <a:off x="298141" y="1371986"/>
            <a:ext cx="11324040" cy="923330"/>
          </a:xfrm>
          <a:prstGeom prst="rect">
            <a:avLst/>
          </a:prstGeom>
        </p:spPr>
        <p:txBody>
          <a:bodyPr wrap="square">
            <a:spAutoFit/>
          </a:bodyPr>
          <a:lstStyle/>
          <a:p>
            <a:r>
              <a:rPr lang="fr-FR" b="1" i="1" dirty="0">
                <a:solidFill>
                  <a:srgbClr val="0070C0"/>
                </a:solidFill>
                <a:latin typeface="Marianne"/>
              </a:rPr>
              <a:t>Aptitudes</a:t>
            </a:r>
            <a:r>
              <a:rPr lang="fr-FR" i="1" dirty="0">
                <a:solidFill>
                  <a:srgbClr val="0070C0"/>
                </a:solidFill>
                <a:latin typeface="Marianne"/>
              </a:rPr>
              <a:t> : </a:t>
            </a:r>
            <a:r>
              <a:rPr lang="fr-FR" dirty="0">
                <a:solidFill>
                  <a:srgbClr val="0070C0"/>
                </a:solidFill>
                <a:latin typeface="Marianne"/>
              </a:rPr>
              <a:t>Implication dans un projet collectif et coopération / Ecoute et observation, réflexion et discernement / apprentissage autonome / sensibilité pour exprimer ce que l’on ressent et comprendre ce que ressentent les autres </a:t>
            </a:r>
            <a:endParaRPr lang="fr-FR" dirty="0">
              <a:solidFill>
                <a:srgbClr val="0070C0"/>
              </a:solidFill>
              <a:latin typeface="Marianne"/>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11"/>
          <p:cNvSpPr/>
          <p:nvPr/>
        </p:nvSpPr>
        <p:spPr>
          <a:xfrm>
            <a:off x="106560" y="50760"/>
            <a:ext cx="1044720" cy="1053720"/>
          </a:xfrm>
          <a:custGeom>
            <a:avLst/>
            <a:gdLst/>
            <a:ahLst/>
            <a:cxnLst/>
            <a:rect l="l" t="t" r="r" b="b"/>
            <a:pathLst>
              <a:path w="1567080" h="1580580" extrusionOk="0">
                <a:moveTo>
                  <a:pt x="0" y="0"/>
                </a:moveTo>
                <a:lnTo>
                  <a:pt x="1567080" y="0"/>
                </a:lnTo>
                <a:lnTo>
                  <a:pt x="1567080" y="1580580"/>
                </a:lnTo>
                <a:lnTo>
                  <a:pt x="0" y="1580580"/>
                </a:lnTo>
                <a:lnTo>
                  <a:pt x="0" y="0"/>
                </a:lnTo>
                <a:close/>
              </a:path>
            </a:pathLst>
          </a:custGeom>
          <a:blipFill rotWithShape="1">
            <a:blip r:embed="rId3">
              <a:alphaModFix/>
            </a:blip>
            <a:stretch>
              <a:fillRect b="-26"/>
            </a:stretch>
          </a:blipFill>
          <a:ln>
            <a:noFill/>
          </a:ln>
        </p:spPr>
      </p:sp>
      <p:sp>
        <p:nvSpPr>
          <p:cNvPr id="233" name="Google Shape;233;p11"/>
          <p:cNvSpPr txBox="1"/>
          <p:nvPr/>
        </p:nvSpPr>
        <p:spPr>
          <a:xfrm>
            <a:off x="628921" y="2656430"/>
            <a:ext cx="11210327" cy="3938514"/>
          </a:xfrm>
          <a:prstGeom prst="rect">
            <a:avLst/>
          </a:prstGeom>
          <a:noFill/>
          <a:ln>
            <a:noFill/>
          </a:ln>
        </p:spPr>
        <p:txBody>
          <a:bodyPr spcFirstLastPara="1" wrap="square" lIns="0" tIns="0" rIns="0" bIns="0" anchor="t" anchorCtr="0">
            <a:spAutoFit/>
          </a:bodyPr>
          <a:lstStyle/>
          <a:p>
            <a:pPr marL="575758" lvl="1" indent="-287879">
              <a:lnSpc>
                <a:spcPct val="120005"/>
              </a:lnSpc>
              <a:buClr>
                <a:srgbClr val="000000"/>
              </a:buClr>
              <a:buSzPts val="3999"/>
              <a:buFont typeface="Arial"/>
              <a:buChar char="•"/>
            </a:pPr>
            <a:r>
              <a:rPr lang="en-US" sz="2666">
                <a:solidFill>
                  <a:srgbClr val="000000"/>
                </a:solidFill>
                <a:latin typeface="Trebuchet MS"/>
                <a:ea typeface="Trebuchet MS"/>
                <a:cs typeface="Trebuchet MS"/>
                <a:sym typeface="Trebuchet MS"/>
              </a:rPr>
              <a:t>Vous avez en main, une étape, un moment important dans l’histoire du handicap en France. Il peut être heureux, neutre ou régressif.</a:t>
            </a:r>
            <a:endParaRPr sz="1200"/>
          </a:p>
          <a:p>
            <a:pPr>
              <a:lnSpc>
                <a:spcPct val="120005"/>
              </a:lnSpc>
            </a:pPr>
            <a:endParaRPr sz="2666">
              <a:solidFill>
                <a:srgbClr val="000000"/>
              </a:solidFill>
              <a:latin typeface="Trebuchet MS"/>
              <a:ea typeface="Trebuchet MS"/>
              <a:cs typeface="Trebuchet MS"/>
              <a:sym typeface="Trebuchet MS"/>
            </a:endParaRPr>
          </a:p>
          <a:p>
            <a:pPr marL="575758" lvl="1" indent="-287879">
              <a:lnSpc>
                <a:spcPct val="120005"/>
              </a:lnSpc>
              <a:buClr>
                <a:srgbClr val="000000"/>
              </a:buClr>
              <a:buSzPts val="3999"/>
              <a:buFont typeface="Arial"/>
              <a:buChar char="•"/>
            </a:pPr>
            <a:r>
              <a:rPr lang="en-US" sz="2666">
                <a:solidFill>
                  <a:srgbClr val="000000"/>
                </a:solidFill>
                <a:latin typeface="Trebuchet MS"/>
                <a:ea typeface="Trebuchet MS"/>
                <a:cs typeface="Trebuchet MS"/>
                <a:sym typeface="Trebuchet MS"/>
              </a:rPr>
              <a:t>Prenez en connaissance, puis écrivez au verso de la feuille, un mot pour illustrer cette étape que vous représentez.</a:t>
            </a:r>
            <a:endParaRPr sz="1200"/>
          </a:p>
          <a:p>
            <a:pPr>
              <a:lnSpc>
                <a:spcPct val="120005"/>
              </a:lnSpc>
            </a:pPr>
            <a:endParaRPr sz="2666">
              <a:solidFill>
                <a:srgbClr val="000000"/>
              </a:solidFill>
              <a:latin typeface="Trebuchet MS"/>
              <a:ea typeface="Trebuchet MS"/>
              <a:cs typeface="Trebuchet MS"/>
              <a:sym typeface="Trebuchet MS"/>
            </a:endParaRPr>
          </a:p>
          <a:p>
            <a:pPr marL="575758" lvl="1" indent="-287879">
              <a:lnSpc>
                <a:spcPct val="120005"/>
              </a:lnSpc>
              <a:buClr>
                <a:srgbClr val="000000"/>
              </a:buClr>
              <a:buSzPts val="3999"/>
              <a:buFont typeface="Arial"/>
              <a:buChar char="•"/>
            </a:pPr>
            <a:r>
              <a:rPr lang="en-US" sz="2666">
                <a:solidFill>
                  <a:srgbClr val="000000"/>
                </a:solidFill>
                <a:latin typeface="Trebuchet MS"/>
                <a:ea typeface="Trebuchet MS"/>
                <a:cs typeface="Trebuchet MS"/>
                <a:sym typeface="Trebuchet MS"/>
              </a:rPr>
              <a:t>Formez un cercle chronologique et présentez ce que vous incarnez, chacun votre tour.</a:t>
            </a:r>
            <a:endParaRPr sz="1200"/>
          </a:p>
        </p:txBody>
      </p:sp>
      <p:sp>
        <p:nvSpPr>
          <p:cNvPr id="234" name="Google Shape;234;p11"/>
          <p:cNvSpPr/>
          <p:nvPr/>
        </p:nvSpPr>
        <p:spPr>
          <a:xfrm>
            <a:off x="1767674" y="216324"/>
            <a:ext cx="1244770" cy="963141"/>
          </a:xfrm>
          <a:custGeom>
            <a:avLst/>
            <a:gdLst/>
            <a:ahLst/>
            <a:cxnLst/>
            <a:rect l="l" t="t" r="r" b="b"/>
            <a:pathLst>
              <a:path w="1867155" h="1444711" extrusionOk="0">
                <a:moveTo>
                  <a:pt x="0" y="0"/>
                </a:moveTo>
                <a:lnTo>
                  <a:pt x="1867155" y="0"/>
                </a:lnTo>
                <a:lnTo>
                  <a:pt x="1867155" y="1444712"/>
                </a:lnTo>
                <a:lnTo>
                  <a:pt x="0" y="1444712"/>
                </a:lnTo>
                <a:lnTo>
                  <a:pt x="0" y="0"/>
                </a:lnTo>
                <a:close/>
              </a:path>
            </a:pathLst>
          </a:custGeom>
          <a:blipFill rotWithShape="1">
            <a:blip r:embed="rId4">
              <a:alphaModFix/>
            </a:blip>
            <a:stretch>
              <a:fillRect/>
            </a:stretch>
          </a:blipFill>
          <a:ln>
            <a:noFill/>
          </a:ln>
        </p:spPr>
      </p:sp>
      <p:sp>
        <p:nvSpPr>
          <p:cNvPr id="235" name="Google Shape;235;p11"/>
          <p:cNvSpPr txBox="1"/>
          <p:nvPr/>
        </p:nvSpPr>
        <p:spPr>
          <a:xfrm>
            <a:off x="3805871" y="324554"/>
            <a:ext cx="3801983" cy="746679"/>
          </a:xfrm>
          <a:prstGeom prst="rect">
            <a:avLst/>
          </a:prstGeom>
          <a:noFill/>
          <a:ln>
            <a:noFill/>
          </a:ln>
        </p:spPr>
        <p:txBody>
          <a:bodyPr spcFirstLastPara="1" wrap="square" lIns="0" tIns="0" rIns="0" bIns="0" anchor="t" anchorCtr="0">
            <a:spAutoFit/>
          </a:bodyPr>
          <a:lstStyle/>
          <a:p>
            <a:pPr algn="ctr">
              <a:lnSpc>
                <a:spcPct val="140007"/>
              </a:lnSpc>
            </a:pPr>
            <a:r>
              <a:rPr lang="en-US" sz="3466" b="1" dirty="0">
                <a:solidFill>
                  <a:srgbClr val="FF5757"/>
                </a:solidFill>
                <a:latin typeface="Open Sans"/>
                <a:ea typeface="Open Sans"/>
                <a:cs typeface="Open Sans"/>
                <a:sym typeface="Open Sans"/>
              </a:rPr>
              <a:t>La </a:t>
            </a:r>
            <a:r>
              <a:rPr lang="en-US" sz="3466" b="1" dirty="0" err="1">
                <a:solidFill>
                  <a:srgbClr val="FF5757"/>
                </a:solidFill>
                <a:latin typeface="Open Sans"/>
                <a:ea typeface="Open Sans"/>
                <a:cs typeface="Open Sans"/>
                <a:sym typeface="Open Sans"/>
              </a:rPr>
              <a:t>frise</a:t>
            </a:r>
            <a:r>
              <a:rPr lang="en-US" sz="3466" b="1" dirty="0">
                <a:solidFill>
                  <a:srgbClr val="FF5757"/>
                </a:solidFill>
                <a:latin typeface="Open Sans"/>
                <a:ea typeface="Open Sans"/>
                <a:cs typeface="Open Sans"/>
                <a:sym typeface="Open Sans"/>
              </a:rPr>
              <a:t> </a:t>
            </a:r>
            <a:r>
              <a:rPr lang="en-US" sz="3466" b="1" dirty="0" err="1">
                <a:solidFill>
                  <a:srgbClr val="FF5757"/>
                </a:solidFill>
                <a:latin typeface="Open Sans"/>
                <a:ea typeface="Open Sans"/>
                <a:cs typeface="Open Sans"/>
                <a:sym typeface="Open Sans"/>
              </a:rPr>
              <a:t>humaine</a:t>
            </a:r>
            <a:r>
              <a:rPr lang="en-US" sz="3466" b="1" dirty="0">
                <a:solidFill>
                  <a:srgbClr val="FF5757"/>
                </a:solidFill>
                <a:latin typeface="Open Sans"/>
                <a:ea typeface="Open Sans"/>
                <a:cs typeface="Open Sans"/>
                <a:sym typeface="Open Sans"/>
              </a:rPr>
              <a:t> </a:t>
            </a:r>
            <a:endParaRPr sz="1200" dirty="0"/>
          </a:p>
        </p:txBody>
      </p:sp>
      <p:pic>
        <p:nvPicPr>
          <p:cNvPr id="236" name="Google Shape;236;p11"/>
          <p:cNvPicPr preferRelativeResize="0"/>
          <p:nvPr/>
        </p:nvPicPr>
        <p:blipFill>
          <a:blip r:embed="rId5">
            <a:alphaModFix/>
          </a:blip>
          <a:stretch>
            <a:fillRect/>
          </a:stretch>
        </p:blipFill>
        <p:spPr>
          <a:xfrm>
            <a:off x="4283671" y="1565319"/>
            <a:ext cx="2846381" cy="1053717"/>
          </a:xfrm>
          <a:prstGeom prst="rect">
            <a:avLst/>
          </a:prstGeom>
          <a:noFill/>
          <a:ln>
            <a:noFill/>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12"/>
          <p:cNvSpPr/>
          <p:nvPr/>
        </p:nvSpPr>
        <p:spPr>
          <a:xfrm>
            <a:off x="208160" y="152360"/>
            <a:ext cx="1044720" cy="1053720"/>
          </a:xfrm>
          <a:custGeom>
            <a:avLst/>
            <a:gdLst/>
            <a:ahLst/>
            <a:cxnLst/>
            <a:rect l="l" t="t" r="r" b="b"/>
            <a:pathLst>
              <a:path w="1567080" h="1580580" extrusionOk="0">
                <a:moveTo>
                  <a:pt x="0" y="0"/>
                </a:moveTo>
                <a:lnTo>
                  <a:pt x="1567080" y="0"/>
                </a:lnTo>
                <a:lnTo>
                  <a:pt x="1567080" y="1580580"/>
                </a:lnTo>
                <a:lnTo>
                  <a:pt x="0" y="1580580"/>
                </a:lnTo>
                <a:lnTo>
                  <a:pt x="0" y="0"/>
                </a:lnTo>
                <a:close/>
              </a:path>
            </a:pathLst>
          </a:custGeom>
          <a:blipFill rotWithShape="1">
            <a:blip r:embed="rId3">
              <a:alphaModFix/>
            </a:blip>
            <a:stretch>
              <a:fillRect b="-26"/>
            </a:stretch>
          </a:blipFill>
          <a:ln>
            <a:noFill/>
          </a:ln>
        </p:spPr>
      </p:sp>
      <p:sp>
        <p:nvSpPr>
          <p:cNvPr id="242" name="Google Shape;242;p12"/>
          <p:cNvSpPr txBox="1"/>
          <p:nvPr/>
        </p:nvSpPr>
        <p:spPr>
          <a:xfrm>
            <a:off x="3892033" y="6116617"/>
            <a:ext cx="2171600" cy="657200"/>
          </a:xfrm>
          <a:prstGeom prst="rect">
            <a:avLst/>
          </a:prstGeom>
          <a:noFill/>
          <a:ln>
            <a:noFill/>
          </a:ln>
        </p:spPr>
        <p:txBody>
          <a:bodyPr spcFirstLastPara="1" wrap="square" lIns="60950" tIns="60950" rIns="60950" bIns="60950" anchor="t" anchorCtr="0">
            <a:noAutofit/>
          </a:bodyPr>
          <a:lstStyle/>
          <a:p>
            <a:r>
              <a:rPr lang="en-US" sz="2133" b="1" i="1">
                <a:solidFill>
                  <a:schemeClr val="dk1"/>
                </a:solidFill>
                <a:latin typeface="Calibri"/>
                <a:ea typeface="Calibri"/>
                <a:cs typeface="Calibri"/>
                <a:sym typeface="Calibri"/>
              </a:rPr>
              <a:t>Novembre 2024</a:t>
            </a:r>
            <a:endParaRPr sz="2133" b="1" i="1">
              <a:solidFill>
                <a:schemeClr val="dk1"/>
              </a:solidFill>
              <a:latin typeface="Calibri"/>
              <a:ea typeface="Calibri"/>
              <a:cs typeface="Calibri"/>
              <a:sym typeface="Calibri"/>
            </a:endParaRPr>
          </a:p>
        </p:txBody>
      </p:sp>
      <p:sp>
        <p:nvSpPr>
          <p:cNvPr id="243" name="Google Shape;243;p12"/>
          <p:cNvSpPr txBox="1"/>
          <p:nvPr/>
        </p:nvSpPr>
        <p:spPr>
          <a:xfrm>
            <a:off x="6063633" y="1307675"/>
            <a:ext cx="2171600" cy="657200"/>
          </a:xfrm>
          <a:prstGeom prst="rect">
            <a:avLst/>
          </a:prstGeom>
          <a:noFill/>
          <a:ln>
            <a:noFill/>
          </a:ln>
        </p:spPr>
        <p:txBody>
          <a:bodyPr spcFirstLastPara="1" wrap="square" lIns="60950" tIns="60950" rIns="60950" bIns="60950" anchor="t" anchorCtr="0">
            <a:noAutofit/>
          </a:bodyPr>
          <a:lstStyle/>
          <a:p>
            <a:r>
              <a:rPr lang="en-US" sz="2133" b="1" i="1">
                <a:solidFill>
                  <a:schemeClr val="dk1"/>
                </a:solidFill>
                <a:latin typeface="Calibri"/>
                <a:ea typeface="Calibri"/>
                <a:cs typeface="Calibri"/>
                <a:sym typeface="Calibri"/>
              </a:rPr>
              <a:t>Octobre 2024</a:t>
            </a:r>
            <a:endParaRPr sz="2133" b="1" i="1">
              <a:solidFill>
                <a:schemeClr val="dk1"/>
              </a:solidFill>
              <a:latin typeface="Calibri"/>
              <a:ea typeface="Calibri"/>
              <a:cs typeface="Calibri"/>
              <a:sym typeface="Calibri"/>
            </a:endParaRPr>
          </a:p>
        </p:txBody>
      </p:sp>
      <p:pic>
        <p:nvPicPr>
          <p:cNvPr id="244" name="Google Shape;244;p12" title="frise humaine.jpg"/>
          <p:cNvPicPr preferRelativeResize="0"/>
          <p:nvPr/>
        </p:nvPicPr>
        <p:blipFill>
          <a:blip r:embed="rId4">
            <a:alphaModFix/>
          </a:blip>
          <a:stretch>
            <a:fillRect/>
          </a:stretch>
        </p:blipFill>
        <p:spPr>
          <a:xfrm>
            <a:off x="259392" y="1337542"/>
            <a:ext cx="5577216" cy="4182917"/>
          </a:xfrm>
          <a:prstGeom prst="rect">
            <a:avLst/>
          </a:prstGeom>
          <a:noFill/>
          <a:ln>
            <a:noFill/>
          </a:ln>
        </p:spPr>
      </p:pic>
      <p:pic>
        <p:nvPicPr>
          <p:cNvPr id="245" name="Google Shape;245;p12"/>
          <p:cNvPicPr preferRelativeResize="0"/>
          <p:nvPr/>
        </p:nvPicPr>
        <p:blipFill>
          <a:blip r:embed="rId5">
            <a:alphaModFix/>
          </a:blip>
          <a:stretch>
            <a:fillRect/>
          </a:stretch>
        </p:blipFill>
        <p:spPr>
          <a:xfrm>
            <a:off x="5911175" y="3444576"/>
            <a:ext cx="6152193" cy="3110250"/>
          </a:xfrm>
          <a:prstGeom prst="rect">
            <a:avLst/>
          </a:prstGeom>
          <a:noFill/>
          <a:ln>
            <a:noFill/>
          </a:ln>
        </p:spPr>
      </p:pic>
      <p:sp>
        <p:nvSpPr>
          <p:cNvPr id="2" name="Ellipse 1">
            <a:extLst>
              <a:ext uri="{FF2B5EF4-FFF2-40B4-BE49-F238E27FC236}">
                <a16:creationId xmlns:a16="http://schemas.microsoft.com/office/drawing/2014/main" id="{87E0C26F-5766-4C90-584F-0433A1FE6D99}"/>
              </a:ext>
            </a:extLst>
          </p:cNvPr>
          <p:cNvSpPr/>
          <p:nvPr/>
        </p:nvSpPr>
        <p:spPr>
          <a:xfrm>
            <a:off x="895350" y="3429000"/>
            <a:ext cx="257175" cy="257175"/>
          </a:xfrm>
          <a:prstGeom prst="ellipse">
            <a:avLst/>
          </a:prstGeom>
          <a:solidFill>
            <a:srgbClr val="CD63C3"/>
          </a:solidFill>
          <a:ln>
            <a:solidFill>
              <a:srgbClr val="FF66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llipse 2">
            <a:extLst>
              <a:ext uri="{FF2B5EF4-FFF2-40B4-BE49-F238E27FC236}">
                <a16:creationId xmlns:a16="http://schemas.microsoft.com/office/drawing/2014/main" id="{7B4FB257-1205-EDC5-6E72-45AFF25BF466}"/>
              </a:ext>
            </a:extLst>
          </p:cNvPr>
          <p:cNvSpPr/>
          <p:nvPr/>
        </p:nvSpPr>
        <p:spPr>
          <a:xfrm>
            <a:off x="320196" y="3315988"/>
            <a:ext cx="257175" cy="257175"/>
          </a:xfrm>
          <a:prstGeom prst="ellipse">
            <a:avLst/>
          </a:prstGeom>
          <a:solidFill>
            <a:srgbClr val="CD63C3"/>
          </a:solidFill>
          <a:ln>
            <a:solidFill>
              <a:srgbClr val="FF66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llipse 3">
            <a:extLst>
              <a:ext uri="{FF2B5EF4-FFF2-40B4-BE49-F238E27FC236}">
                <a16:creationId xmlns:a16="http://schemas.microsoft.com/office/drawing/2014/main" id="{8475698D-1CDE-1AEE-7B51-09E612D13598}"/>
              </a:ext>
            </a:extLst>
          </p:cNvPr>
          <p:cNvSpPr/>
          <p:nvPr/>
        </p:nvSpPr>
        <p:spPr>
          <a:xfrm>
            <a:off x="2662237" y="3257549"/>
            <a:ext cx="257175" cy="257175"/>
          </a:xfrm>
          <a:prstGeom prst="ellipse">
            <a:avLst/>
          </a:prstGeom>
          <a:solidFill>
            <a:srgbClr val="CD63C3"/>
          </a:solidFill>
          <a:ln>
            <a:solidFill>
              <a:srgbClr val="FF66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llipse 4">
            <a:extLst>
              <a:ext uri="{FF2B5EF4-FFF2-40B4-BE49-F238E27FC236}">
                <a16:creationId xmlns:a16="http://schemas.microsoft.com/office/drawing/2014/main" id="{ED376DF0-B28A-3B61-90D5-255057FEAEEB}"/>
              </a:ext>
            </a:extLst>
          </p:cNvPr>
          <p:cNvSpPr/>
          <p:nvPr/>
        </p:nvSpPr>
        <p:spPr>
          <a:xfrm>
            <a:off x="3179559" y="3238499"/>
            <a:ext cx="257175" cy="257175"/>
          </a:xfrm>
          <a:prstGeom prst="ellipse">
            <a:avLst/>
          </a:prstGeom>
          <a:solidFill>
            <a:srgbClr val="CD63C3"/>
          </a:solidFill>
          <a:ln>
            <a:solidFill>
              <a:srgbClr val="FF66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llipse 5">
            <a:extLst>
              <a:ext uri="{FF2B5EF4-FFF2-40B4-BE49-F238E27FC236}">
                <a16:creationId xmlns:a16="http://schemas.microsoft.com/office/drawing/2014/main" id="{F6F26D59-F516-A157-894C-7B637F71862A}"/>
              </a:ext>
            </a:extLst>
          </p:cNvPr>
          <p:cNvSpPr/>
          <p:nvPr/>
        </p:nvSpPr>
        <p:spPr>
          <a:xfrm>
            <a:off x="4515842" y="3686175"/>
            <a:ext cx="257175" cy="257175"/>
          </a:xfrm>
          <a:prstGeom prst="ellipse">
            <a:avLst/>
          </a:prstGeom>
          <a:solidFill>
            <a:srgbClr val="CD63C3"/>
          </a:solidFill>
          <a:ln>
            <a:solidFill>
              <a:srgbClr val="FF66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llipse 6">
            <a:extLst>
              <a:ext uri="{FF2B5EF4-FFF2-40B4-BE49-F238E27FC236}">
                <a16:creationId xmlns:a16="http://schemas.microsoft.com/office/drawing/2014/main" id="{CA5A6414-0E8A-A2C2-D529-CC4B1E08C6B5}"/>
              </a:ext>
            </a:extLst>
          </p:cNvPr>
          <p:cNvSpPr/>
          <p:nvPr/>
        </p:nvSpPr>
        <p:spPr>
          <a:xfrm>
            <a:off x="6096000" y="4085492"/>
            <a:ext cx="257175" cy="257175"/>
          </a:xfrm>
          <a:prstGeom prst="ellipse">
            <a:avLst/>
          </a:prstGeom>
          <a:solidFill>
            <a:srgbClr val="CD63C3"/>
          </a:solidFill>
          <a:ln>
            <a:solidFill>
              <a:srgbClr val="FF66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llipse 7">
            <a:extLst>
              <a:ext uri="{FF2B5EF4-FFF2-40B4-BE49-F238E27FC236}">
                <a16:creationId xmlns:a16="http://schemas.microsoft.com/office/drawing/2014/main" id="{4011C301-76DA-71D8-5249-4A033CC2BAB9}"/>
              </a:ext>
            </a:extLst>
          </p:cNvPr>
          <p:cNvSpPr/>
          <p:nvPr/>
        </p:nvSpPr>
        <p:spPr>
          <a:xfrm>
            <a:off x="6727581" y="3828317"/>
            <a:ext cx="257175" cy="257175"/>
          </a:xfrm>
          <a:prstGeom prst="ellipse">
            <a:avLst/>
          </a:prstGeom>
          <a:solidFill>
            <a:srgbClr val="CD63C3"/>
          </a:solidFill>
          <a:ln>
            <a:solidFill>
              <a:srgbClr val="FF66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llipse 8">
            <a:extLst>
              <a:ext uri="{FF2B5EF4-FFF2-40B4-BE49-F238E27FC236}">
                <a16:creationId xmlns:a16="http://schemas.microsoft.com/office/drawing/2014/main" id="{1005DDAB-CA38-D1A1-DF43-1BC9F74C108C}"/>
              </a:ext>
            </a:extLst>
          </p:cNvPr>
          <p:cNvSpPr/>
          <p:nvPr/>
        </p:nvSpPr>
        <p:spPr>
          <a:xfrm>
            <a:off x="8840155" y="3828318"/>
            <a:ext cx="367274" cy="298390"/>
          </a:xfrm>
          <a:prstGeom prst="ellipse">
            <a:avLst/>
          </a:prstGeom>
          <a:solidFill>
            <a:srgbClr val="CD63C3"/>
          </a:solidFill>
          <a:ln>
            <a:solidFill>
              <a:srgbClr val="FF66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llipse 9">
            <a:extLst>
              <a:ext uri="{FF2B5EF4-FFF2-40B4-BE49-F238E27FC236}">
                <a16:creationId xmlns:a16="http://schemas.microsoft.com/office/drawing/2014/main" id="{F650FF41-90C8-27CA-DFED-0CE85403F8F6}"/>
              </a:ext>
            </a:extLst>
          </p:cNvPr>
          <p:cNvSpPr/>
          <p:nvPr/>
        </p:nvSpPr>
        <p:spPr>
          <a:xfrm>
            <a:off x="10376945" y="4214079"/>
            <a:ext cx="257175" cy="257175"/>
          </a:xfrm>
          <a:prstGeom prst="ellipse">
            <a:avLst/>
          </a:prstGeom>
          <a:solidFill>
            <a:srgbClr val="CD63C3"/>
          </a:solidFill>
          <a:ln>
            <a:solidFill>
              <a:srgbClr val="FF66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llipse 10">
            <a:extLst>
              <a:ext uri="{FF2B5EF4-FFF2-40B4-BE49-F238E27FC236}">
                <a16:creationId xmlns:a16="http://schemas.microsoft.com/office/drawing/2014/main" id="{C532FEC0-5B78-A1A0-5D25-0BE7B9C00CE1}"/>
              </a:ext>
            </a:extLst>
          </p:cNvPr>
          <p:cNvSpPr/>
          <p:nvPr/>
        </p:nvSpPr>
        <p:spPr>
          <a:xfrm>
            <a:off x="7546426" y="4044277"/>
            <a:ext cx="201378" cy="174747"/>
          </a:xfrm>
          <a:prstGeom prst="ellipse">
            <a:avLst/>
          </a:prstGeom>
          <a:solidFill>
            <a:srgbClr val="CD63C3"/>
          </a:solidFill>
          <a:ln>
            <a:solidFill>
              <a:srgbClr val="FF66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llipse 11">
            <a:extLst>
              <a:ext uri="{FF2B5EF4-FFF2-40B4-BE49-F238E27FC236}">
                <a16:creationId xmlns:a16="http://schemas.microsoft.com/office/drawing/2014/main" id="{E67476B6-4FF5-99BE-5C3C-E55951794128}"/>
              </a:ext>
            </a:extLst>
          </p:cNvPr>
          <p:cNvSpPr/>
          <p:nvPr/>
        </p:nvSpPr>
        <p:spPr>
          <a:xfrm>
            <a:off x="7801162" y="3956904"/>
            <a:ext cx="803576" cy="257175"/>
          </a:xfrm>
          <a:prstGeom prst="ellipse">
            <a:avLst/>
          </a:prstGeom>
          <a:solidFill>
            <a:srgbClr val="CD63C3"/>
          </a:solidFill>
          <a:ln>
            <a:solidFill>
              <a:srgbClr val="FF66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Ellipse 12">
            <a:extLst>
              <a:ext uri="{FF2B5EF4-FFF2-40B4-BE49-F238E27FC236}">
                <a16:creationId xmlns:a16="http://schemas.microsoft.com/office/drawing/2014/main" id="{31521CED-DB1B-94E6-54A1-67AC7E53F50A}"/>
              </a:ext>
            </a:extLst>
          </p:cNvPr>
          <p:cNvSpPr/>
          <p:nvPr/>
        </p:nvSpPr>
        <p:spPr>
          <a:xfrm>
            <a:off x="9603203" y="4044277"/>
            <a:ext cx="367274" cy="298390"/>
          </a:xfrm>
          <a:prstGeom prst="ellipse">
            <a:avLst/>
          </a:prstGeom>
          <a:solidFill>
            <a:srgbClr val="CD63C3"/>
          </a:solidFill>
          <a:ln>
            <a:solidFill>
              <a:srgbClr val="FF66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13"/>
          <p:cNvSpPr/>
          <p:nvPr/>
        </p:nvSpPr>
        <p:spPr>
          <a:xfrm>
            <a:off x="208160" y="152360"/>
            <a:ext cx="1044720" cy="1053720"/>
          </a:xfrm>
          <a:custGeom>
            <a:avLst/>
            <a:gdLst/>
            <a:ahLst/>
            <a:cxnLst/>
            <a:rect l="l" t="t" r="r" b="b"/>
            <a:pathLst>
              <a:path w="1567080" h="1580580" extrusionOk="0">
                <a:moveTo>
                  <a:pt x="0" y="0"/>
                </a:moveTo>
                <a:lnTo>
                  <a:pt x="1567080" y="0"/>
                </a:lnTo>
                <a:lnTo>
                  <a:pt x="1567080" y="1580580"/>
                </a:lnTo>
                <a:lnTo>
                  <a:pt x="0" y="1580580"/>
                </a:lnTo>
                <a:lnTo>
                  <a:pt x="0" y="0"/>
                </a:lnTo>
                <a:close/>
              </a:path>
            </a:pathLst>
          </a:custGeom>
          <a:blipFill rotWithShape="1">
            <a:blip r:embed="rId3">
              <a:alphaModFix/>
            </a:blip>
            <a:stretch>
              <a:fillRect b="-26"/>
            </a:stretch>
          </a:blipFill>
          <a:ln>
            <a:noFill/>
          </a:ln>
        </p:spPr>
      </p:sp>
      <p:sp>
        <p:nvSpPr>
          <p:cNvPr id="259" name="Google Shape;259;p13"/>
          <p:cNvSpPr/>
          <p:nvPr/>
        </p:nvSpPr>
        <p:spPr>
          <a:xfrm>
            <a:off x="4663440" y="3413760"/>
            <a:ext cx="7013015" cy="3071829"/>
          </a:xfrm>
          <a:custGeom>
            <a:avLst/>
            <a:gdLst/>
            <a:ahLst/>
            <a:cxnLst/>
            <a:rect l="l" t="t" r="r" b="b"/>
            <a:pathLst>
              <a:path w="11301259" h="5693009" extrusionOk="0">
                <a:moveTo>
                  <a:pt x="0" y="0"/>
                </a:moveTo>
                <a:lnTo>
                  <a:pt x="11301259" y="0"/>
                </a:lnTo>
                <a:lnTo>
                  <a:pt x="11301259" y="5693009"/>
                </a:lnTo>
                <a:lnTo>
                  <a:pt x="0" y="5693009"/>
                </a:lnTo>
                <a:lnTo>
                  <a:pt x="0" y="0"/>
                </a:lnTo>
                <a:close/>
              </a:path>
            </a:pathLst>
          </a:custGeom>
          <a:blipFill rotWithShape="1">
            <a:blip r:embed="rId4">
              <a:alphaModFix/>
            </a:blip>
            <a:stretch>
              <a:fillRect/>
            </a:stretch>
          </a:blipFill>
          <a:ln>
            <a:noFill/>
          </a:ln>
        </p:spPr>
      </p:sp>
      <p:sp>
        <p:nvSpPr>
          <p:cNvPr id="260" name="Google Shape;260;p13"/>
          <p:cNvSpPr/>
          <p:nvPr/>
        </p:nvSpPr>
        <p:spPr>
          <a:xfrm>
            <a:off x="1152787" y="4073824"/>
            <a:ext cx="1258279" cy="1299670"/>
          </a:xfrm>
          <a:custGeom>
            <a:avLst/>
            <a:gdLst/>
            <a:ahLst/>
            <a:cxnLst/>
            <a:rect l="l" t="t" r="r" b="b"/>
            <a:pathLst>
              <a:path w="1887419" h="1949505" extrusionOk="0">
                <a:moveTo>
                  <a:pt x="0" y="0"/>
                </a:moveTo>
                <a:lnTo>
                  <a:pt x="1887420" y="0"/>
                </a:lnTo>
                <a:lnTo>
                  <a:pt x="1887420" y="1949505"/>
                </a:lnTo>
                <a:lnTo>
                  <a:pt x="0" y="1949505"/>
                </a:lnTo>
                <a:lnTo>
                  <a:pt x="0" y="0"/>
                </a:lnTo>
                <a:close/>
              </a:path>
            </a:pathLst>
          </a:custGeom>
          <a:blipFill rotWithShape="1">
            <a:blip r:embed="rId5">
              <a:alphaModFix/>
            </a:blip>
            <a:stretch>
              <a:fillRect/>
            </a:stretch>
          </a:blipFill>
          <a:ln>
            <a:noFill/>
          </a:ln>
        </p:spPr>
      </p:sp>
      <p:sp>
        <p:nvSpPr>
          <p:cNvPr id="261" name="Google Shape;261;p13"/>
          <p:cNvSpPr txBox="1"/>
          <p:nvPr/>
        </p:nvSpPr>
        <p:spPr>
          <a:xfrm>
            <a:off x="1288800" y="117055"/>
            <a:ext cx="10726000" cy="1034129"/>
          </a:xfrm>
          <a:prstGeom prst="rect">
            <a:avLst/>
          </a:prstGeom>
          <a:noFill/>
          <a:ln>
            <a:noFill/>
          </a:ln>
        </p:spPr>
        <p:txBody>
          <a:bodyPr spcFirstLastPara="1" wrap="square" lIns="0" tIns="0" rIns="0" bIns="0" anchor="t" anchorCtr="0">
            <a:spAutoFit/>
          </a:bodyPr>
          <a:lstStyle/>
          <a:p>
            <a:pPr>
              <a:lnSpc>
                <a:spcPct val="119984"/>
              </a:lnSpc>
            </a:pPr>
            <a:r>
              <a:rPr lang="en-US" sz="2800" dirty="0">
                <a:solidFill>
                  <a:srgbClr val="465A8D"/>
                </a:solidFill>
                <a:latin typeface="Trebuchet MS"/>
                <a:ea typeface="Trebuchet MS"/>
                <a:cs typeface="Trebuchet MS"/>
                <a:sym typeface="Trebuchet MS"/>
              </a:rPr>
              <a:t>3e </a:t>
            </a:r>
            <a:r>
              <a:rPr lang="en-US" sz="2800" dirty="0" err="1">
                <a:solidFill>
                  <a:srgbClr val="465A8D"/>
                </a:solidFill>
                <a:latin typeface="Trebuchet MS"/>
                <a:ea typeface="Trebuchet MS"/>
                <a:cs typeface="Trebuchet MS"/>
                <a:sym typeface="Trebuchet MS"/>
              </a:rPr>
              <a:t>étape</a:t>
            </a:r>
            <a:r>
              <a:rPr lang="en-US" sz="2800" dirty="0">
                <a:solidFill>
                  <a:srgbClr val="465A8D"/>
                </a:solidFill>
                <a:latin typeface="Trebuchet MS"/>
                <a:ea typeface="Trebuchet MS"/>
                <a:cs typeface="Trebuchet MS"/>
                <a:sym typeface="Trebuchet MS"/>
              </a:rPr>
              <a:t> : le temps du </a:t>
            </a:r>
            <a:r>
              <a:rPr lang="en-US" sz="2800" dirty="0" err="1">
                <a:solidFill>
                  <a:srgbClr val="465A8D"/>
                </a:solidFill>
                <a:latin typeface="Trebuchet MS"/>
                <a:ea typeface="Trebuchet MS"/>
                <a:cs typeface="Trebuchet MS"/>
                <a:sym typeface="Trebuchet MS"/>
              </a:rPr>
              <a:t>recul</a:t>
            </a:r>
            <a:r>
              <a:rPr lang="en-US" sz="2800" dirty="0">
                <a:solidFill>
                  <a:srgbClr val="465A8D"/>
                </a:solidFill>
                <a:latin typeface="Trebuchet MS"/>
                <a:ea typeface="Trebuchet MS"/>
                <a:cs typeface="Trebuchet MS"/>
                <a:sym typeface="Trebuchet MS"/>
              </a:rPr>
              <a:t> </a:t>
            </a:r>
            <a:r>
              <a:rPr lang="en-US" sz="2800" dirty="0" err="1">
                <a:solidFill>
                  <a:srgbClr val="465A8D"/>
                </a:solidFill>
                <a:latin typeface="Trebuchet MS"/>
                <a:ea typeface="Trebuchet MS"/>
                <a:cs typeface="Trebuchet MS"/>
                <a:sym typeface="Trebuchet MS"/>
              </a:rPr>
              <a:t>éthique</a:t>
            </a:r>
            <a:r>
              <a:rPr lang="en-US" sz="2800" dirty="0">
                <a:solidFill>
                  <a:srgbClr val="465A8D"/>
                </a:solidFill>
                <a:latin typeface="Trebuchet MS"/>
                <a:ea typeface="Trebuchet MS"/>
                <a:cs typeface="Trebuchet MS"/>
                <a:sym typeface="Trebuchet MS"/>
              </a:rPr>
              <a:t> grâce au </a:t>
            </a:r>
            <a:r>
              <a:rPr lang="en-US" sz="2800" dirty="0" err="1">
                <a:solidFill>
                  <a:srgbClr val="465A8D"/>
                </a:solidFill>
                <a:latin typeface="Trebuchet MS"/>
                <a:ea typeface="Trebuchet MS"/>
                <a:cs typeface="Trebuchet MS"/>
                <a:sym typeface="Trebuchet MS"/>
              </a:rPr>
              <a:t>baromètre</a:t>
            </a:r>
            <a:r>
              <a:rPr lang="en-US" sz="2800" dirty="0">
                <a:solidFill>
                  <a:srgbClr val="465A8D"/>
                </a:solidFill>
                <a:latin typeface="Trebuchet MS"/>
                <a:ea typeface="Trebuchet MS"/>
                <a:cs typeface="Trebuchet MS"/>
                <a:sym typeface="Trebuchet MS"/>
              </a:rPr>
              <a:t>, au </a:t>
            </a:r>
            <a:r>
              <a:rPr lang="en-US" sz="2800" dirty="0" err="1">
                <a:solidFill>
                  <a:srgbClr val="465A8D"/>
                </a:solidFill>
                <a:latin typeface="Trebuchet MS"/>
                <a:ea typeface="Trebuchet MS"/>
                <a:cs typeface="Trebuchet MS"/>
                <a:sym typeface="Trebuchet MS"/>
              </a:rPr>
              <a:t>bocal</a:t>
            </a:r>
            <a:r>
              <a:rPr lang="en-US" sz="2800" dirty="0">
                <a:solidFill>
                  <a:srgbClr val="465A8D"/>
                </a:solidFill>
                <a:latin typeface="Trebuchet MS"/>
                <a:ea typeface="Trebuchet MS"/>
                <a:cs typeface="Trebuchet MS"/>
                <a:sym typeface="Trebuchet MS"/>
              </a:rPr>
              <a:t> et au temps de </a:t>
            </a:r>
            <a:r>
              <a:rPr lang="en-US" sz="2800" dirty="0" err="1">
                <a:solidFill>
                  <a:srgbClr val="465A8D"/>
                </a:solidFill>
                <a:latin typeface="Trebuchet MS"/>
                <a:ea typeface="Trebuchet MS"/>
                <a:cs typeface="Trebuchet MS"/>
                <a:sym typeface="Trebuchet MS"/>
              </a:rPr>
              <a:t>réflexion</a:t>
            </a:r>
            <a:r>
              <a:rPr lang="en-US" sz="2800" dirty="0">
                <a:solidFill>
                  <a:srgbClr val="465A8D"/>
                </a:solidFill>
                <a:latin typeface="Trebuchet MS"/>
                <a:ea typeface="Trebuchet MS"/>
                <a:cs typeface="Trebuchet MS"/>
                <a:sym typeface="Trebuchet MS"/>
              </a:rPr>
              <a:t> </a:t>
            </a:r>
            <a:r>
              <a:rPr lang="en-US" sz="2800" dirty="0" err="1">
                <a:solidFill>
                  <a:srgbClr val="465A8D"/>
                </a:solidFill>
                <a:latin typeface="Trebuchet MS"/>
                <a:ea typeface="Trebuchet MS"/>
                <a:cs typeface="Trebuchet MS"/>
                <a:sym typeface="Trebuchet MS"/>
              </a:rPr>
              <a:t>personnelle</a:t>
            </a:r>
            <a:endParaRPr sz="2800" dirty="0"/>
          </a:p>
        </p:txBody>
      </p:sp>
      <p:sp>
        <p:nvSpPr>
          <p:cNvPr id="262" name="Google Shape;262;p13"/>
          <p:cNvSpPr txBox="1"/>
          <p:nvPr/>
        </p:nvSpPr>
        <p:spPr>
          <a:xfrm>
            <a:off x="380350" y="3339962"/>
            <a:ext cx="3295723" cy="746679"/>
          </a:xfrm>
          <a:prstGeom prst="rect">
            <a:avLst/>
          </a:prstGeom>
          <a:noFill/>
          <a:ln>
            <a:noFill/>
          </a:ln>
        </p:spPr>
        <p:txBody>
          <a:bodyPr spcFirstLastPara="1" wrap="square" lIns="0" tIns="0" rIns="0" bIns="0" anchor="t" anchorCtr="0">
            <a:spAutoFit/>
          </a:bodyPr>
          <a:lstStyle/>
          <a:p>
            <a:pPr algn="ctr">
              <a:lnSpc>
                <a:spcPct val="140007"/>
              </a:lnSpc>
            </a:pPr>
            <a:r>
              <a:rPr lang="en-US" sz="3466" b="1" dirty="0">
                <a:solidFill>
                  <a:srgbClr val="FF5757"/>
                </a:solidFill>
                <a:latin typeface="Open Sans"/>
                <a:ea typeface="Open Sans"/>
                <a:cs typeface="Open Sans"/>
                <a:sym typeface="Open Sans"/>
              </a:rPr>
              <a:t>Le </a:t>
            </a:r>
            <a:r>
              <a:rPr lang="en-US" sz="3466" b="1" dirty="0" err="1">
                <a:solidFill>
                  <a:srgbClr val="FF5757"/>
                </a:solidFill>
                <a:latin typeface="Open Sans"/>
                <a:ea typeface="Open Sans"/>
                <a:cs typeface="Open Sans"/>
                <a:sym typeface="Open Sans"/>
              </a:rPr>
              <a:t>baromètre</a:t>
            </a:r>
            <a:endParaRPr sz="1200" dirty="0"/>
          </a:p>
        </p:txBody>
      </p:sp>
      <p:sp>
        <p:nvSpPr>
          <p:cNvPr id="263" name="Google Shape;263;p13"/>
          <p:cNvSpPr txBox="1"/>
          <p:nvPr/>
        </p:nvSpPr>
        <p:spPr>
          <a:xfrm>
            <a:off x="399534" y="5317389"/>
            <a:ext cx="2764787" cy="632096"/>
          </a:xfrm>
          <a:prstGeom prst="rect">
            <a:avLst/>
          </a:prstGeom>
          <a:noFill/>
          <a:ln>
            <a:noFill/>
          </a:ln>
        </p:spPr>
        <p:txBody>
          <a:bodyPr spcFirstLastPara="1" wrap="square" lIns="0" tIns="0" rIns="0" bIns="0" anchor="t" anchorCtr="0">
            <a:spAutoFit/>
          </a:bodyPr>
          <a:lstStyle/>
          <a:p>
            <a:pPr algn="ctr">
              <a:lnSpc>
                <a:spcPct val="140000"/>
              </a:lnSpc>
            </a:pPr>
            <a:r>
              <a:rPr lang="en-US" sz="1467" dirty="0">
                <a:solidFill>
                  <a:srgbClr val="000000"/>
                </a:solidFill>
                <a:latin typeface="Open Sans"/>
                <a:ea typeface="Open Sans"/>
                <a:cs typeface="Open Sans"/>
                <a:sym typeface="Open Sans"/>
                <a:hlinkClick r:id="rId6"/>
              </a:rPr>
              <a:t>https://www.facinghistory.org/resource-library/barometer</a:t>
            </a:r>
            <a:r>
              <a:rPr lang="en-US" sz="1467" dirty="0">
                <a:solidFill>
                  <a:srgbClr val="000000"/>
                </a:solidFill>
                <a:latin typeface="Open Sans"/>
                <a:ea typeface="Open Sans"/>
                <a:cs typeface="Open Sans"/>
                <a:sym typeface="Open Sans"/>
              </a:rPr>
              <a:t> </a:t>
            </a:r>
            <a:endParaRPr sz="1200" dirty="0"/>
          </a:p>
        </p:txBody>
      </p:sp>
      <p:sp>
        <p:nvSpPr>
          <p:cNvPr id="2" name="Rectangle 1"/>
          <p:cNvSpPr/>
          <p:nvPr/>
        </p:nvSpPr>
        <p:spPr>
          <a:xfrm>
            <a:off x="208160" y="1166843"/>
            <a:ext cx="11663800" cy="2031325"/>
          </a:xfrm>
          <a:prstGeom prst="rect">
            <a:avLst/>
          </a:prstGeom>
        </p:spPr>
        <p:txBody>
          <a:bodyPr wrap="square">
            <a:spAutoFit/>
          </a:bodyPr>
          <a:lstStyle/>
          <a:p>
            <a:r>
              <a:rPr lang="fr-FR" b="1" dirty="0">
                <a:solidFill>
                  <a:srgbClr val="0070C0"/>
                </a:solidFill>
                <a:latin typeface="Marianne"/>
              </a:rPr>
              <a:t>Valeurs</a:t>
            </a:r>
            <a:r>
              <a:rPr lang="fr-FR" dirty="0">
                <a:solidFill>
                  <a:srgbClr val="0070C0"/>
                </a:solidFill>
                <a:latin typeface="Marianne"/>
              </a:rPr>
              <a:t> : Solidarité et égalité entre les hommes, refus de toute forme de discriminations / respect de la dignité humaine. </a:t>
            </a:r>
            <a:endParaRPr lang="fr-FR" dirty="0" smtClean="0">
              <a:solidFill>
                <a:srgbClr val="0070C0"/>
              </a:solidFill>
              <a:latin typeface="Marianne"/>
            </a:endParaRPr>
          </a:p>
          <a:p>
            <a:r>
              <a:rPr lang="fr-FR" b="1" dirty="0" smtClean="0">
                <a:solidFill>
                  <a:srgbClr val="0070C0"/>
                </a:solidFill>
                <a:latin typeface="Marianne"/>
              </a:rPr>
              <a:t>Attitudes</a:t>
            </a:r>
            <a:r>
              <a:rPr lang="fr-FR" dirty="0" smtClean="0">
                <a:solidFill>
                  <a:srgbClr val="0070C0"/>
                </a:solidFill>
                <a:latin typeface="Marianne"/>
              </a:rPr>
              <a:t> </a:t>
            </a:r>
            <a:r>
              <a:rPr lang="fr-FR" dirty="0">
                <a:solidFill>
                  <a:srgbClr val="0070C0"/>
                </a:solidFill>
                <a:latin typeface="Marianne"/>
              </a:rPr>
              <a:t>: Respect d’autrui et acceptation des différences / prise d’initiative, engagement et sens des responsabilités / esprit civique et sentiment d’appartenance à une communauté </a:t>
            </a:r>
          </a:p>
          <a:p>
            <a:r>
              <a:rPr lang="fr-FR" b="1" i="1" dirty="0" smtClean="0">
                <a:solidFill>
                  <a:srgbClr val="0070C0"/>
                </a:solidFill>
                <a:latin typeface="Marianne"/>
              </a:rPr>
              <a:t>Aptitudes</a:t>
            </a:r>
            <a:r>
              <a:rPr lang="fr-FR" i="1" dirty="0" smtClean="0">
                <a:solidFill>
                  <a:srgbClr val="0070C0"/>
                </a:solidFill>
                <a:latin typeface="Marianne"/>
              </a:rPr>
              <a:t> </a:t>
            </a:r>
            <a:r>
              <a:rPr lang="fr-FR" i="1" dirty="0">
                <a:solidFill>
                  <a:srgbClr val="0070C0"/>
                </a:solidFill>
                <a:latin typeface="Marianne"/>
              </a:rPr>
              <a:t>: </a:t>
            </a:r>
            <a:r>
              <a:rPr lang="fr-FR" dirty="0">
                <a:solidFill>
                  <a:srgbClr val="0070C0"/>
                </a:solidFill>
                <a:latin typeface="Marianne"/>
              </a:rPr>
              <a:t>Implication dans un projet collectif et coopération / Ecoute et observation, réflexion et discernement / apprentissage autonome / sensibilité pour exprimer ce que l’on ressent et comprendre ce que ressentent les autres / participation à un débat pour prendre des décisions</a:t>
            </a:r>
            <a:endParaRPr lang="fr-FR" dirty="0">
              <a:solidFill>
                <a:srgbClr val="0070C0"/>
              </a:solidFill>
              <a:latin typeface="Marianne"/>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14"/>
          <p:cNvSpPr/>
          <p:nvPr/>
        </p:nvSpPr>
        <p:spPr>
          <a:xfrm>
            <a:off x="208160" y="152360"/>
            <a:ext cx="1044720" cy="1053720"/>
          </a:xfrm>
          <a:custGeom>
            <a:avLst/>
            <a:gdLst/>
            <a:ahLst/>
            <a:cxnLst/>
            <a:rect l="l" t="t" r="r" b="b"/>
            <a:pathLst>
              <a:path w="1567080" h="1580580" extrusionOk="0">
                <a:moveTo>
                  <a:pt x="0" y="0"/>
                </a:moveTo>
                <a:lnTo>
                  <a:pt x="1567080" y="0"/>
                </a:lnTo>
                <a:lnTo>
                  <a:pt x="1567080" y="1580580"/>
                </a:lnTo>
                <a:lnTo>
                  <a:pt x="0" y="1580580"/>
                </a:lnTo>
                <a:lnTo>
                  <a:pt x="0" y="0"/>
                </a:lnTo>
                <a:close/>
              </a:path>
            </a:pathLst>
          </a:custGeom>
          <a:blipFill rotWithShape="1">
            <a:blip r:embed="rId3">
              <a:alphaModFix/>
            </a:blip>
            <a:stretch>
              <a:fillRect b="-26"/>
            </a:stretch>
          </a:blipFill>
          <a:ln>
            <a:noFill/>
          </a:ln>
        </p:spPr>
      </p:sp>
      <p:sp>
        <p:nvSpPr>
          <p:cNvPr id="269" name="Google Shape;269;p14"/>
          <p:cNvSpPr txBox="1"/>
          <p:nvPr/>
        </p:nvSpPr>
        <p:spPr>
          <a:xfrm>
            <a:off x="899867" y="1535433"/>
            <a:ext cx="10606400" cy="5127558"/>
          </a:xfrm>
          <a:prstGeom prst="rect">
            <a:avLst/>
          </a:prstGeom>
          <a:noFill/>
          <a:ln>
            <a:noFill/>
          </a:ln>
        </p:spPr>
        <p:txBody>
          <a:bodyPr spcFirstLastPara="1" wrap="square" lIns="0" tIns="0" rIns="0" bIns="0" anchor="t" anchorCtr="0">
            <a:spAutoFit/>
          </a:bodyPr>
          <a:lstStyle/>
          <a:p>
            <a:pPr algn="ctr">
              <a:lnSpc>
                <a:spcPct val="140000"/>
              </a:lnSpc>
            </a:pPr>
            <a:r>
              <a:rPr lang="en-US" sz="2200" b="1">
                <a:solidFill>
                  <a:srgbClr val="000000"/>
                </a:solidFill>
                <a:latin typeface="Open Sans"/>
                <a:ea typeface="Open Sans"/>
                <a:cs typeface="Open Sans"/>
                <a:sym typeface="Open Sans"/>
              </a:rPr>
              <a:t>Positionnez-vous sur la ligne en fonction de votre avis :</a:t>
            </a:r>
            <a:endParaRPr sz="1200"/>
          </a:p>
          <a:p>
            <a:pPr algn="ctr">
              <a:lnSpc>
                <a:spcPct val="140000"/>
              </a:lnSpc>
            </a:pPr>
            <a:endParaRPr b="1">
              <a:solidFill>
                <a:srgbClr val="000000"/>
              </a:solidFill>
              <a:latin typeface="Open Sans"/>
              <a:ea typeface="Open Sans"/>
              <a:cs typeface="Open Sans"/>
              <a:sym typeface="Open Sans"/>
            </a:endParaRPr>
          </a:p>
          <a:p>
            <a:pPr marL="475004" lvl="1" indent="-212101">
              <a:lnSpc>
                <a:spcPct val="140000"/>
              </a:lnSpc>
              <a:buClr>
                <a:srgbClr val="000000"/>
              </a:buClr>
              <a:buSzPts val="2700"/>
              <a:buFont typeface="Arial"/>
              <a:buChar char="•"/>
            </a:pPr>
            <a:r>
              <a:rPr lang="en-US">
                <a:solidFill>
                  <a:srgbClr val="000000"/>
                </a:solidFill>
                <a:latin typeface="Open Sans"/>
                <a:ea typeface="Open Sans"/>
                <a:cs typeface="Open Sans"/>
                <a:sym typeface="Open Sans"/>
              </a:rPr>
              <a:t>Vous êtes responsables du rejet des personnes en Situation de Handicap.</a:t>
            </a:r>
            <a:endParaRPr sz="533"/>
          </a:p>
          <a:p>
            <a:pPr algn="ctr">
              <a:lnSpc>
                <a:spcPct val="140000"/>
              </a:lnSpc>
            </a:pPr>
            <a:endParaRPr>
              <a:solidFill>
                <a:srgbClr val="000000"/>
              </a:solidFill>
              <a:latin typeface="Open Sans"/>
              <a:ea typeface="Open Sans"/>
              <a:cs typeface="Open Sans"/>
              <a:sym typeface="Open Sans"/>
            </a:endParaRPr>
          </a:p>
          <a:p>
            <a:pPr marL="475004" lvl="1" indent="-212101">
              <a:lnSpc>
                <a:spcPct val="140000"/>
              </a:lnSpc>
              <a:buClr>
                <a:srgbClr val="000000"/>
              </a:buClr>
              <a:buSzPts val="2700"/>
              <a:buFont typeface="Arial"/>
              <a:buChar char="•"/>
            </a:pPr>
            <a:r>
              <a:rPr lang="en-US">
                <a:solidFill>
                  <a:srgbClr val="000000"/>
                </a:solidFill>
                <a:latin typeface="Open Sans"/>
                <a:ea typeface="Open Sans"/>
                <a:cs typeface="Open Sans"/>
                <a:sym typeface="Open Sans"/>
              </a:rPr>
              <a:t>Vous participez à la protection des personnes en Situation de Handicap ou à leur insertion dans la société.</a:t>
            </a:r>
            <a:endParaRPr sz="533"/>
          </a:p>
          <a:p>
            <a:pPr algn="ctr">
              <a:lnSpc>
                <a:spcPct val="140000"/>
              </a:lnSpc>
            </a:pPr>
            <a:endParaRPr>
              <a:solidFill>
                <a:srgbClr val="000000"/>
              </a:solidFill>
              <a:latin typeface="Open Sans"/>
              <a:ea typeface="Open Sans"/>
              <a:cs typeface="Open Sans"/>
              <a:sym typeface="Open Sans"/>
            </a:endParaRPr>
          </a:p>
          <a:p>
            <a:pPr marL="475004" lvl="1" indent="-212101">
              <a:lnSpc>
                <a:spcPct val="140000"/>
              </a:lnSpc>
              <a:buClr>
                <a:srgbClr val="000000"/>
              </a:buClr>
              <a:buSzPts val="2700"/>
              <a:buFont typeface="Arial"/>
              <a:buChar char="•"/>
            </a:pPr>
            <a:r>
              <a:rPr lang="en-US">
                <a:solidFill>
                  <a:srgbClr val="000000"/>
                </a:solidFill>
                <a:latin typeface="Open Sans"/>
                <a:ea typeface="Open Sans"/>
                <a:cs typeface="Open Sans"/>
                <a:sym typeface="Open Sans"/>
              </a:rPr>
              <a:t>Vous proposez un autre regard sur les personnes en Situation de Handicap.</a:t>
            </a:r>
            <a:endParaRPr sz="533"/>
          </a:p>
          <a:p>
            <a:pPr algn="ctr">
              <a:lnSpc>
                <a:spcPct val="140000"/>
              </a:lnSpc>
            </a:pPr>
            <a:endParaRPr>
              <a:solidFill>
                <a:srgbClr val="000000"/>
              </a:solidFill>
              <a:latin typeface="Open Sans"/>
              <a:ea typeface="Open Sans"/>
              <a:cs typeface="Open Sans"/>
              <a:sym typeface="Open Sans"/>
            </a:endParaRPr>
          </a:p>
          <a:p>
            <a:pPr marL="475004" lvl="1" indent="-212101">
              <a:lnSpc>
                <a:spcPct val="140000"/>
              </a:lnSpc>
              <a:buClr>
                <a:srgbClr val="000000"/>
              </a:buClr>
              <a:buSzPts val="2700"/>
              <a:buFont typeface="Arial"/>
              <a:buChar char="•"/>
            </a:pPr>
            <a:r>
              <a:rPr lang="en-US">
                <a:solidFill>
                  <a:srgbClr val="000000"/>
                </a:solidFill>
                <a:latin typeface="Open Sans"/>
                <a:ea typeface="Open Sans"/>
                <a:cs typeface="Open Sans"/>
                <a:sym typeface="Open Sans"/>
              </a:rPr>
              <a:t>Vous représentez une étape essentielle dans la reconnaissance des personnes en Situation de Handicap.</a:t>
            </a:r>
            <a:endParaRPr sz="533"/>
          </a:p>
          <a:p>
            <a:pPr algn="ctr">
              <a:lnSpc>
                <a:spcPct val="140000"/>
              </a:lnSpc>
            </a:pPr>
            <a:endParaRPr>
              <a:solidFill>
                <a:srgbClr val="000000"/>
              </a:solidFill>
              <a:latin typeface="Open Sans"/>
              <a:ea typeface="Open Sans"/>
              <a:cs typeface="Open Sans"/>
              <a:sym typeface="Open Sans"/>
            </a:endParaRPr>
          </a:p>
          <a:p>
            <a:pPr marL="475004" lvl="1" indent="-212101">
              <a:lnSpc>
                <a:spcPct val="140000"/>
              </a:lnSpc>
              <a:buClr>
                <a:srgbClr val="000000"/>
              </a:buClr>
              <a:buSzPts val="2700"/>
              <a:buFont typeface="Arial"/>
              <a:buChar char="•"/>
            </a:pPr>
            <a:r>
              <a:rPr lang="en-US">
                <a:solidFill>
                  <a:srgbClr val="000000"/>
                </a:solidFill>
                <a:latin typeface="Open Sans"/>
                <a:ea typeface="Open Sans"/>
                <a:cs typeface="Open Sans"/>
                <a:sym typeface="Open Sans"/>
              </a:rPr>
              <a:t>Vous contribuez à la fierté des personnes en Situation de Handicap.</a:t>
            </a:r>
            <a:endParaRPr sz="533"/>
          </a:p>
        </p:txBody>
      </p:sp>
      <p:sp>
        <p:nvSpPr>
          <p:cNvPr id="270" name="Google Shape;270;p14"/>
          <p:cNvSpPr/>
          <p:nvPr/>
        </p:nvSpPr>
        <p:spPr>
          <a:xfrm>
            <a:off x="1854950" y="302240"/>
            <a:ext cx="1244770" cy="963141"/>
          </a:xfrm>
          <a:custGeom>
            <a:avLst/>
            <a:gdLst/>
            <a:ahLst/>
            <a:cxnLst/>
            <a:rect l="l" t="t" r="r" b="b"/>
            <a:pathLst>
              <a:path w="1867155" h="1444711" extrusionOk="0">
                <a:moveTo>
                  <a:pt x="0" y="0"/>
                </a:moveTo>
                <a:lnTo>
                  <a:pt x="1867155" y="0"/>
                </a:lnTo>
                <a:lnTo>
                  <a:pt x="1867155" y="1444711"/>
                </a:lnTo>
                <a:lnTo>
                  <a:pt x="0" y="1444711"/>
                </a:lnTo>
                <a:lnTo>
                  <a:pt x="0" y="0"/>
                </a:lnTo>
                <a:close/>
              </a:path>
            </a:pathLst>
          </a:custGeom>
          <a:blipFill rotWithShape="1">
            <a:blip r:embed="rId4">
              <a:alphaModFix/>
            </a:blip>
            <a:stretch>
              <a:fillRect/>
            </a:stretch>
          </a:blipFill>
          <a:ln>
            <a:noFill/>
          </a:ln>
        </p:spPr>
      </p:sp>
      <p:sp>
        <p:nvSpPr>
          <p:cNvPr id="271" name="Google Shape;271;p14"/>
          <p:cNvSpPr txBox="1"/>
          <p:nvPr/>
        </p:nvSpPr>
        <p:spPr>
          <a:xfrm>
            <a:off x="3520873" y="429872"/>
            <a:ext cx="3356523" cy="746679"/>
          </a:xfrm>
          <a:prstGeom prst="rect">
            <a:avLst/>
          </a:prstGeom>
          <a:noFill/>
          <a:ln>
            <a:noFill/>
          </a:ln>
        </p:spPr>
        <p:txBody>
          <a:bodyPr spcFirstLastPara="1" wrap="square" lIns="0" tIns="0" rIns="0" bIns="0" anchor="t" anchorCtr="0">
            <a:spAutoFit/>
          </a:bodyPr>
          <a:lstStyle/>
          <a:p>
            <a:pPr algn="ctr">
              <a:lnSpc>
                <a:spcPct val="140007"/>
              </a:lnSpc>
            </a:pPr>
            <a:r>
              <a:rPr lang="en-US" sz="3466" b="1" dirty="0">
                <a:solidFill>
                  <a:srgbClr val="FF5757"/>
                </a:solidFill>
                <a:latin typeface="Open Sans"/>
                <a:ea typeface="Open Sans"/>
                <a:cs typeface="Open Sans"/>
                <a:sym typeface="Open Sans"/>
              </a:rPr>
              <a:t>Le </a:t>
            </a:r>
            <a:r>
              <a:rPr lang="en-US" sz="3466" b="1" dirty="0" err="1">
                <a:solidFill>
                  <a:srgbClr val="FF5757"/>
                </a:solidFill>
                <a:latin typeface="Open Sans"/>
                <a:ea typeface="Open Sans"/>
                <a:cs typeface="Open Sans"/>
                <a:sym typeface="Open Sans"/>
              </a:rPr>
              <a:t>baromètre</a:t>
            </a:r>
            <a:endParaRPr sz="1200" dirty="0"/>
          </a:p>
        </p:txBody>
      </p:sp>
      <p:sp>
        <p:nvSpPr>
          <p:cNvPr id="272" name="Google Shape;272;p14"/>
          <p:cNvSpPr/>
          <p:nvPr/>
        </p:nvSpPr>
        <p:spPr>
          <a:xfrm>
            <a:off x="9661559" y="336231"/>
            <a:ext cx="783411" cy="776556"/>
          </a:xfrm>
          <a:custGeom>
            <a:avLst/>
            <a:gdLst/>
            <a:ahLst/>
            <a:cxnLst/>
            <a:rect l="l" t="t" r="r" b="b"/>
            <a:pathLst>
              <a:path w="1175116" h="1164834" extrusionOk="0">
                <a:moveTo>
                  <a:pt x="0" y="0"/>
                </a:moveTo>
                <a:lnTo>
                  <a:pt x="1175117" y="0"/>
                </a:lnTo>
                <a:lnTo>
                  <a:pt x="1175117" y="1164834"/>
                </a:lnTo>
                <a:lnTo>
                  <a:pt x="0" y="1164834"/>
                </a:lnTo>
                <a:lnTo>
                  <a:pt x="0" y="0"/>
                </a:lnTo>
                <a:close/>
              </a:path>
            </a:pathLst>
          </a:custGeom>
          <a:blipFill rotWithShape="1">
            <a:blip r:embed="rId5">
              <a:alphaModFix/>
            </a:blip>
            <a:stretch>
              <a:fillRect/>
            </a:stretch>
          </a:blipFill>
          <a:ln>
            <a:noFill/>
          </a:ln>
        </p:spPr>
      </p:sp>
      <p:sp>
        <p:nvSpPr>
          <p:cNvPr id="273" name="Google Shape;273;p14"/>
          <p:cNvSpPr/>
          <p:nvPr/>
        </p:nvSpPr>
        <p:spPr>
          <a:xfrm>
            <a:off x="10581314" y="530018"/>
            <a:ext cx="1273605" cy="388983"/>
          </a:xfrm>
          <a:custGeom>
            <a:avLst/>
            <a:gdLst/>
            <a:ahLst/>
            <a:cxnLst/>
            <a:rect l="l" t="t" r="r" b="b"/>
            <a:pathLst>
              <a:path w="1910407" h="583474" extrusionOk="0">
                <a:moveTo>
                  <a:pt x="0" y="0"/>
                </a:moveTo>
                <a:lnTo>
                  <a:pt x="1910407" y="0"/>
                </a:lnTo>
                <a:lnTo>
                  <a:pt x="1910407" y="583474"/>
                </a:lnTo>
                <a:lnTo>
                  <a:pt x="0" y="583474"/>
                </a:lnTo>
                <a:lnTo>
                  <a:pt x="0" y="0"/>
                </a:lnTo>
                <a:close/>
              </a:path>
            </a:pathLst>
          </a:custGeom>
          <a:blipFill rotWithShape="1">
            <a:blip r:embed="rId6">
              <a:alphaModFix/>
            </a:blip>
            <a:stretch>
              <a:fillRect/>
            </a:stretch>
          </a:blipFill>
          <a:ln>
            <a:noFill/>
          </a:ln>
        </p:spPr>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15"/>
          <p:cNvSpPr/>
          <p:nvPr/>
        </p:nvSpPr>
        <p:spPr>
          <a:xfrm>
            <a:off x="208160" y="152360"/>
            <a:ext cx="1044720" cy="1053720"/>
          </a:xfrm>
          <a:custGeom>
            <a:avLst/>
            <a:gdLst/>
            <a:ahLst/>
            <a:cxnLst/>
            <a:rect l="l" t="t" r="r" b="b"/>
            <a:pathLst>
              <a:path w="1567080" h="1580580" extrusionOk="0">
                <a:moveTo>
                  <a:pt x="0" y="0"/>
                </a:moveTo>
                <a:lnTo>
                  <a:pt x="1567080" y="0"/>
                </a:lnTo>
                <a:lnTo>
                  <a:pt x="1567080" y="1580580"/>
                </a:lnTo>
                <a:lnTo>
                  <a:pt x="0" y="1580580"/>
                </a:lnTo>
                <a:lnTo>
                  <a:pt x="0" y="0"/>
                </a:lnTo>
                <a:close/>
              </a:path>
            </a:pathLst>
          </a:custGeom>
          <a:blipFill rotWithShape="1">
            <a:blip r:embed="rId3">
              <a:alphaModFix/>
            </a:blip>
            <a:stretch>
              <a:fillRect b="-26"/>
            </a:stretch>
          </a:blipFill>
          <a:ln>
            <a:noFill/>
          </a:ln>
        </p:spPr>
      </p:sp>
      <p:sp>
        <p:nvSpPr>
          <p:cNvPr id="279" name="Google Shape;279;p15"/>
          <p:cNvSpPr txBox="1"/>
          <p:nvPr/>
        </p:nvSpPr>
        <p:spPr>
          <a:xfrm>
            <a:off x="4858574" y="358352"/>
            <a:ext cx="3472626" cy="746679"/>
          </a:xfrm>
          <a:prstGeom prst="rect">
            <a:avLst/>
          </a:prstGeom>
          <a:noFill/>
          <a:ln>
            <a:noFill/>
          </a:ln>
        </p:spPr>
        <p:txBody>
          <a:bodyPr spcFirstLastPara="1" wrap="square" lIns="0" tIns="0" rIns="0" bIns="0" anchor="t" anchorCtr="0">
            <a:spAutoFit/>
          </a:bodyPr>
          <a:lstStyle/>
          <a:p>
            <a:pPr algn="ctr">
              <a:lnSpc>
                <a:spcPct val="140007"/>
              </a:lnSpc>
            </a:pPr>
            <a:r>
              <a:rPr lang="en-US" sz="3466" b="1" dirty="0">
                <a:solidFill>
                  <a:srgbClr val="FF5757"/>
                </a:solidFill>
                <a:latin typeface="Open Sans"/>
                <a:ea typeface="Open Sans"/>
                <a:cs typeface="Open Sans"/>
                <a:sym typeface="Open Sans"/>
              </a:rPr>
              <a:t>Le </a:t>
            </a:r>
            <a:r>
              <a:rPr lang="en-US" sz="3466" b="1" dirty="0" err="1">
                <a:solidFill>
                  <a:srgbClr val="FF5757"/>
                </a:solidFill>
                <a:latin typeface="Open Sans"/>
                <a:ea typeface="Open Sans"/>
                <a:cs typeface="Open Sans"/>
                <a:sym typeface="Open Sans"/>
              </a:rPr>
              <a:t>baromètre</a:t>
            </a:r>
            <a:endParaRPr sz="1200" dirty="0"/>
          </a:p>
        </p:txBody>
      </p:sp>
      <p:sp>
        <p:nvSpPr>
          <p:cNvPr id="280" name="Google Shape;280;p15"/>
          <p:cNvSpPr/>
          <p:nvPr/>
        </p:nvSpPr>
        <p:spPr>
          <a:xfrm>
            <a:off x="6070900" y="1662025"/>
            <a:ext cx="5982021" cy="3013443"/>
          </a:xfrm>
          <a:custGeom>
            <a:avLst/>
            <a:gdLst/>
            <a:ahLst/>
            <a:cxnLst/>
            <a:rect l="l" t="t" r="r" b="b"/>
            <a:pathLst>
              <a:path w="8973031" h="4520164" extrusionOk="0">
                <a:moveTo>
                  <a:pt x="0" y="0"/>
                </a:moveTo>
                <a:lnTo>
                  <a:pt x="8973031" y="0"/>
                </a:lnTo>
                <a:lnTo>
                  <a:pt x="8973031" y="4520164"/>
                </a:lnTo>
                <a:lnTo>
                  <a:pt x="0" y="4520164"/>
                </a:lnTo>
                <a:lnTo>
                  <a:pt x="0" y="0"/>
                </a:lnTo>
                <a:close/>
              </a:path>
            </a:pathLst>
          </a:custGeom>
          <a:blipFill rotWithShape="1">
            <a:blip r:embed="rId4">
              <a:alphaModFix/>
            </a:blip>
            <a:stretch>
              <a:fillRect/>
            </a:stretch>
          </a:blipFill>
          <a:ln>
            <a:noFill/>
          </a:ln>
        </p:spPr>
      </p:sp>
      <p:pic>
        <p:nvPicPr>
          <p:cNvPr id="281" name="Google Shape;281;p15" title="baromètre.jpg"/>
          <p:cNvPicPr preferRelativeResize="0"/>
          <p:nvPr/>
        </p:nvPicPr>
        <p:blipFill>
          <a:blip r:embed="rId5">
            <a:alphaModFix/>
          </a:blip>
          <a:stretch>
            <a:fillRect/>
          </a:stretch>
        </p:blipFill>
        <p:spPr>
          <a:xfrm>
            <a:off x="101600" y="1307680"/>
            <a:ext cx="5867701" cy="4400776"/>
          </a:xfrm>
          <a:prstGeom prst="rect">
            <a:avLst/>
          </a:prstGeom>
          <a:noFill/>
          <a:ln>
            <a:noFill/>
          </a:ln>
        </p:spPr>
      </p:pic>
      <p:sp>
        <p:nvSpPr>
          <p:cNvPr id="2" name="Ellipse 1">
            <a:extLst>
              <a:ext uri="{FF2B5EF4-FFF2-40B4-BE49-F238E27FC236}">
                <a16:creationId xmlns:a16="http://schemas.microsoft.com/office/drawing/2014/main" id="{153C1F79-83FC-8268-1489-12972D6FFF41}"/>
              </a:ext>
            </a:extLst>
          </p:cNvPr>
          <p:cNvSpPr/>
          <p:nvPr/>
        </p:nvSpPr>
        <p:spPr>
          <a:xfrm>
            <a:off x="464820" y="2948940"/>
            <a:ext cx="312420" cy="20574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llipse 2">
            <a:extLst>
              <a:ext uri="{FF2B5EF4-FFF2-40B4-BE49-F238E27FC236}">
                <a16:creationId xmlns:a16="http://schemas.microsoft.com/office/drawing/2014/main" id="{B732E2B5-7494-2152-20B8-348D483513AF}"/>
              </a:ext>
            </a:extLst>
          </p:cNvPr>
          <p:cNvSpPr/>
          <p:nvPr/>
        </p:nvSpPr>
        <p:spPr>
          <a:xfrm>
            <a:off x="4671884" y="3307080"/>
            <a:ext cx="373380" cy="20574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llipse 3">
            <a:extLst>
              <a:ext uri="{FF2B5EF4-FFF2-40B4-BE49-F238E27FC236}">
                <a16:creationId xmlns:a16="http://schemas.microsoft.com/office/drawing/2014/main" id="{F61CFF14-80F5-7504-2E4F-5D4871C10AA9}"/>
              </a:ext>
            </a:extLst>
          </p:cNvPr>
          <p:cNvSpPr/>
          <p:nvPr/>
        </p:nvSpPr>
        <p:spPr>
          <a:xfrm>
            <a:off x="617220" y="3101340"/>
            <a:ext cx="312420" cy="20574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llipse 4">
            <a:extLst>
              <a:ext uri="{FF2B5EF4-FFF2-40B4-BE49-F238E27FC236}">
                <a16:creationId xmlns:a16="http://schemas.microsoft.com/office/drawing/2014/main" id="{C3ED19B8-BD18-60AE-DEF0-BAA281FD3453}"/>
              </a:ext>
            </a:extLst>
          </p:cNvPr>
          <p:cNvSpPr/>
          <p:nvPr/>
        </p:nvSpPr>
        <p:spPr>
          <a:xfrm>
            <a:off x="5433060" y="3619500"/>
            <a:ext cx="312420" cy="20574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llipse 5">
            <a:extLst>
              <a:ext uri="{FF2B5EF4-FFF2-40B4-BE49-F238E27FC236}">
                <a16:creationId xmlns:a16="http://schemas.microsoft.com/office/drawing/2014/main" id="{7F8F3D27-0178-B32E-721C-F480AA37D973}"/>
              </a:ext>
            </a:extLst>
          </p:cNvPr>
          <p:cNvSpPr/>
          <p:nvPr/>
        </p:nvSpPr>
        <p:spPr>
          <a:xfrm>
            <a:off x="1235448" y="3065876"/>
            <a:ext cx="312420" cy="20574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llipse 6">
            <a:extLst>
              <a:ext uri="{FF2B5EF4-FFF2-40B4-BE49-F238E27FC236}">
                <a16:creationId xmlns:a16="http://schemas.microsoft.com/office/drawing/2014/main" id="{80ECEBB9-87AE-5A38-FA58-0FB885D459A8}"/>
              </a:ext>
            </a:extLst>
          </p:cNvPr>
          <p:cNvSpPr/>
          <p:nvPr/>
        </p:nvSpPr>
        <p:spPr>
          <a:xfrm>
            <a:off x="977639" y="3164840"/>
            <a:ext cx="312420" cy="20574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llipse 7">
            <a:extLst>
              <a:ext uri="{FF2B5EF4-FFF2-40B4-BE49-F238E27FC236}">
                <a16:creationId xmlns:a16="http://schemas.microsoft.com/office/drawing/2014/main" id="{D6509D68-A4CE-E248-1F71-8514871F4515}"/>
              </a:ext>
            </a:extLst>
          </p:cNvPr>
          <p:cNvSpPr/>
          <p:nvPr/>
        </p:nvSpPr>
        <p:spPr>
          <a:xfrm>
            <a:off x="2308132" y="3054350"/>
            <a:ext cx="312420" cy="20574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llipse 8">
            <a:extLst>
              <a:ext uri="{FF2B5EF4-FFF2-40B4-BE49-F238E27FC236}">
                <a16:creationId xmlns:a16="http://schemas.microsoft.com/office/drawing/2014/main" id="{29CD5F89-407D-08BB-4743-9D58334B075F}"/>
              </a:ext>
            </a:extLst>
          </p:cNvPr>
          <p:cNvSpPr/>
          <p:nvPr/>
        </p:nvSpPr>
        <p:spPr>
          <a:xfrm>
            <a:off x="5707681" y="3616409"/>
            <a:ext cx="312420" cy="20574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llipse 9">
            <a:extLst>
              <a:ext uri="{FF2B5EF4-FFF2-40B4-BE49-F238E27FC236}">
                <a16:creationId xmlns:a16="http://schemas.microsoft.com/office/drawing/2014/main" id="{C03CE585-5B35-C390-6860-D0A4BDB347EA}"/>
              </a:ext>
            </a:extLst>
          </p:cNvPr>
          <p:cNvSpPr/>
          <p:nvPr/>
        </p:nvSpPr>
        <p:spPr>
          <a:xfrm>
            <a:off x="127001" y="3084830"/>
            <a:ext cx="312420" cy="20574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g31cdc6d6fb6_2_0"/>
          <p:cNvSpPr txBox="1"/>
          <p:nvPr/>
        </p:nvSpPr>
        <p:spPr>
          <a:xfrm>
            <a:off x="2286000" y="1920240"/>
            <a:ext cx="8821485" cy="1325880"/>
          </a:xfrm>
          <a:prstGeom prst="rect">
            <a:avLst/>
          </a:prstGeom>
          <a:noFill/>
          <a:ln>
            <a:noFill/>
          </a:ln>
        </p:spPr>
        <p:txBody>
          <a:bodyPr spcFirstLastPara="1" wrap="square" lIns="60950" tIns="60950" rIns="60950" bIns="60950" anchor="t" anchorCtr="0">
            <a:noAutofit/>
          </a:bodyPr>
          <a:lstStyle/>
          <a:p>
            <a:r>
              <a:rPr lang="en-US" sz="2133" dirty="0" err="1" smtClean="0">
                <a:solidFill>
                  <a:srgbClr val="0070C0"/>
                </a:solidFill>
                <a:latin typeface="Calibri"/>
                <a:ea typeface="Calibri"/>
                <a:cs typeface="Calibri"/>
                <a:sym typeface="Calibri"/>
              </a:rPr>
              <a:t>Selon</a:t>
            </a:r>
            <a:r>
              <a:rPr lang="en-US" sz="2133" dirty="0" smtClean="0">
                <a:solidFill>
                  <a:srgbClr val="0070C0"/>
                </a:solidFill>
                <a:latin typeface="Calibri"/>
                <a:ea typeface="Calibri"/>
                <a:cs typeface="Calibri"/>
                <a:sym typeface="Calibri"/>
              </a:rPr>
              <a:t> </a:t>
            </a:r>
            <a:r>
              <a:rPr lang="en-US" sz="2133" dirty="0" err="1">
                <a:solidFill>
                  <a:srgbClr val="0070C0"/>
                </a:solidFill>
                <a:latin typeface="Calibri"/>
                <a:ea typeface="Calibri"/>
                <a:cs typeface="Calibri"/>
                <a:sym typeface="Calibri"/>
              </a:rPr>
              <a:t>vos</a:t>
            </a:r>
            <a:r>
              <a:rPr lang="en-US" sz="2133" dirty="0">
                <a:solidFill>
                  <a:srgbClr val="0070C0"/>
                </a:solidFill>
                <a:latin typeface="Calibri"/>
                <a:ea typeface="Calibri"/>
                <a:cs typeface="Calibri"/>
                <a:sym typeface="Calibri"/>
              </a:rPr>
              <a:t> envies, </a:t>
            </a:r>
            <a:r>
              <a:rPr lang="en-US" sz="2133" dirty="0" err="1">
                <a:solidFill>
                  <a:srgbClr val="0070C0"/>
                </a:solidFill>
                <a:latin typeface="Calibri"/>
                <a:ea typeface="Calibri"/>
                <a:cs typeface="Calibri"/>
                <a:sym typeface="Calibri"/>
              </a:rPr>
              <a:t>vous</a:t>
            </a:r>
            <a:r>
              <a:rPr lang="en-US" sz="2133" dirty="0">
                <a:solidFill>
                  <a:srgbClr val="0070C0"/>
                </a:solidFill>
                <a:latin typeface="Calibri"/>
                <a:ea typeface="Calibri"/>
                <a:cs typeface="Calibri"/>
                <a:sym typeface="Calibri"/>
              </a:rPr>
              <a:t> </a:t>
            </a:r>
            <a:r>
              <a:rPr lang="en-US" sz="2133" dirty="0" err="1">
                <a:solidFill>
                  <a:srgbClr val="0070C0"/>
                </a:solidFill>
                <a:latin typeface="Calibri"/>
                <a:ea typeface="Calibri"/>
                <a:cs typeface="Calibri"/>
                <a:sym typeface="Calibri"/>
              </a:rPr>
              <a:t>pouvez</a:t>
            </a:r>
            <a:r>
              <a:rPr lang="en-US" sz="2133" dirty="0">
                <a:solidFill>
                  <a:srgbClr val="0070C0"/>
                </a:solidFill>
                <a:latin typeface="Calibri"/>
                <a:ea typeface="Calibri"/>
                <a:cs typeface="Calibri"/>
                <a:sym typeface="Calibri"/>
              </a:rPr>
              <a:t> passer à la </a:t>
            </a:r>
            <a:r>
              <a:rPr lang="en-US" sz="2133" dirty="0" err="1">
                <a:solidFill>
                  <a:srgbClr val="0070C0"/>
                </a:solidFill>
                <a:latin typeface="Calibri"/>
                <a:ea typeface="Calibri"/>
                <a:cs typeface="Calibri"/>
                <a:sym typeface="Calibri"/>
              </a:rPr>
              <a:t>leçon</a:t>
            </a:r>
            <a:r>
              <a:rPr lang="en-US" sz="2133" dirty="0">
                <a:solidFill>
                  <a:srgbClr val="0070C0"/>
                </a:solidFill>
                <a:latin typeface="Calibri"/>
                <a:ea typeface="Calibri"/>
                <a:cs typeface="Calibri"/>
                <a:sym typeface="Calibri"/>
              </a:rPr>
              <a:t> </a:t>
            </a:r>
            <a:r>
              <a:rPr lang="en-US" sz="2133" dirty="0" err="1">
                <a:solidFill>
                  <a:srgbClr val="0070C0"/>
                </a:solidFill>
                <a:latin typeface="Calibri"/>
                <a:ea typeface="Calibri"/>
                <a:cs typeface="Calibri"/>
                <a:sym typeface="Calibri"/>
              </a:rPr>
              <a:t>ou</a:t>
            </a:r>
            <a:r>
              <a:rPr lang="en-US" sz="2133" dirty="0">
                <a:solidFill>
                  <a:srgbClr val="0070C0"/>
                </a:solidFill>
                <a:latin typeface="Calibri"/>
                <a:ea typeface="Calibri"/>
                <a:cs typeface="Calibri"/>
                <a:sym typeface="Calibri"/>
              </a:rPr>
              <a:t> demander aux </a:t>
            </a:r>
            <a:r>
              <a:rPr lang="en-US" sz="2133" dirty="0" err="1">
                <a:solidFill>
                  <a:srgbClr val="0070C0"/>
                </a:solidFill>
                <a:latin typeface="Calibri"/>
                <a:ea typeface="Calibri"/>
                <a:cs typeface="Calibri"/>
                <a:sym typeface="Calibri"/>
              </a:rPr>
              <a:t>élèves</a:t>
            </a:r>
            <a:r>
              <a:rPr lang="en-US" sz="2133" dirty="0">
                <a:solidFill>
                  <a:srgbClr val="0070C0"/>
                </a:solidFill>
                <a:latin typeface="Calibri"/>
                <a:ea typeface="Calibri"/>
                <a:cs typeface="Calibri"/>
                <a:sym typeface="Calibri"/>
              </a:rPr>
              <a:t> un retour sur </a:t>
            </a:r>
            <a:r>
              <a:rPr lang="en-US" sz="2133" dirty="0" err="1">
                <a:solidFill>
                  <a:srgbClr val="0070C0"/>
                </a:solidFill>
                <a:latin typeface="Calibri"/>
                <a:ea typeface="Calibri"/>
                <a:cs typeface="Calibri"/>
                <a:sym typeface="Calibri"/>
              </a:rPr>
              <a:t>l’expérience</a:t>
            </a:r>
            <a:r>
              <a:rPr lang="en-US" sz="2133" dirty="0">
                <a:solidFill>
                  <a:srgbClr val="0070C0"/>
                </a:solidFill>
                <a:latin typeface="Calibri"/>
                <a:ea typeface="Calibri"/>
                <a:cs typeface="Calibri"/>
                <a:sym typeface="Calibri"/>
              </a:rPr>
              <a:t> </a:t>
            </a:r>
            <a:r>
              <a:rPr lang="en-US" sz="2133" dirty="0" err="1">
                <a:solidFill>
                  <a:srgbClr val="0070C0"/>
                </a:solidFill>
                <a:latin typeface="Calibri"/>
                <a:ea typeface="Calibri"/>
                <a:cs typeface="Calibri"/>
                <a:sym typeface="Calibri"/>
              </a:rPr>
              <a:t>vécue</a:t>
            </a:r>
            <a:r>
              <a:rPr lang="en-US" sz="2133" dirty="0">
                <a:solidFill>
                  <a:srgbClr val="0070C0"/>
                </a:solidFill>
                <a:latin typeface="Calibri"/>
                <a:ea typeface="Calibri"/>
                <a:cs typeface="Calibri"/>
                <a:sym typeface="Calibri"/>
              </a:rPr>
              <a:t> </a:t>
            </a:r>
            <a:r>
              <a:rPr lang="en-US" sz="2133" dirty="0" smtClean="0">
                <a:solidFill>
                  <a:srgbClr val="0070C0"/>
                </a:solidFill>
                <a:latin typeface="Calibri"/>
                <a:ea typeface="Calibri"/>
                <a:cs typeface="Calibri"/>
                <a:sym typeface="Calibri"/>
              </a:rPr>
              <a:t> : </a:t>
            </a:r>
            <a:r>
              <a:rPr lang="en-US" sz="2133" dirty="0" err="1" smtClean="0">
                <a:solidFill>
                  <a:srgbClr val="0070C0"/>
                </a:solidFill>
                <a:latin typeface="Calibri"/>
                <a:ea typeface="Calibri"/>
                <a:cs typeface="Calibri"/>
                <a:sym typeface="Calibri"/>
              </a:rPr>
              <a:t>leçon</a:t>
            </a:r>
            <a:r>
              <a:rPr lang="en-US" sz="2133" dirty="0" smtClean="0">
                <a:solidFill>
                  <a:srgbClr val="0070C0"/>
                </a:solidFill>
                <a:latin typeface="Calibri"/>
                <a:ea typeface="Calibri"/>
                <a:cs typeface="Calibri"/>
                <a:sym typeface="Calibri"/>
              </a:rPr>
              <a:t> </a:t>
            </a:r>
            <a:r>
              <a:rPr lang="en-US" sz="2133" dirty="0" err="1" smtClean="0">
                <a:solidFill>
                  <a:srgbClr val="0070C0"/>
                </a:solidFill>
                <a:latin typeface="Calibri"/>
                <a:ea typeface="Calibri"/>
                <a:cs typeface="Calibri"/>
                <a:sym typeface="Calibri"/>
              </a:rPr>
              <a:t>ou</a:t>
            </a:r>
            <a:r>
              <a:rPr lang="en-US" sz="2133" dirty="0" smtClean="0">
                <a:solidFill>
                  <a:srgbClr val="0070C0"/>
                </a:solidFill>
                <a:latin typeface="Calibri"/>
                <a:ea typeface="Calibri"/>
                <a:cs typeface="Calibri"/>
                <a:sym typeface="Calibri"/>
              </a:rPr>
              <a:t> </a:t>
            </a:r>
            <a:r>
              <a:rPr lang="en-US" sz="2133" dirty="0" err="1" smtClean="0">
                <a:solidFill>
                  <a:srgbClr val="0070C0"/>
                </a:solidFill>
                <a:latin typeface="Calibri"/>
                <a:ea typeface="Calibri"/>
                <a:cs typeface="Calibri"/>
                <a:sym typeface="Calibri"/>
              </a:rPr>
              <a:t>bocal</a:t>
            </a:r>
            <a:r>
              <a:rPr lang="en-US" sz="2133" dirty="0" smtClean="0">
                <a:solidFill>
                  <a:srgbClr val="0070C0"/>
                </a:solidFill>
                <a:latin typeface="Calibri"/>
                <a:ea typeface="Calibri"/>
                <a:cs typeface="Calibri"/>
                <a:sym typeface="Calibri"/>
              </a:rPr>
              <a:t> </a:t>
            </a:r>
            <a:r>
              <a:rPr lang="en-US" sz="2133" dirty="0" err="1" smtClean="0">
                <a:solidFill>
                  <a:srgbClr val="0070C0"/>
                </a:solidFill>
                <a:latin typeface="Calibri"/>
                <a:ea typeface="Calibri"/>
                <a:cs typeface="Calibri"/>
                <a:sym typeface="Calibri"/>
              </a:rPr>
              <a:t>ou</a:t>
            </a:r>
            <a:r>
              <a:rPr lang="en-US" sz="2133" dirty="0" smtClean="0">
                <a:solidFill>
                  <a:srgbClr val="0070C0"/>
                </a:solidFill>
                <a:latin typeface="Calibri"/>
                <a:ea typeface="Calibri"/>
                <a:cs typeface="Calibri"/>
                <a:sym typeface="Calibri"/>
              </a:rPr>
              <a:t> carnet de </a:t>
            </a:r>
            <a:r>
              <a:rPr lang="en-US" sz="2133" dirty="0" err="1" smtClean="0">
                <a:solidFill>
                  <a:srgbClr val="0070C0"/>
                </a:solidFill>
                <a:latin typeface="Calibri"/>
                <a:ea typeface="Calibri"/>
                <a:cs typeface="Calibri"/>
                <a:sym typeface="Calibri"/>
              </a:rPr>
              <a:t>réflexion</a:t>
            </a:r>
            <a:endParaRPr sz="2133" dirty="0">
              <a:solidFill>
                <a:srgbClr val="0070C0"/>
              </a:solidFill>
              <a:latin typeface="Calibri"/>
              <a:ea typeface="Calibri"/>
              <a:cs typeface="Calibri"/>
              <a:sym typeface="Calibri"/>
            </a:endParaRPr>
          </a:p>
        </p:txBody>
      </p:sp>
      <p:sp>
        <p:nvSpPr>
          <p:cNvPr id="288" name="Google Shape;288;g31cdc6d6fb6_2_0"/>
          <p:cNvSpPr txBox="1"/>
          <p:nvPr/>
        </p:nvSpPr>
        <p:spPr>
          <a:xfrm>
            <a:off x="1631638" y="358350"/>
            <a:ext cx="9672600" cy="746679"/>
          </a:xfrm>
          <a:prstGeom prst="rect">
            <a:avLst/>
          </a:prstGeom>
          <a:noFill/>
          <a:ln>
            <a:noFill/>
          </a:ln>
        </p:spPr>
        <p:txBody>
          <a:bodyPr spcFirstLastPara="1" wrap="square" lIns="0" tIns="0" rIns="0" bIns="0" anchor="t" anchorCtr="0">
            <a:spAutoFit/>
          </a:bodyPr>
          <a:lstStyle/>
          <a:p>
            <a:pPr algn="ctr">
              <a:lnSpc>
                <a:spcPct val="140007"/>
              </a:lnSpc>
            </a:pPr>
            <a:r>
              <a:rPr lang="en-US" sz="3466" b="1" dirty="0" smtClean="0">
                <a:solidFill>
                  <a:srgbClr val="0070C0"/>
                </a:solidFill>
                <a:latin typeface="Open Sans"/>
                <a:ea typeface="Open Sans"/>
                <a:cs typeface="Open Sans"/>
                <a:sym typeface="Open Sans"/>
              </a:rPr>
              <a:t>4e </a:t>
            </a:r>
            <a:r>
              <a:rPr lang="en-US" sz="3466" b="1" dirty="0" err="1" smtClean="0">
                <a:solidFill>
                  <a:srgbClr val="0070C0"/>
                </a:solidFill>
                <a:latin typeface="Open Sans"/>
                <a:ea typeface="Open Sans"/>
                <a:cs typeface="Open Sans"/>
                <a:sym typeface="Open Sans"/>
              </a:rPr>
              <a:t>étape</a:t>
            </a:r>
            <a:r>
              <a:rPr lang="en-US" sz="3466" b="1" dirty="0" smtClean="0">
                <a:solidFill>
                  <a:srgbClr val="0070C0"/>
                </a:solidFill>
                <a:latin typeface="Open Sans"/>
                <a:ea typeface="Open Sans"/>
                <a:cs typeface="Open Sans"/>
                <a:sym typeface="Open Sans"/>
              </a:rPr>
              <a:t> : </a:t>
            </a:r>
            <a:r>
              <a:rPr lang="en-US" sz="3466" b="1" dirty="0">
                <a:solidFill>
                  <a:srgbClr val="0070C0"/>
                </a:solidFill>
                <a:latin typeface="Open Sans"/>
                <a:ea typeface="Open Sans"/>
                <a:cs typeface="Open Sans"/>
                <a:sym typeface="Open Sans"/>
              </a:rPr>
              <a:t>u</a:t>
            </a:r>
            <a:r>
              <a:rPr lang="en-US" sz="3466" b="1" dirty="0" smtClean="0">
                <a:solidFill>
                  <a:srgbClr val="0070C0"/>
                </a:solidFill>
                <a:latin typeface="Open Sans"/>
                <a:ea typeface="Open Sans"/>
                <a:cs typeface="Open Sans"/>
                <a:sym typeface="Open Sans"/>
              </a:rPr>
              <a:t>n </a:t>
            </a:r>
            <a:r>
              <a:rPr lang="en-US" sz="3466" b="1" dirty="0">
                <a:solidFill>
                  <a:srgbClr val="0070C0"/>
                </a:solidFill>
                <a:latin typeface="Open Sans"/>
                <a:ea typeface="Open Sans"/>
                <a:cs typeface="Open Sans"/>
                <a:sym typeface="Open Sans"/>
              </a:rPr>
              <a:t>temps </a:t>
            </a:r>
            <a:r>
              <a:rPr lang="en-US" sz="3466" b="1" dirty="0" err="1">
                <a:solidFill>
                  <a:srgbClr val="0070C0"/>
                </a:solidFill>
                <a:latin typeface="Open Sans"/>
                <a:ea typeface="Open Sans"/>
                <a:cs typeface="Open Sans"/>
                <a:sym typeface="Open Sans"/>
              </a:rPr>
              <a:t>d’institutionnalisation</a:t>
            </a:r>
            <a:r>
              <a:rPr lang="en-US" sz="3466" b="1" dirty="0">
                <a:solidFill>
                  <a:srgbClr val="0070C0"/>
                </a:solidFill>
                <a:latin typeface="Open Sans"/>
                <a:ea typeface="Open Sans"/>
                <a:cs typeface="Open Sans"/>
                <a:sym typeface="Open Sans"/>
              </a:rPr>
              <a:t> </a:t>
            </a:r>
            <a:endParaRPr sz="1200" dirty="0">
              <a:solidFill>
                <a:srgbClr val="0070C0"/>
              </a:solidFill>
            </a:endParaRPr>
          </a:p>
        </p:txBody>
      </p:sp>
      <p:sp>
        <p:nvSpPr>
          <p:cNvPr id="289" name="Google Shape;289;g31cdc6d6fb6_2_0"/>
          <p:cNvSpPr/>
          <p:nvPr/>
        </p:nvSpPr>
        <p:spPr>
          <a:xfrm>
            <a:off x="208160" y="152360"/>
            <a:ext cx="1044720" cy="1053720"/>
          </a:xfrm>
          <a:custGeom>
            <a:avLst/>
            <a:gdLst/>
            <a:ahLst/>
            <a:cxnLst/>
            <a:rect l="l" t="t" r="r" b="b"/>
            <a:pathLst>
              <a:path w="1567080" h="1580580" extrusionOk="0">
                <a:moveTo>
                  <a:pt x="0" y="0"/>
                </a:moveTo>
                <a:lnTo>
                  <a:pt x="1567080" y="0"/>
                </a:lnTo>
                <a:lnTo>
                  <a:pt x="1567080" y="1580580"/>
                </a:lnTo>
                <a:lnTo>
                  <a:pt x="0" y="1580580"/>
                </a:lnTo>
                <a:lnTo>
                  <a:pt x="0" y="0"/>
                </a:lnTo>
                <a:close/>
              </a:path>
            </a:pathLst>
          </a:custGeom>
          <a:blipFill rotWithShape="1">
            <a:blip r:embed="rId3">
              <a:alphaModFix/>
            </a:blip>
            <a:stretch>
              <a:fillRect b="-29"/>
            </a:stretch>
          </a:blipFill>
          <a:ln>
            <a:noFill/>
          </a:ln>
        </p:spPr>
      </p:sp>
      <p:pic>
        <p:nvPicPr>
          <p:cNvPr id="291" name="Google Shape;291;g31cdc6d6fb6_2_0"/>
          <p:cNvPicPr preferRelativeResize="0"/>
          <p:nvPr/>
        </p:nvPicPr>
        <p:blipFill>
          <a:blip r:embed="rId4">
            <a:alphaModFix/>
          </a:blip>
          <a:stretch>
            <a:fillRect/>
          </a:stretch>
        </p:blipFill>
        <p:spPr>
          <a:xfrm>
            <a:off x="856644" y="3660407"/>
            <a:ext cx="9854601" cy="1987283"/>
          </a:xfrm>
          <a:prstGeom prst="rect">
            <a:avLst/>
          </a:prstGeom>
          <a:noFill/>
          <a:ln>
            <a:noFill/>
          </a:ln>
        </p:spPr>
      </p:pic>
      <p:sp>
        <p:nvSpPr>
          <p:cNvPr id="7" name="Google Shape;297;p16"/>
          <p:cNvSpPr/>
          <p:nvPr/>
        </p:nvSpPr>
        <p:spPr>
          <a:xfrm>
            <a:off x="630495" y="1755312"/>
            <a:ext cx="1244770" cy="963141"/>
          </a:xfrm>
          <a:custGeom>
            <a:avLst/>
            <a:gdLst/>
            <a:ahLst/>
            <a:cxnLst/>
            <a:rect l="l" t="t" r="r" b="b"/>
            <a:pathLst>
              <a:path w="1867155" h="1444711" extrusionOk="0">
                <a:moveTo>
                  <a:pt x="0" y="0"/>
                </a:moveTo>
                <a:lnTo>
                  <a:pt x="1867155" y="0"/>
                </a:lnTo>
                <a:lnTo>
                  <a:pt x="1867155" y="1444711"/>
                </a:lnTo>
                <a:lnTo>
                  <a:pt x="0" y="1444711"/>
                </a:lnTo>
                <a:lnTo>
                  <a:pt x="0" y="0"/>
                </a:lnTo>
                <a:close/>
              </a:path>
            </a:pathLst>
          </a:custGeom>
          <a:blipFill rotWithShape="1">
            <a:blip r:embed="rId5">
              <a:alphaModFix/>
            </a:blip>
            <a:stretch>
              <a:fillRect/>
            </a:stretch>
          </a:blipFill>
          <a:ln>
            <a:noFill/>
          </a:ln>
        </p:spPr>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16"/>
          <p:cNvSpPr/>
          <p:nvPr/>
        </p:nvSpPr>
        <p:spPr>
          <a:xfrm>
            <a:off x="208160" y="152360"/>
            <a:ext cx="1044720" cy="1053720"/>
          </a:xfrm>
          <a:custGeom>
            <a:avLst/>
            <a:gdLst/>
            <a:ahLst/>
            <a:cxnLst/>
            <a:rect l="l" t="t" r="r" b="b"/>
            <a:pathLst>
              <a:path w="1567080" h="1580580" extrusionOk="0">
                <a:moveTo>
                  <a:pt x="0" y="0"/>
                </a:moveTo>
                <a:lnTo>
                  <a:pt x="1567080" y="0"/>
                </a:lnTo>
                <a:lnTo>
                  <a:pt x="1567080" y="1580580"/>
                </a:lnTo>
                <a:lnTo>
                  <a:pt x="0" y="1580580"/>
                </a:lnTo>
                <a:lnTo>
                  <a:pt x="0" y="0"/>
                </a:lnTo>
                <a:close/>
              </a:path>
            </a:pathLst>
          </a:custGeom>
          <a:blipFill rotWithShape="1">
            <a:blip r:embed="rId3">
              <a:alphaModFix/>
            </a:blip>
            <a:stretch>
              <a:fillRect b="-26"/>
            </a:stretch>
          </a:blipFill>
          <a:ln>
            <a:noFill/>
          </a:ln>
        </p:spPr>
      </p:sp>
      <p:sp>
        <p:nvSpPr>
          <p:cNvPr id="299" name="Google Shape;299;p16"/>
          <p:cNvSpPr txBox="1"/>
          <p:nvPr/>
        </p:nvSpPr>
        <p:spPr>
          <a:xfrm>
            <a:off x="208160" y="2690921"/>
            <a:ext cx="11740000" cy="2781018"/>
          </a:xfrm>
          <a:prstGeom prst="rect">
            <a:avLst/>
          </a:prstGeom>
          <a:noFill/>
          <a:ln>
            <a:noFill/>
          </a:ln>
        </p:spPr>
        <p:txBody>
          <a:bodyPr spcFirstLastPara="1" wrap="square" lIns="0" tIns="0" rIns="0" bIns="0" anchor="t" anchorCtr="0">
            <a:spAutoFit/>
          </a:bodyPr>
          <a:lstStyle/>
          <a:p>
            <a:pPr>
              <a:lnSpc>
                <a:spcPct val="139985"/>
              </a:lnSpc>
            </a:pPr>
            <a:r>
              <a:rPr lang="en-US" sz="1844" dirty="0">
                <a:solidFill>
                  <a:srgbClr val="222121"/>
                </a:solidFill>
                <a:latin typeface="Open Sans"/>
                <a:ea typeface="Open Sans"/>
                <a:cs typeface="Open Sans"/>
                <a:sym typeface="Open Sans"/>
              </a:rPr>
              <a:t>1 - </a:t>
            </a:r>
            <a:r>
              <a:rPr lang="en-US" sz="1844" dirty="0" err="1">
                <a:solidFill>
                  <a:srgbClr val="222121"/>
                </a:solidFill>
                <a:latin typeface="Open Sans"/>
                <a:ea typeface="Open Sans"/>
                <a:cs typeface="Open Sans"/>
                <a:sym typeface="Open Sans"/>
              </a:rPr>
              <a:t>Pourquoi</a:t>
            </a:r>
            <a:r>
              <a:rPr lang="en-US" sz="1844" dirty="0">
                <a:solidFill>
                  <a:srgbClr val="222121"/>
                </a:solidFill>
                <a:latin typeface="Open Sans"/>
                <a:ea typeface="Open Sans"/>
                <a:cs typeface="Open Sans"/>
                <a:sym typeface="Open Sans"/>
              </a:rPr>
              <a:t> </a:t>
            </a:r>
            <a:r>
              <a:rPr lang="en-US" sz="1844" dirty="0" err="1">
                <a:solidFill>
                  <a:srgbClr val="222121"/>
                </a:solidFill>
                <a:latin typeface="Open Sans"/>
                <a:ea typeface="Open Sans"/>
                <a:cs typeface="Open Sans"/>
                <a:sym typeface="Open Sans"/>
              </a:rPr>
              <a:t>est-ce</a:t>
            </a:r>
            <a:r>
              <a:rPr lang="en-US" sz="1844" dirty="0">
                <a:solidFill>
                  <a:srgbClr val="222121"/>
                </a:solidFill>
                <a:latin typeface="Open Sans"/>
                <a:ea typeface="Open Sans"/>
                <a:cs typeface="Open Sans"/>
                <a:sym typeface="Open Sans"/>
              </a:rPr>
              <a:t> important, encore </a:t>
            </a:r>
            <a:r>
              <a:rPr lang="en-US" sz="1844" dirty="0" err="1">
                <a:solidFill>
                  <a:srgbClr val="222121"/>
                </a:solidFill>
                <a:latin typeface="Open Sans"/>
                <a:ea typeface="Open Sans"/>
                <a:cs typeface="Open Sans"/>
                <a:sym typeface="Open Sans"/>
              </a:rPr>
              <a:t>aujourd’hui</a:t>
            </a:r>
            <a:r>
              <a:rPr lang="en-US" sz="1844" dirty="0">
                <a:solidFill>
                  <a:srgbClr val="222121"/>
                </a:solidFill>
                <a:latin typeface="Open Sans"/>
                <a:ea typeface="Open Sans"/>
                <a:cs typeface="Open Sans"/>
                <a:sym typeface="Open Sans"/>
              </a:rPr>
              <a:t>, </a:t>
            </a:r>
            <a:r>
              <a:rPr lang="en-US" sz="1844" dirty="0" err="1">
                <a:solidFill>
                  <a:srgbClr val="222121"/>
                </a:solidFill>
                <a:latin typeface="Open Sans"/>
                <a:ea typeface="Open Sans"/>
                <a:cs typeface="Open Sans"/>
                <a:sym typeface="Open Sans"/>
              </a:rPr>
              <a:t>d’aider</a:t>
            </a:r>
            <a:r>
              <a:rPr lang="en-US" sz="1844" dirty="0">
                <a:solidFill>
                  <a:srgbClr val="222121"/>
                </a:solidFill>
                <a:latin typeface="Open Sans"/>
                <a:ea typeface="Open Sans"/>
                <a:cs typeface="Open Sans"/>
                <a:sym typeface="Open Sans"/>
              </a:rPr>
              <a:t> les </a:t>
            </a:r>
            <a:r>
              <a:rPr lang="en-US" sz="1844" dirty="0" err="1">
                <a:solidFill>
                  <a:srgbClr val="222121"/>
                </a:solidFill>
                <a:latin typeface="Open Sans"/>
                <a:ea typeface="Open Sans"/>
                <a:cs typeface="Open Sans"/>
                <a:sym typeface="Open Sans"/>
              </a:rPr>
              <a:t>personnes</a:t>
            </a:r>
            <a:r>
              <a:rPr lang="en-US" sz="1844" dirty="0">
                <a:solidFill>
                  <a:srgbClr val="222121"/>
                </a:solidFill>
                <a:latin typeface="Open Sans"/>
                <a:ea typeface="Open Sans"/>
                <a:cs typeface="Open Sans"/>
                <a:sym typeface="Open Sans"/>
              </a:rPr>
              <a:t> </a:t>
            </a:r>
            <a:r>
              <a:rPr lang="en-US" sz="1844" dirty="0" err="1">
                <a:solidFill>
                  <a:srgbClr val="222121"/>
                </a:solidFill>
                <a:latin typeface="Open Sans"/>
                <a:ea typeface="Open Sans"/>
                <a:cs typeface="Open Sans"/>
                <a:sym typeface="Open Sans"/>
              </a:rPr>
              <a:t>en</a:t>
            </a:r>
            <a:r>
              <a:rPr lang="en-US" sz="1844" dirty="0">
                <a:solidFill>
                  <a:srgbClr val="222121"/>
                </a:solidFill>
                <a:latin typeface="Open Sans"/>
                <a:ea typeface="Open Sans"/>
                <a:cs typeface="Open Sans"/>
                <a:sym typeface="Open Sans"/>
              </a:rPr>
              <a:t> Situation de Handicap, </a:t>
            </a:r>
            <a:r>
              <a:rPr lang="en-US" sz="1844" dirty="0" err="1">
                <a:solidFill>
                  <a:srgbClr val="222121"/>
                </a:solidFill>
                <a:latin typeface="Open Sans"/>
                <a:ea typeface="Open Sans"/>
                <a:cs typeface="Open Sans"/>
                <a:sym typeface="Open Sans"/>
              </a:rPr>
              <a:t>en</a:t>
            </a:r>
            <a:r>
              <a:rPr lang="en-US" sz="1844" dirty="0">
                <a:solidFill>
                  <a:srgbClr val="222121"/>
                </a:solidFill>
                <a:latin typeface="Open Sans"/>
                <a:ea typeface="Open Sans"/>
                <a:cs typeface="Open Sans"/>
                <a:sym typeface="Open Sans"/>
              </a:rPr>
              <a:t> France ?</a:t>
            </a:r>
            <a:endParaRPr sz="1200" dirty="0"/>
          </a:p>
          <a:p>
            <a:pPr>
              <a:lnSpc>
                <a:spcPct val="139985"/>
              </a:lnSpc>
            </a:pPr>
            <a:endParaRPr sz="1844" dirty="0">
              <a:solidFill>
                <a:srgbClr val="222121"/>
              </a:solidFill>
              <a:latin typeface="Open Sans"/>
              <a:ea typeface="Open Sans"/>
              <a:cs typeface="Open Sans"/>
              <a:sym typeface="Open Sans"/>
            </a:endParaRPr>
          </a:p>
          <a:p>
            <a:pPr>
              <a:lnSpc>
                <a:spcPct val="139985"/>
              </a:lnSpc>
            </a:pPr>
            <a:r>
              <a:rPr lang="en-US" sz="1844" dirty="0">
                <a:solidFill>
                  <a:srgbClr val="222121"/>
                </a:solidFill>
                <a:latin typeface="Open Sans"/>
                <a:ea typeface="Open Sans"/>
                <a:cs typeface="Open Sans"/>
                <a:sym typeface="Open Sans"/>
              </a:rPr>
              <a:t>2 - Comment les </a:t>
            </a:r>
            <a:r>
              <a:rPr lang="en-US" sz="1844" dirty="0" err="1">
                <a:solidFill>
                  <a:srgbClr val="222121"/>
                </a:solidFill>
                <a:latin typeface="Open Sans"/>
                <a:ea typeface="Open Sans"/>
                <a:cs typeface="Open Sans"/>
                <a:sym typeface="Open Sans"/>
              </a:rPr>
              <a:t>personnes</a:t>
            </a:r>
            <a:r>
              <a:rPr lang="en-US" sz="1844" dirty="0">
                <a:solidFill>
                  <a:srgbClr val="222121"/>
                </a:solidFill>
                <a:latin typeface="Open Sans"/>
                <a:ea typeface="Open Sans"/>
                <a:cs typeface="Open Sans"/>
                <a:sym typeface="Open Sans"/>
              </a:rPr>
              <a:t> </a:t>
            </a:r>
            <a:r>
              <a:rPr lang="en-US" sz="1844" dirty="0" err="1">
                <a:solidFill>
                  <a:srgbClr val="222121"/>
                </a:solidFill>
                <a:latin typeface="Open Sans"/>
                <a:ea typeface="Open Sans"/>
                <a:cs typeface="Open Sans"/>
                <a:sym typeface="Open Sans"/>
              </a:rPr>
              <a:t>en</a:t>
            </a:r>
            <a:r>
              <a:rPr lang="en-US" sz="1844" dirty="0">
                <a:solidFill>
                  <a:srgbClr val="222121"/>
                </a:solidFill>
                <a:latin typeface="Open Sans"/>
                <a:ea typeface="Open Sans"/>
                <a:cs typeface="Open Sans"/>
                <a:sym typeface="Open Sans"/>
              </a:rPr>
              <a:t> Situation de Handicap </a:t>
            </a:r>
            <a:r>
              <a:rPr lang="en-US" sz="1844" dirty="0" err="1">
                <a:solidFill>
                  <a:srgbClr val="222121"/>
                </a:solidFill>
                <a:latin typeface="Open Sans"/>
                <a:ea typeface="Open Sans"/>
                <a:cs typeface="Open Sans"/>
                <a:sym typeface="Open Sans"/>
              </a:rPr>
              <a:t>sont-elles</a:t>
            </a:r>
            <a:r>
              <a:rPr lang="en-US" sz="1844" dirty="0">
                <a:solidFill>
                  <a:srgbClr val="222121"/>
                </a:solidFill>
                <a:latin typeface="Open Sans"/>
                <a:ea typeface="Open Sans"/>
                <a:cs typeface="Open Sans"/>
                <a:sym typeface="Open Sans"/>
              </a:rPr>
              <a:t> </a:t>
            </a:r>
            <a:r>
              <a:rPr lang="en-US" sz="1844" dirty="0" err="1">
                <a:solidFill>
                  <a:srgbClr val="222121"/>
                </a:solidFill>
                <a:latin typeface="Open Sans"/>
                <a:ea typeface="Open Sans"/>
                <a:cs typeface="Open Sans"/>
                <a:sym typeface="Open Sans"/>
              </a:rPr>
              <a:t>aidées</a:t>
            </a:r>
            <a:r>
              <a:rPr lang="en-US" sz="1844" dirty="0">
                <a:solidFill>
                  <a:srgbClr val="222121"/>
                </a:solidFill>
                <a:latin typeface="Open Sans"/>
                <a:ea typeface="Open Sans"/>
                <a:cs typeface="Open Sans"/>
                <a:sym typeface="Open Sans"/>
              </a:rPr>
              <a:t> </a:t>
            </a:r>
            <a:r>
              <a:rPr lang="en-US" sz="1844" dirty="0" err="1">
                <a:solidFill>
                  <a:srgbClr val="222121"/>
                </a:solidFill>
                <a:latin typeface="Open Sans"/>
                <a:ea typeface="Open Sans"/>
                <a:cs typeface="Open Sans"/>
                <a:sym typeface="Open Sans"/>
              </a:rPr>
              <a:t>en</a:t>
            </a:r>
            <a:r>
              <a:rPr lang="en-US" sz="1844" dirty="0">
                <a:solidFill>
                  <a:srgbClr val="222121"/>
                </a:solidFill>
                <a:latin typeface="Open Sans"/>
                <a:ea typeface="Open Sans"/>
                <a:cs typeface="Open Sans"/>
                <a:sym typeface="Open Sans"/>
              </a:rPr>
              <a:t> France ?</a:t>
            </a:r>
            <a:endParaRPr sz="1200" dirty="0"/>
          </a:p>
          <a:p>
            <a:pPr>
              <a:lnSpc>
                <a:spcPct val="139985"/>
              </a:lnSpc>
            </a:pPr>
            <a:endParaRPr sz="1844" dirty="0">
              <a:solidFill>
                <a:srgbClr val="222121"/>
              </a:solidFill>
              <a:latin typeface="Open Sans"/>
              <a:ea typeface="Open Sans"/>
              <a:cs typeface="Open Sans"/>
              <a:sym typeface="Open Sans"/>
            </a:endParaRPr>
          </a:p>
          <a:p>
            <a:pPr>
              <a:lnSpc>
                <a:spcPct val="139985"/>
              </a:lnSpc>
            </a:pPr>
            <a:r>
              <a:rPr lang="en-US" sz="1844" dirty="0">
                <a:solidFill>
                  <a:srgbClr val="222121"/>
                </a:solidFill>
                <a:latin typeface="Open Sans"/>
                <a:ea typeface="Open Sans"/>
                <a:cs typeface="Open Sans"/>
                <a:sym typeface="Open Sans"/>
              </a:rPr>
              <a:t>3 - </a:t>
            </a:r>
            <a:r>
              <a:rPr lang="en-US" sz="1844" dirty="0" err="1">
                <a:solidFill>
                  <a:srgbClr val="222121"/>
                </a:solidFill>
                <a:latin typeface="Open Sans"/>
                <a:ea typeface="Open Sans"/>
                <a:cs typeface="Open Sans"/>
                <a:sym typeface="Open Sans"/>
              </a:rPr>
              <a:t>C’est</a:t>
            </a:r>
            <a:r>
              <a:rPr lang="en-US" sz="1844" dirty="0">
                <a:solidFill>
                  <a:srgbClr val="222121"/>
                </a:solidFill>
                <a:latin typeface="Open Sans"/>
                <a:ea typeface="Open Sans"/>
                <a:cs typeface="Open Sans"/>
                <a:sym typeface="Open Sans"/>
              </a:rPr>
              <a:t> plus facile d’être </a:t>
            </a:r>
            <a:r>
              <a:rPr lang="en-US" sz="1844" dirty="0" err="1">
                <a:solidFill>
                  <a:srgbClr val="222121"/>
                </a:solidFill>
                <a:latin typeface="Open Sans"/>
                <a:ea typeface="Open Sans"/>
                <a:cs typeface="Open Sans"/>
                <a:sym typeface="Open Sans"/>
              </a:rPr>
              <a:t>en</a:t>
            </a:r>
            <a:r>
              <a:rPr lang="en-US" sz="1844" dirty="0">
                <a:solidFill>
                  <a:srgbClr val="222121"/>
                </a:solidFill>
                <a:latin typeface="Open Sans"/>
                <a:ea typeface="Open Sans"/>
                <a:cs typeface="Open Sans"/>
                <a:sym typeface="Open Sans"/>
              </a:rPr>
              <a:t> situation de Handicap </a:t>
            </a:r>
            <a:r>
              <a:rPr lang="en-US" sz="1844" dirty="0" err="1">
                <a:solidFill>
                  <a:srgbClr val="222121"/>
                </a:solidFill>
                <a:latin typeface="Open Sans"/>
                <a:ea typeface="Open Sans"/>
                <a:cs typeface="Open Sans"/>
                <a:sym typeface="Open Sans"/>
              </a:rPr>
              <a:t>quand</a:t>
            </a:r>
            <a:r>
              <a:rPr lang="en-US" sz="1844" dirty="0">
                <a:solidFill>
                  <a:srgbClr val="222121"/>
                </a:solidFill>
                <a:latin typeface="Open Sans"/>
                <a:ea typeface="Open Sans"/>
                <a:cs typeface="Open Sans"/>
                <a:sym typeface="Open Sans"/>
              </a:rPr>
              <a:t> </a:t>
            </a:r>
            <a:r>
              <a:rPr lang="en-US" sz="1844" dirty="0" err="1">
                <a:solidFill>
                  <a:srgbClr val="222121"/>
                </a:solidFill>
                <a:latin typeface="Open Sans"/>
                <a:ea typeface="Open Sans"/>
                <a:cs typeface="Open Sans"/>
                <a:sym typeface="Open Sans"/>
              </a:rPr>
              <a:t>ce</a:t>
            </a:r>
            <a:r>
              <a:rPr lang="en-US" sz="1844" dirty="0">
                <a:solidFill>
                  <a:srgbClr val="222121"/>
                </a:solidFill>
                <a:latin typeface="Open Sans"/>
                <a:ea typeface="Open Sans"/>
                <a:cs typeface="Open Sans"/>
                <a:sym typeface="Open Sans"/>
              </a:rPr>
              <a:t> handicap ne se </a:t>
            </a:r>
            <a:r>
              <a:rPr lang="en-US" sz="1844" dirty="0" err="1">
                <a:solidFill>
                  <a:srgbClr val="222121"/>
                </a:solidFill>
                <a:latin typeface="Open Sans"/>
                <a:ea typeface="Open Sans"/>
                <a:cs typeface="Open Sans"/>
                <a:sym typeface="Open Sans"/>
              </a:rPr>
              <a:t>voit</a:t>
            </a:r>
            <a:r>
              <a:rPr lang="en-US" sz="1844" dirty="0">
                <a:solidFill>
                  <a:srgbClr val="222121"/>
                </a:solidFill>
                <a:latin typeface="Open Sans"/>
                <a:ea typeface="Open Sans"/>
                <a:cs typeface="Open Sans"/>
                <a:sym typeface="Open Sans"/>
              </a:rPr>
              <a:t> pas.</a:t>
            </a:r>
            <a:endParaRPr sz="1200" dirty="0"/>
          </a:p>
          <a:p>
            <a:pPr>
              <a:lnSpc>
                <a:spcPct val="139985"/>
              </a:lnSpc>
            </a:pPr>
            <a:endParaRPr sz="1844" dirty="0">
              <a:solidFill>
                <a:srgbClr val="222121"/>
              </a:solidFill>
              <a:latin typeface="Open Sans"/>
              <a:ea typeface="Open Sans"/>
              <a:cs typeface="Open Sans"/>
              <a:sym typeface="Open Sans"/>
            </a:endParaRPr>
          </a:p>
          <a:p>
            <a:pPr>
              <a:lnSpc>
                <a:spcPct val="139985"/>
              </a:lnSpc>
            </a:pPr>
            <a:r>
              <a:rPr lang="en-US" sz="1844" dirty="0">
                <a:solidFill>
                  <a:srgbClr val="222121"/>
                </a:solidFill>
                <a:latin typeface="Open Sans"/>
                <a:ea typeface="Open Sans"/>
                <a:cs typeface="Open Sans"/>
                <a:sym typeface="Open Sans"/>
              </a:rPr>
              <a:t>4 - Comment </a:t>
            </a:r>
            <a:r>
              <a:rPr lang="en-US" sz="1844" dirty="0" err="1">
                <a:solidFill>
                  <a:srgbClr val="222121"/>
                </a:solidFill>
                <a:latin typeface="Open Sans"/>
                <a:ea typeface="Open Sans"/>
                <a:cs typeface="Open Sans"/>
                <a:sym typeface="Open Sans"/>
              </a:rPr>
              <a:t>peut</a:t>
            </a:r>
            <a:r>
              <a:rPr lang="en-US" sz="1844" dirty="0">
                <a:solidFill>
                  <a:srgbClr val="222121"/>
                </a:solidFill>
                <a:latin typeface="Open Sans"/>
                <a:ea typeface="Open Sans"/>
                <a:cs typeface="Open Sans"/>
                <a:sym typeface="Open Sans"/>
              </a:rPr>
              <a:t>-on faire </a:t>
            </a:r>
            <a:r>
              <a:rPr lang="en-US" sz="1844" dirty="0" err="1">
                <a:solidFill>
                  <a:srgbClr val="222121"/>
                </a:solidFill>
                <a:latin typeface="Open Sans"/>
                <a:ea typeface="Open Sans"/>
                <a:cs typeface="Open Sans"/>
                <a:sym typeface="Open Sans"/>
              </a:rPr>
              <a:t>évoluer</a:t>
            </a:r>
            <a:r>
              <a:rPr lang="en-US" sz="1844" dirty="0">
                <a:solidFill>
                  <a:srgbClr val="222121"/>
                </a:solidFill>
                <a:latin typeface="Open Sans"/>
                <a:ea typeface="Open Sans"/>
                <a:cs typeface="Open Sans"/>
                <a:sym typeface="Open Sans"/>
              </a:rPr>
              <a:t> le regard </a:t>
            </a:r>
            <a:r>
              <a:rPr lang="en-US" sz="1844" dirty="0" err="1">
                <a:solidFill>
                  <a:srgbClr val="222121"/>
                </a:solidFill>
                <a:latin typeface="Open Sans"/>
                <a:ea typeface="Open Sans"/>
                <a:cs typeface="Open Sans"/>
                <a:sym typeface="Open Sans"/>
              </a:rPr>
              <a:t>porté</a:t>
            </a:r>
            <a:r>
              <a:rPr lang="en-US" sz="1844" dirty="0">
                <a:solidFill>
                  <a:srgbClr val="222121"/>
                </a:solidFill>
                <a:latin typeface="Open Sans"/>
                <a:ea typeface="Open Sans"/>
                <a:cs typeface="Open Sans"/>
                <a:sym typeface="Open Sans"/>
              </a:rPr>
              <a:t> sur les </a:t>
            </a:r>
            <a:r>
              <a:rPr lang="en-US" sz="1844" dirty="0" err="1">
                <a:solidFill>
                  <a:srgbClr val="222121"/>
                </a:solidFill>
                <a:latin typeface="Open Sans"/>
                <a:ea typeface="Open Sans"/>
                <a:cs typeface="Open Sans"/>
                <a:sym typeface="Open Sans"/>
              </a:rPr>
              <a:t>personnes</a:t>
            </a:r>
            <a:r>
              <a:rPr lang="en-US" sz="1844" dirty="0">
                <a:solidFill>
                  <a:srgbClr val="222121"/>
                </a:solidFill>
                <a:latin typeface="Open Sans"/>
                <a:ea typeface="Open Sans"/>
                <a:cs typeface="Open Sans"/>
                <a:sym typeface="Open Sans"/>
              </a:rPr>
              <a:t> </a:t>
            </a:r>
            <a:r>
              <a:rPr lang="en-US" sz="1844" dirty="0" err="1">
                <a:solidFill>
                  <a:srgbClr val="222121"/>
                </a:solidFill>
                <a:latin typeface="Open Sans"/>
                <a:ea typeface="Open Sans"/>
                <a:cs typeface="Open Sans"/>
                <a:sym typeface="Open Sans"/>
              </a:rPr>
              <a:t>en</a:t>
            </a:r>
            <a:r>
              <a:rPr lang="en-US" sz="1844" dirty="0">
                <a:solidFill>
                  <a:srgbClr val="222121"/>
                </a:solidFill>
                <a:latin typeface="Open Sans"/>
                <a:ea typeface="Open Sans"/>
                <a:cs typeface="Open Sans"/>
                <a:sym typeface="Open Sans"/>
              </a:rPr>
              <a:t> Situation de Handicap </a:t>
            </a:r>
            <a:r>
              <a:rPr lang="en-US" sz="1844" dirty="0" err="1">
                <a:solidFill>
                  <a:srgbClr val="222121"/>
                </a:solidFill>
                <a:latin typeface="Open Sans"/>
                <a:ea typeface="Open Sans"/>
                <a:cs typeface="Open Sans"/>
                <a:sym typeface="Open Sans"/>
              </a:rPr>
              <a:t>en</a:t>
            </a:r>
            <a:r>
              <a:rPr lang="en-US" sz="1844" dirty="0">
                <a:solidFill>
                  <a:srgbClr val="222121"/>
                </a:solidFill>
                <a:latin typeface="Open Sans"/>
                <a:ea typeface="Open Sans"/>
                <a:cs typeface="Open Sans"/>
                <a:sym typeface="Open Sans"/>
              </a:rPr>
              <a:t> France ?</a:t>
            </a:r>
            <a:endParaRPr sz="1200" dirty="0"/>
          </a:p>
        </p:txBody>
      </p:sp>
      <p:sp>
        <p:nvSpPr>
          <p:cNvPr id="300" name="Google Shape;300;p16"/>
          <p:cNvSpPr txBox="1"/>
          <p:nvPr/>
        </p:nvSpPr>
        <p:spPr>
          <a:xfrm>
            <a:off x="1217149" y="229787"/>
            <a:ext cx="10974851" cy="2067682"/>
          </a:xfrm>
          <a:prstGeom prst="rect">
            <a:avLst/>
          </a:prstGeom>
          <a:noFill/>
          <a:ln>
            <a:noFill/>
          </a:ln>
        </p:spPr>
        <p:txBody>
          <a:bodyPr spcFirstLastPara="1" wrap="square" lIns="0" tIns="0" rIns="0" bIns="0" anchor="t" anchorCtr="0">
            <a:spAutoFit/>
          </a:bodyPr>
          <a:lstStyle/>
          <a:p>
            <a:pPr>
              <a:lnSpc>
                <a:spcPct val="140011"/>
              </a:lnSpc>
            </a:pPr>
            <a:r>
              <a:rPr lang="en-US" sz="2800" b="1" dirty="0" smtClean="0">
                <a:solidFill>
                  <a:srgbClr val="FF0000"/>
                </a:solidFill>
                <a:latin typeface="Open Sans"/>
                <a:ea typeface="Open Sans"/>
                <a:cs typeface="Open Sans"/>
                <a:sym typeface="Open Sans"/>
              </a:rPr>
              <a:t>Le </a:t>
            </a:r>
            <a:r>
              <a:rPr lang="en-US" sz="2800" b="1" dirty="0" err="1" smtClean="0">
                <a:solidFill>
                  <a:srgbClr val="FF0000"/>
                </a:solidFill>
                <a:latin typeface="Open Sans"/>
                <a:ea typeface="Open Sans"/>
                <a:cs typeface="Open Sans"/>
                <a:sym typeface="Open Sans"/>
              </a:rPr>
              <a:t>bocal</a:t>
            </a:r>
            <a:endParaRPr lang="en-US" sz="2800" b="1" dirty="0">
              <a:solidFill>
                <a:srgbClr val="FF0000"/>
              </a:solidFill>
              <a:latin typeface="Open Sans"/>
              <a:ea typeface="Open Sans"/>
              <a:cs typeface="Open Sans"/>
              <a:sym typeface="Open Sans"/>
            </a:endParaRPr>
          </a:p>
          <a:p>
            <a:pPr marL="342900" indent="-342900">
              <a:lnSpc>
                <a:spcPct val="140011"/>
              </a:lnSpc>
              <a:buFontTx/>
              <a:buChar char="-"/>
            </a:pPr>
            <a:r>
              <a:rPr lang="en-US" sz="2266" b="1" dirty="0" err="1" smtClean="0">
                <a:solidFill>
                  <a:srgbClr val="0070C0"/>
                </a:solidFill>
                <a:latin typeface="Open Sans"/>
                <a:ea typeface="Open Sans"/>
                <a:cs typeface="Open Sans"/>
                <a:sym typeface="Open Sans"/>
              </a:rPr>
              <a:t>exprimez</a:t>
            </a:r>
            <a:r>
              <a:rPr lang="en-US" sz="2266" b="1" dirty="0" smtClean="0">
                <a:solidFill>
                  <a:srgbClr val="0070C0"/>
                </a:solidFill>
                <a:latin typeface="Open Sans"/>
                <a:ea typeface="Open Sans"/>
                <a:cs typeface="Open Sans"/>
                <a:sym typeface="Open Sans"/>
              </a:rPr>
              <a:t> </a:t>
            </a:r>
            <a:r>
              <a:rPr lang="en-US" sz="2266" b="1" dirty="0" err="1">
                <a:solidFill>
                  <a:srgbClr val="0070C0"/>
                </a:solidFill>
                <a:latin typeface="Open Sans"/>
                <a:ea typeface="Open Sans"/>
                <a:cs typeface="Open Sans"/>
                <a:sym typeface="Open Sans"/>
              </a:rPr>
              <a:t>votre</a:t>
            </a:r>
            <a:r>
              <a:rPr lang="en-US" sz="2266" b="1" dirty="0">
                <a:solidFill>
                  <a:srgbClr val="0070C0"/>
                </a:solidFill>
                <a:latin typeface="Open Sans"/>
                <a:ea typeface="Open Sans"/>
                <a:cs typeface="Open Sans"/>
                <a:sym typeface="Open Sans"/>
              </a:rPr>
              <a:t> </a:t>
            </a:r>
            <a:r>
              <a:rPr lang="en-US" sz="2266" b="1" dirty="0" err="1">
                <a:solidFill>
                  <a:srgbClr val="0070C0"/>
                </a:solidFill>
                <a:latin typeface="Open Sans"/>
                <a:ea typeface="Open Sans"/>
                <a:cs typeface="Open Sans"/>
                <a:sym typeface="Open Sans"/>
              </a:rPr>
              <a:t>avis</a:t>
            </a:r>
            <a:r>
              <a:rPr lang="en-US" sz="2266" b="1" dirty="0">
                <a:solidFill>
                  <a:srgbClr val="0070C0"/>
                </a:solidFill>
                <a:latin typeface="Open Sans"/>
                <a:ea typeface="Open Sans"/>
                <a:cs typeface="Open Sans"/>
                <a:sym typeface="Open Sans"/>
              </a:rPr>
              <a:t> sur </a:t>
            </a:r>
            <a:r>
              <a:rPr lang="en-US" sz="2266" b="1" dirty="0" err="1">
                <a:solidFill>
                  <a:srgbClr val="0070C0"/>
                </a:solidFill>
                <a:latin typeface="Open Sans"/>
                <a:ea typeface="Open Sans"/>
                <a:cs typeface="Open Sans"/>
                <a:sym typeface="Open Sans"/>
              </a:rPr>
              <a:t>l’expérience</a:t>
            </a:r>
            <a:r>
              <a:rPr lang="en-US" sz="2266" b="1" dirty="0">
                <a:solidFill>
                  <a:srgbClr val="0070C0"/>
                </a:solidFill>
                <a:latin typeface="Open Sans"/>
                <a:ea typeface="Open Sans"/>
                <a:cs typeface="Open Sans"/>
                <a:sym typeface="Open Sans"/>
              </a:rPr>
              <a:t> </a:t>
            </a:r>
            <a:r>
              <a:rPr lang="en-US" sz="2266" b="1" dirty="0" err="1" smtClean="0">
                <a:solidFill>
                  <a:srgbClr val="0070C0"/>
                </a:solidFill>
                <a:latin typeface="Open Sans"/>
                <a:ea typeface="Open Sans"/>
                <a:cs typeface="Open Sans"/>
                <a:sym typeface="Open Sans"/>
              </a:rPr>
              <a:t>vécue</a:t>
            </a:r>
            <a:endParaRPr lang="en-US" sz="2266" b="1" dirty="0" smtClean="0">
              <a:solidFill>
                <a:srgbClr val="0070C0"/>
              </a:solidFill>
              <a:latin typeface="Open Sans"/>
              <a:ea typeface="Open Sans"/>
              <a:cs typeface="Open Sans"/>
              <a:sym typeface="Open Sans"/>
            </a:endParaRPr>
          </a:p>
          <a:p>
            <a:pPr marL="342900" indent="-342900">
              <a:lnSpc>
                <a:spcPct val="140011"/>
              </a:lnSpc>
              <a:buFontTx/>
              <a:buChar char="-"/>
            </a:pPr>
            <a:r>
              <a:rPr lang="en-US" sz="2266" b="1" dirty="0" smtClean="0">
                <a:solidFill>
                  <a:srgbClr val="0070C0"/>
                </a:solidFill>
                <a:latin typeface="Open Sans"/>
                <a:ea typeface="Open Sans"/>
                <a:cs typeface="Open Sans"/>
                <a:sym typeface="Open Sans"/>
              </a:rPr>
              <a:t>On </a:t>
            </a:r>
            <a:r>
              <a:rPr lang="en-US" sz="2266" b="1" dirty="0" err="1">
                <a:solidFill>
                  <a:srgbClr val="0070C0"/>
                </a:solidFill>
                <a:latin typeface="Open Sans"/>
                <a:ea typeface="Open Sans"/>
                <a:cs typeface="Open Sans"/>
                <a:sym typeface="Open Sans"/>
              </a:rPr>
              <a:t>peut</a:t>
            </a:r>
            <a:r>
              <a:rPr lang="en-US" sz="2266" b="1" dirty="0">
                <a:solidFill>
                  <a:srgbClr val="0070C0"/>
                </a:solidFill>
                <a:latin typeface="Open Sans"/>
                <a:ea typeface="Open Sans"/>
                <a:cs typeface="Open Sans"/>
                <a:sym typeface="Open Sans"/>
              </a:rPr>
              <a:t> </a:t>
            </a:r>
            <a:r>
              <a:rPr lang="en-US" sz="2266" b="1" dirty="0" err="1">
                <a:solidFill>
                  <a:srgbClr val="0070C0"/>
                </a:solidFill>
                <a:latin typeface="Open Sans"/>
                <a:ea typeface="Open Sans"/>
                <a:cs typeface="Open Sans"/>
                <a:sym typeface="Open Sans"/>
              </a:rPr>
              <a:t>également</a:t>
            </a:r>
            <a:r>
              <a:rPr lang="en-US" sz="2266" b="1" dirty="0">
                <a:solidFill>
                  <a:srgbClr val="0070C0"/>
                </a:solidFill>
                <a:latin typeface="Open Sans"/>
                <a:ea typeface="Open Sans"/>
                <a:cs typeface="Open Sans"/>
                <a:sym typeface="Open Sans"/>
              </a:rPr>
              <a:t> </a:t>
            </a:r>
            <a:r>
              <a:rPr lang="en-US" sz="2266" b="1" dirty="0" err="1">
                <a:solidFill>
                  <a:srgbClr val="0070C0"/>
                </a:solidFill>
                <a:latin typeface="Open Sans"/>
                <a:ea typeface="Open Sans"/>
                <a:cs typeface="Open Sans"/>
                <a:sym typeface="Open Sans"/>
              </a:rPr>
              <a:t>présenter</a:t>
            </a:r>
            <a:r>
              <a:rPr lang="en-US" sz="2266" b="1" dirty="0">
                <a:solidFill>
                  <a:srgbClr val="0070C0"/>
                </a:solidFill>
                <a:latin typeface="Open Sans"/>
                <a:ea typeface="Open Sans"/>
                <a:cs typeface="Open Sans"/>
                <a:sym typeface="Open Sans"/>
              </a:rPr>
              <a:t> des questions pour </a:t>
            </a:r>
            <a:r>
              <a:rPr lang="en-US" sz="2266" b="1" dirty="0" err="1">
                <a:solidFill>
                  <a:srgbClr val="0070C0"/>
                </a:solidFill>
                <a:latin typeface="Open Sans"/>
                <a:ea typeface="Open Sans"/>
                <a:cs typeface="Open Sans"/>
                <a:sym typeface="Open Sans"/>
              </a:rPr>
              <a:t>déclencher</a:t>
            </a:r>
            <a:r>
              <a:rPr lang="en-US" sz="2266" b="1" dirty="0">
                <a:solidFill>
                  <a:srgbClr val="0070C0"/>
                </a:solidFill>
                <a:latin typeface="Open Sans"/>
                <a:ea typeface="Open Sans"/>
                <a:cs typeface="Open Sans"/>
                <a:sym typeface="Open Sans"/>
              </a:rPr>
              <a:t> </a:t>
            </a:r>
            <a:r>
              <a:rPr lang="en-US" sz="2266" b="1" dirty="0" err="1">
                <a:solidFill>
                  <a:srgbClr val="0070C0"/>
                </a:solidFill>
                <a:latin typeface="Open Sans"/>
                <a:ea typeface="Open Sans"/>
                <a:cs typeface="Open Sans"/>
                <a:sym typeface="Open Sans"/>
              </a:rPr>
              <a:t>une</a:t>
            </a:r>
            <a:r>
              <a:rPr lang="en-US" sz="2266" b="1" dirty="0">
                <a:solidFill>
                  <a:srgbClr val="0070C0"/>
                </a:solidFill>
                <a:latin typeface="Open Sans"/>
                <a:ea typeface="Open Sans"/>
                <a:cs typeface="Open Sans"/>
                <a:sym typeface="Open Sans"/>
              </a:rPr>
              <a:t> </a:t>
            </a:r>
            <a:r>
              <a:rPr lang="en-US" sz="2266" b="1" dirty="0" err="1">
                <a:solidFill>
                  <a:srgbClr val="0070C0"/>
                </a:solidFill>
                <a:latin typeface="Open Sans"/>
                <a:ea typeface="Open Sans"/>
                <a:cs typeface="Open Sans"/>
                <a:sym typeface="Open Sans"/>
              </a:rPr>
              <a:t>prise</a:t>
            </a:r>
            <a:r>
              <a:rPr lang="en-US" sz="2266" b="1" dirty="0">
                <a:solidFill>
                  <a:srgbClr val="0070C0"/>
                </a:solidFill>
                <a:latin typeface="Open Sans"/>
                <a:ea typeface="Open Sans"/>
                <a:cs typeface="Open Sans"/>
                <a:sym typeface="Open Sans"/>
              </a:rPr>
              <a:t> de parole</a:t>
            </a:r>
            <a:endParaRPr sz="1200" dirty="0">
              <a:solidFill>
                <a:srgbClr val="0070C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9DBC7A-F331-A426-A7DF-AB4B47E34433}"/>
            </a:ext>
          </a:extLst>
        </p:cNvPr>
        <p:cNvGrpSpPr/>
        <p:nvPr/>
      </p:nvGrpSpPr>
      <p:grpSpPr>
        <a:xfrm>
          <a:off x="0" y="0"/>
          <a:ext cx="0" cy="0"/>
          <a:chOff x="0" y="0"/>
          <a:chExt cx="0" cy="0"/>
        </a:xfrm>
      </p:grpSpPr>
      <p:pic>
        <p:nvPicPr>
          <p:cNvPr id="50" name="Image 3" descr="Macintosh HD:Users:cyrilginisty:Downloads:charte graphique.png">
            <a:extLst>
              <a:ext uri="{FF2B5EF4-FFF2-40B4-BE49-F238E27FC236}">
                <a16:creationId xmlns:a16="http://schemas.microsoft.com/office/drawing/2014/main" id="{432D7F90-0C6D-CA13-4CD1-85FF526C4C07}"/>
              </a:ext>
            </a:extLst>
          </p:cNvPr>
          <p:cNvPicPr/>
          <p:nvPr/>
        </p:nvPicPr>
        <p:blipFill>
          <a:blip r:embed="rId2"/>
          <a:stretch/>
        </p:blipFill>
        <p:spPr>
          <a:xfrm>
            <a:off x="0" y="0"/>
            <a:ext cx="936720" cy="950040"/>
          </a:xfrm>
          <a:prstGeom prst="rect">
            <a:avLst/>
          </a:prstGeom>
          <a:ln w="0">
            <a:noFill/>
          </a:ln>
        </p:spPr>
      </p:pic>
      <p:sp>
        <p:nvSpPr>
          <p:cNvPr id="51" name="Rectangle 1">
            <a:extLst>
              <a:ext uri="{FF2B5EF4-FFF2-40B4-BE49-F238E27FC236}">
                <a16:creationId xmlns:a16="http://schemas.microsoft.com/office/drawing/2014/main" id="{D9B04DF5-31C7-504B-E304-E4952531DD4A}"/>
              </a:ext>
            </a:extLst>
          </p:cNvPr>
          <p:cNvSpPr/>
          <p:nvPr/>
        </p:nvSpPr>
        <p:spPr>
          <a:xfrm>
            <a:off x="618371" y="271571"/>
            <a:ext cx="11145004" cy="6266929"/>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defTabSz="914400">
              <a:lnSpc>
                <a:spcPct val="100000"/>
              </a:lnSpc>
            </a:pPr>
            <a:r>
              <a:rPr lang="fr-FR" sz="2800" b="1" strike="noStrike" spc="-1" dirty="0">
                <a:solidFill>
                  <a:schemeClr val="dk1"/>
                </a:solidFill>
                <a:latin typeface="Marianne"/>
                <a:ea typeface="MS Mincho"/>
              </a:rPr>
              <a:t>Lutter contre les discriminations (l’</a:t>
            </a:r>
            <a:r>
              <a:rPr lang="fr-FR" sz="2800" b="1" strike="noStrike" spc="-1" dirty="0" err="1">
                <a:solidFill>
                  <a:schemeClr val="dk1"/>
                </a:solidFill>
                <a:latin typeface="Marianne"/>
                <a:ea typeface="MS Mincho"/>
              </a:rPr>
              <a:t>handiphobie</a:t>
            </a:r>
            <a:r>
              <a:rPr lang="fr-FR" sz="2800" b="1" spc="-1" dirty="0">
                <a:solidFill>
                  <a:schemeClr val="dk1"/>
                </a:solidFill>
                <a:latin typeface="Marianne"/>
                <a:ea typeface="MS Mincho"/>
              </a:rPr>
              <a:t>)</a:t>
            </a:r>
          </a:p>
          <a:p>
            <a:pPr algn="ctr" defTabSz="914400">
              <a:lnSpc>
                <a:spcPct val="100000"/>
              </a:lnSpc>
            </a:pPr>
            <a:r>
              <a:rPr lang="fr-FR" sz="2800" b="1" spc="-1" dirty="0">
                <a:solidFill>
                  <a:schemeClr val="dk1"/>
                </a:solidFill>
                <a:latin typeface="Marianne"/>
                <a:ea typeface="MS Mincho"/>
              </a:rPr>
              <a:t> à l’aide d’une pédagogie active</a:t>
            </a:r>
            <a:endParaRPr lang="fr-FR" sz="1600" b="0" strike="noStrike" spc="-1" dirty="0">
              <a:solidFill>
                <a:srgbClr val="000000"/>
              </a:solidFill>
              <a:latin typeface="Calibri"/>
            </a:endParaRPr>
          </a:p>
          <a:p>
            <a:pPr defTabSz="914400">
              <a:lnSpc>
                <a:spcPct val="100000"/>
              </a:lnSpc>
              <a:tabLst>
                <a:tab pos="457200" algn="l"/>
              </a:tabLst>
            </a:pPr>
            <a:endParaRPr lang="fr-FR" sz="1800" b="0" strike="noStrike" spc="-1" dirty="0">
              <a:solidFill>
                <a:srgbClr val="000000"/>
              </a:solidFill>
              <a:latin typeface="Calibri"/>
            </a:endParaRPr>
          </a:p>
          <a:p>
            <a:pPr defTabSz="914400">
              <a:lnSpc>
                <a:spcPct val="100000"/>
              </a:lnSpc>
              <a:tabLst>
                <a:tab pos="457200" algn="l"/>
              </a:tabLst>
            </a:pPr>
            <a:r>
              <a:rPr lang="fr-FR" sz="1800" b="1" u="sng" strike="noStrike" spc="-1" dirty="0">
                <a:solidFill>
                  <a:srgbClr val="365F91"/>
                </a:solidFill>
                <a:uFillTx/>
                <a:latin typeface="Marianne"/>
                <a:ea typeface="MS Gothic"/>
              </a:rPr>
              <a:t>3. Situations d’apprentissages :</a:t>
            </a:r>
            <a:endParaRPr lang="fr-FR" sz="1800" b="0" strike="noStrike" spc="-1" dirty="0">
              <a:solidFill>
                <a:srgbClr val="000000"/>
              </a:solidFill>
              <a:latin typeface="Calibri"/>
            </a:endParaRPr>
          </a:p>
          <a:p>
            <a:pPr defTabSz="914400">
              <a:lnSpc>
                <a:spcPct val="100000"/>
              </a:lnSpc>
              <a:spcBef>
                <a:spcPts val="201"/>
              </a:spcBef>
              <a:tabLst>
                <a:tab pos="457200" algn="l"/>
              </a:tabLst>
            </a:pPr>
            <a:r>
              <a:rPr lang="fr-FR" sz="1800" b="0" strike="noStrike" spc="-1" dirty="0">
                <a:solidFill>
                  <a:srgbClr val="365F91"/>
                </a:solidFill>
                <a:latin typeface="Marianne"/>
                <a:ea typeface="MS Gothic"/>
              </a:rPr>
              <a:t>Contenu de la séquence (Partie développée dans la suite du diaporama + PDF d’accompagnement)</a:t>
            </a:r>
            <a:endParaRPr lang="fr-FR" sz="1800" b="0" strike="noStrike" spc="-1" dirty="0">
              <a:solidFill>
                <a:srgbClr val="000000"/>
              </a:solidFill>
              <a:latin typeface="Calibri"/>
            </a:endParaRPr>
          </a:p>
          <a:p>
            <a:pPr marL="343080" indent="-343080" defTabSz="914400">
              <a:lnSpc>
                <a:spcPct val="100000"/>
              </a:lnSpc>
              <a:buClr>
                <a:srgbClr val="000000"/>
              </a:buClr>
              <a:buFont typeface="Symbol" charset="2"/>
              <a:buChar char=""/>
              <a:tabLst>
                <a:tab pos="457200" algn="l"/>
              </a:tabLst>
            </a:pPr>
            <a:r>
              <a:rPr lang="fr-FR" sz="1800" b="1" strike="noStrike" spc="-1" dirty="0">
                <a:solidFill>
                  <a:schemeClr val="dk1"/>
                </a:solidFill>
                <a:latin typeface="Marianne"/>
                <a:ea typeface="MS Mincho"/>
              </a:rPr>
              <a:t>Durée :</a:t>
            </a:r>
            <a:r>
              <a:rPr lang="fr-FR" sz="1800" b="0" strike="noStrike" spc="-1" dirty="0">
                <a:solidFill>
                  <a:schemeClr val="dk1"/>
                </a:solidFill>
                <a:latin typeface="Marianne"/>
                <a:ea typeface="MS Mincho"/>
              </a:rPr>
              <a:t> 7h </a:t>
            </a:r>
            <a:endParaRPr lang="fr-FR" spc="-1" dirty="0">
              <a:solidFill>
                <a:srgbClr val="000000"/>
              </a:solidFill>
              <a:latin typeface="Calibri"/>
            </a:endParaRPr>
          </a:p>
          <a:p>
            <a:pPr marL="343080" indent="-343080" defTabSz="914400">
              <a:lnSpc>
                <a:spcPct val="100000"/>
              </a:lnSpc>
              <a:buClr>
                <a:srgbClr val="000000"/>
              </a:buClr>
              <a:buFont typeface="Symbol" charset="2"/>
              <a:buChar char=""/>
              <a:tabLst>
                <a:tab pos="457200" algn="l"/>
              </a:tabLst>
            </a:pPr>
            <a:r>
              <a:rPr lang="fr-FR" sz="1800" b="1" strike="noStrike" spc="-1" dirty="0">
                <a:solidFill>
                  <a:schemeClr val="dk1"/>
                </a:solidFill>
                <a:latin typeface="Marianne"/>
                <a:ea typeface="MS Mincho"/>
              </a:rPr>
              <a:t>Dispositifs pédagogiques : </a:t>
            </a:r>
          </a:p>
          <a:p>
            <a:pPr defTabSz="914400">
              <a:lnSpc>
                <a:spcPct val="100000"/>
              </a:lnSpc>
              <a:buClr>
                <a:srgbClr val="000000"/>
              </a:buClr>
              <a:tabLst>
                <a:tab pos="457200" algn="l"/>
              </a:tabLst>
            </a:pPr>
            <a:r>
              <a:rPr lang="fr-FR" sz="1800" strike="noStrike" spc="-1" dirty="0">
                <a:solidFill>
                  <a:schemeClr val="dk1"/>
                </a:solidFill>
                <a:latin typeface="Marianne"/>
                <a:ea typeface="MS Mincho"/>
              </a:rPr>
              <a:t>La frise humaine permet la cognition incarnée pour les élèves mais également de travailler les compétences orales, le raisonnement, la négociation entre pairs, l’identification de ruptures et de continuités. Les échanges se font dans un cadre sécurisé à travers le contrat de classe. </a:t>
            </a:r>
            <a:r>
              <a:rPr lang="fr-FR" spc="-1" dirty="0">
                <a:solidFill>
                  <a:schemeClr val="dk1"/>
                </a:solidFill>
                <a:latin typeface="Marianne"/>
                <a:ea typeface="MS Mincho"/>
              </a:rPr>
              <a:t>Le bocal, le carnet des apprentissages sont autant de prolongements de la réflexion personnelle, décisifs pour le passage à l’action. Cette dernière étape permet d’engager les élèves dans une action collective et d’alimenter le Parcours Citoyen.</a:t>
            </a:r>
            <a:endParaRPr lang="fr-FR" sz="1800" strike="noStrike" spc="-1" dirty="0">
              <a:solidFill>
                <a:schemeClr val="dk1"/>
              </a:solidFill>
              <a:latin typeface="Marianne"/>
              <a:ea typeface="MS Mincho"/>
            </a:endParaRPr>
          </a:p>
          <a:p>
            <a:pPr marL="343080" indent="-343080" defTabSz="914400">
              <a:lnSpc>
                <a:spcPct val="100000"/>
              </a:lnSpc>
              <a:buClr>
                <a:srgbClr val="000000"/>
              </a:buClr>
              <a:buFont typeface="Symbol" charset="2"/>
              <a:buChar char=""/>
              <a:tabLst>
                <a:tab pos="457200" algn="l"/>
              </a:tabLst>
            </a:pPr>
            <a:r>
              <a:rPr lang="fr-FR" sz="1800" b="1" strike="noStrike" spc="-1" dirty="0">
                <a:solidFill>
                  <a:schemeClr val="dk1"/>
                </a:solidFill>
                <a:latin typeface="Marianne"/>
                <a:ea typeface="MS Mincho"/>
              </a:rPr>
              <a:t>Supports utilisés :</a:t>
            </a:r>
            <a:r>
              <a:rPr lang="fr-FR" sz="1800" b="0" strike="noStrike" spc="-1" dirty="0">
                <a:solidFill>
                  <a:schemeClr val="dk1"/>
                </a:solidFill>
                <a:latin typeface="Marianne"/>
                <a:ea typeface="MS Mincho"/>
              </a:rPr>
              <a:t> </a:t>
            </a:r>
            <a:r>
              <a:rPr lang="fr-FR" spc="-1" dirty="0">
                <a:solidFill>
                  <a:schemeClr val="dk1"/>
                </a:solidFill>
                <a:latin typeface="Marianne"/>
                <a:ea typeface="MS Mincho"/>
              </a:rPr>
              <a:t>reportage </a:t>
            </a:r>
            <a:r>
              <a:rPr lang="fr-FR" i="1" spc="-1" dirty="0">
                <a:solidFill>
                  <a:schemeClr val="dk1"/>
                </a:solidFill>
                <a:latin typeface="Marianne"/>
                <a:ea typeface="MS Mincho"/>
              </a:rPr>
              <a:t>A corps perdus </a:t>
            </a:r>
            <a:r>
              <a:rPr lang="fr-FR" spc="-1" dirty="0">
                <a:solidFill>
                  <a:schemeClr val="dk1"/>
                </a:solidFill>
                <a:latin typeface="Marianne"/>
                <a:ea typeface="MS Mincho"/>
              </a:rPr>
              <a:t>(France Télévisions), outils </a:t>
            </a:r>
            <a:r>
              <a:rPr lang="fr-FR" spc="-1" dirty="0" err="1">
                <a:solidFill>
                  <a:schemeClr val="dk1"/>
                </a:solidFill>
                <a:latin typeface="Marianne"/>
                <a:ea typeface="MS Mincho"/>
              </a:rPr>
              <a:t>Facing</a:t>
            </a:r>
            <a:r>
              <a:rPr lang="fr-FR" spc="-1" dirty="0">
                <a:solidFill>
                  <a:schemeClr val="dk1"/>
                </a:solidFill>
                <a:latin typeface="Marianne"/>
                <a:ea typeface="MS Mincho"/>
              </a:rPr>
              <a:t> </a:t>
            </a:r>
            <a:r>
              <a:rPr lang="fr-FR" spc="-1" dirty="0" err="1">
                <a:solidFill>
                  <a:schemeClr val="dk1"/>
                </a:solidFill>
                <a:latin typeface="Marianne"/>
                <a:ea typeface="MS Mincho"/>
              </a:rPr>
              <a:t>History</a:t>
            </a:r>
            <a:r>
              <a:rPr lang="fr-FR" spc="-1" dirty="0">
                <a:solidFill>
                  <a:schemeClr val="dk1"/>
                </a:solidFill>
                <a:latin typeface="Marianne"/>
                <a:ea typeface="MS Mincho"/>
              </a:rPr>
              <a:t> (</a:t>
            </a:r>
            <a:r>
              <a:rPr lang="fr-FR" spc="-1" dirty="0">
                <a:solidFill>
                  <a:schemeClr val="dk1"/>
                </a:solidFill>
                <a:latin typeface="Marianne"/>
                <a:ea typeface="MS Mincho"/>
                <a:hlinkClick r:id="rId3"/>
              </a:rPr>
              <a:t>https://www.facinghistory.org/</a:t>
            </a:r>
            <a:r>
              <a:rPr lang="fr-FR" spc="-1" dirty="0">
                <a:solidFill>
                  <a:schemeClr val="dk1"/>
                </a:solidFill>
                <a:latin typeface="Marianne"/>
                <a:ea typeface="MS Mincho"/>
              </a:rPr>
              <a:t>), création de pancartes.</a:t>
            </a:r>
          </a:p>
          <a:p>
            <a:pPr marL="343080" indent="-343080" defTabSz="914400">
              <a:lnSpc>
                <a:spcPct val="100000"/>
              </a:lnSpc>
              <a:buClr>
                <a:srgbClr val="000000"/>
              </a:buClr>
              <a:buFont typeface="Symbol" charset="2"/>
              <a:buChar char=""/>
              <a:tabLst>
                <a:tab pos="457200" algn="l"/>
              </a:tabLst>
            </a:pPr>
            <a:endParaRPr lang="fr-FR" sz="1800" b="0" strike="noStrike" spc="-1" dirty="0">
              <a:solidFill>
                <a:srgbClr val="000000"/>
              </a:solidFill>
              <a:latin typeface="Calibri"/>
            </a:endParaRPr>
          </a:p>
          <a:p>
            <a:pPr defTabSz="914400">
              <a:lnSpc>
                <a:spcPct val="100000"/>
              </a:lnSpc>
              <a:tabLst>
                <a:tab pos="457200" algn="l"/>
              </a:tabLst>
            </a:pPr>
            <a:endParaRPr lang="fr-FR" sz="1800" b="0" strike="noStrike" spc="-1" dirty="0">
              <a:solidFill>
                <a:srgbClr val="000000"/>
              </a:solidFill>
              <a:latin typeface="Calibri"/>
            </a:endParaRPr>
          </a:p>
          <a:p>
            <a:pPr defTabSz="914400">
              <a:lnSpc>
                <a:spcPct val="100000"/>
              </a:lnSpc>
              <a:spcBef>
                <a:spcPts val="201"/>
              </a:spcBef>
              <a:tabLst>
                <a:tab pos="457200" algn="l"/>
              </a:tabLst>
            </a:pPr>
            <a:r>
              <a:rPr lang="fr-FR" sz="1800" b="1" u="sng" strike="noStrike" spc="-1" dirty="0">
                <a:solidFill>
                  <a:srgbClr val="365F91"/>
                </a:solidFill>
                <a:uFillTx/>
                <a:latin typeface="Marianne"/>
                <a:ea typeface="MS Gothic"/>
              </a:rPr>
              <a:t>4. Situations d’évaluation</a:t>
            </a:r>
            <a:endParaRPr lang="fr-FR" sz="1800" b="0" strike="noStrike" spc="-1" dirty="0">
              <a:solidFill>
                <a:srgbClr val="000000"/>
              </a:solidFill>
              <a:latin typeface="Calibri"/>
            </a:endParaRPr>
          </a:p>
          <a:p>
            <a:pPr marL="343080" indent="-343080" defTabSz="914400">
              <a:lnSpc>
                <a:spcPct val="100000"/>
              </a:lnSpc>
              <a:buClr>
                <a:srgbClr val="000000"/>
              </a:buClr>
              <a:buFont typeface="Symbol" charset="2"/>
              <a:buChar char=""/>
              <a:tabLst>
                <a:tab pos="457200" algn="l"/>
              </a:tabLst>
            </a:pPr>
            <a:r>
              <a:rPr lang="fr-FR" sz="1800" b="1" strike="noStrike" spc="-1" dirty="0">
                <a:solidFill>
                  <a:schemeClr val="dk1"/>
                </a:solidFill>
                <a:latin typeface="Marianne"/>
                <a:ea typeface="MS Mincho"/>
              </a:rPr>
              <a:t>Types d’évaluation : </a:t>
            </a:r>
            <a:r>
              <a:rPr lang="fr-FR" sz="1800" strike="noStrike" spc="-1" dirty="0">
                <a:solidFill>
                  <a:schemeClr val="dk1"/>
                </a:solidFill>
                <a:latin typeface="Marianne"/>
                <a:ea typeface="MS Mincho"/>
              </a:rPr>
              <a:t>formative</a:t>
            </a:r>
            <a:endParaRPr lang="fr-FR" sz="1800" strike="noStrike" spc="-1" dirty="0">
              <a:solidFill>
                <a:srgbClr val="000000"/>
              </a:solidFill>
              <a:latin typeface="Calibri"/>
            </a:endParaRPr>
          </a:p>
          <a:p>
            <a:pPr marL="343080" indent="-343080" defTabSz="914400">
              <a:lnSpc>
                <a:spcPct val="100000"/>
              </a:lnSpc>
              <a:buClr>
                <a:srgbClr val="000000"/>
              </a:buClr>
              <a:buFont typeface="Symbol" charset="2"/>
              <a:buChar char=""/>
              <a:tabLst>
                <a:tab pos="457200" algn="l"/>
              </a:tabLst>
            </a:pPr>
            <a:r>
              <a:rPr lang="fr-FR" sz="1800" b="1" strike="noStrike" spc="-1" dirty="0">
                <a:solidFill>
                  <a:schemeClr val="dk1"/>
                </a:solidFill>
                <a:latin typeface="Marianne"/>
                <a:ea typeface="MS Mincho"/>
              </a:rPr>
              <a:t>Modalités : </a:t>
            </a:r>
            <a:r>
              <a:rPr lang="fr-FR" spc="-1" dirty="0">
                <a:solidFill>
                  <a:schemeClr val="dk1"/>
                </a:solidFill>
                <a:latin typeface="Marianne"/>
                <a:ea typeface="MS Mincho"/>
              </a:rPr>
              <a:t>réalisation d’un projet commun à la classe : affiches, lettre, marque-page, concours...</a:t>
            </a:r>
            <a:endParaRPr lang="fr-FR" sz="1800" strike="noStrike" spc="-1" dirty="0">
              <a:solidFill>
                <a:srgbClr val="000000"/>
              </a:solidFill>
              <a:latin typeface="Calibri"/>
            </a:endParaRPr>
          </a:p>
          <a:p>
            <a:pPr marL="343080" indent="-343080" defTabSz="914400">
              <a:lnSpc>
                <a:spcPct val="100000"/>
              </a:lnSpc>
              <a:buClr>
                <a:srgbClr val="000000"/>
              </a:buClr>
              <a:buFont typeface="Symbol" charset="2"/>
              <a:buChar char=""/>
              <a:tabLst>
                <a:tab pos="457200" algn="l"/>
              </a:tabLst>
            </a:pPr>
            <a:r>
              <a:rPr lang="fr-FR" sz="1800" b="1" strike="noStrike" spc="-1" dirty="0">
                <a:solidFill>
                  <a:schemeClr val="dk1"/>
                </a:solidFill>
                <a:latin typeface="Marianne"/>
                <a:ea typeface="MS Mincho"/>
              </a:rPr>
              <a:t>Remédiation : </a:t>
            </a:r>
            <a:r>
              <a:rPr lang="fr-FR" sz="1800" strike="noStrike" spc="-1" dirty="0">
                <a:solidFill>
                  <a:schemeClr val="dk1"/>
                </a:solidFill>
                <a:latin typeface="Marianne"/>
                <a:ea typeface="MS Mincho"/>
              </a:rPr>
              <a:t>proposer de choisir la forme de participation</a:t>
            </a:r>
            <a:endParaRPr lang="fr-FR" sz="1800" b="0" strike="noStrike" spc="-1" dirty="0">
              <a:solidFill>
                <a:srgbClr val="000000"/>
              </a:solidFill>
              <a:latin typeface="Calibri"/>
            </a:endParaRPr>
          </a:p>
          <a:p>
            <a:pPr defTabSz="914400">
              <a:lnSpc>
                <a:spcPct val="100000"/>
              </a:lnSpc>
              <a:tabLst>
                <a:tab pos="457200" algn="l"/>
              </a:tabLst>
            </a:pPr>
            <a:endParaRPr lang="fr-FR" sz="1800" b="0" strike="noStrike" spc="-1" dirty="0">
              <a:solidFill>
                <a:srgbClr val="000000"/>
              </a:solidFill>
              <a:latin typeface="Calibri"/>
            </a:endParaRPr>
          </a:p>
        </p:txBody>
      </p:sp>
      <p:sp>
        <p:nvSpPr>
          <p:cNvPr id="3" name="PlaceHolder 2">
            <a:extLst>
              <a:ext uri="{FF2B5EF4-FFF2-40B4-BE49-F238E27FC236}">
                <a16:creationId xmlns:a16="http://schemas.microsoft.com/office/drawing/2014/main" id="{8083DC61-7C05-E9AD-CCD0-BB10324B3080}"/>
              </a:ext>
            </a:extLst>
          </p:cNvPr>
          <p:cNvSpPr>
            <a:spLocks noGrp="1"/>
          </p:cNvSpPr>
          <p:nvPr>
            <p:ph type="sldNum" idx="26"/>
          </p:nvPr>
        </p:nvSpPr>
        <p:spPr/>
        <p:txBody>
          <a:bodyPr/>
          <a:lstStyle/>
          <a:p>
            <a:fld id="{E6283E59-F895-4DDF-B924-C1F51BFCB315}" type="slidenum">
              <a:rPr/>
              <a:t>2</a:t>
            </a:fld>
            <a:endParaRPr/>
          </a:p>
        </p:txBody>
      </p:sp>
      <p:sp>
        <p:nvSpPr>
          <p:cNvPr id="2" name="PlaceHolder 1">
            <a:extLst>
              <a:ext uri="{FF2B5EF4-FFF2-40B4-BE49-F238E27FC236}">
                <a16:creationId xmlns:a16="http://schemas.microsoft.com/office/drawing/2014/main" id="{B2D73B19-4317-B51B-C8AD-3E7B4DE76A28}"/>
              </a:ext>
            </a:extLst>
          </p:cNvPr>
          <p:cNvSpPr txBox="1">
            <a:spLocks/>
          </p:cNvSpPr>
          <p:nvPr/>
        </p:nvSpPr>
        <p:spPr>
          <a:xfrm>
            <a:off x="618371" y="6494040"/>
            <a:ext cx="10581120" cy="363960"/>
          </a:xfrm>
          <a:prstGeom prst="rect">
            <a:avLst/>
          </a:prstGeom>
          <a:noFill/>
          <a:ln w="0">
            <a:noFill/>
          </a:ln>
        </p:spPr>
        <p:txBody>
          <a:bodyPr lIns="91440" tIns="45720" rIns="91440" bIns="45720" anchor="ctr">
            <a:noAutofit/>
          </a:bodyPr>
          <a:lstStyle>
            <a:defPPr>
              <a:defRPr lang="fr-FR"/>
            </a:defPPr>
            <a:lvl1pPr marL="0" indent="0" algn="ctr" defTabSz="914400" rtl="0" eaLnBrk="1" latinLnBrk="0" hangingPunct="1">
              <a:lnSpc>
                <a:spcPct val="100000"/>
              </a:lnSpc>
              <a:buNone/>
              <a:tabLst>
                <a:tab pos="0" algn="l"/>
              </a:tabLst>
              <a:defRPr lang="fr-FR" sz="1200" b="0" strike="noStrike" kern="1200" spc="-1">
                <a:solidFill>
                  <a:schemeClr val="dk1">
                    <a:tint val="75000"/>
                  </a:schemeClr>
                </a:solidFill>
                <a:latin typeface="Calibri"/>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Isabelle HUBERT et Aurélie BERTHET                                	 Formatrices Histoire-Géographie-EMC      			 Académie de Lyon</a:t>
            </a:r>
            <a:endParaRPr lang="fr-FR" dirty="0">
              <a:solidFill>
                <a:srgbClr val="000000"/>
              </a:solidFill>
            </a:endParaRPr>
          </a:p>
        </p:txBody>
      </p:sp>
    </p:spTree>
    <p:extLst>
      <p:ext uri="{BB962C8B-B14F-4D97-AF65-F5344CB8AC3E}">
        <p14:creationId xmlns:p14="http://schemas.microsoft.com/office/powerpoint/2010/main" val="20320676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17"/>
          <p:cNvSpPr/>
          <p:nvPr/>
        </p:nvSpPr>
        <p:spPr>
          <a:xfrm>
            <a:off x="208160" y="152360"/>
            <a:ext cx="1044720" cy="1053720"/>
          </a:xfrm>
          <a:custGeom>
            <a:avLst/>
            <a:gdLst/>
            <a:ahLst/>
            <a:cxnLst/>
            <a:rect l="l" t="t" r="r" b="b"/>
            <a:pathLst>
              <a:path w="1567080" h="1580580" extrusionOk="0">
                <a:moveTo>
                  <a:pt x="0" y="0"/>
                </a:moveTo>
                <a:lnTo>
                  <a:pt x="1567080" y="0"/>
                </a:lnTo>
                <a:lnTo>
                  <a:pt x="1567080" y="1580580"/>
                </a:lnTo>
                <a:lnTo>
                  <a:pt x="0" y="1580580"/>
                </a:lnTo>
                <a:lnTo>
                  <a:pt x="0" y="0"/>
                </a:lnTo>
                <a:close/>
              </a:path>
            </a:pathLst>
          </a:custGeom>
          <a:blipFill rotWithShape="1">
            <a:blip r:embed="rId3">
              <a:alphaModFix/>
            </a:blip>
            <a:stretch>
              <a:fillRect b="-26"/>
            </a:stretch>
          </a:blipFill>
          <a:ln>
            <a:noFill/>
          </a:ln>
        </p:spPr>
      </p:sp>
      <p:sp>
        <p:nvSpPr>
          <p:cNvPr id="307" name="Google Shape;307;p17"/>
          <p:cNvSpPr/>
          <p:nvPr/>
        </p:nvSpPr>
        <p:spPr>
          <a:xfrm>
            <a:off x="9704799" y="4055196"/>
            <a:ext cx="1530319" cy="1502325"/>
          </a:xfrm>
          <a:custGeom>
            <a:avLst/>
            <a:gdLst/>
            <a:ahLst/>
            <a:cxnLst/>
            <a:rect l="l" t="t" r="r" b="b"/>
            <a:pathLst>
              <a:path w="2295479" h="2253488" extrusionOk="0">
                <a:moveTo>
                  <a:pt x="0" y="0"/>
                </a:moveTo>
                <a:lnTo>
                  <a:pt x="2295478" y="0"/>
                </a:lnTo>
                <a:lnTo>
                  <a:pt x="2295478" y="2253488"/>
                </a:lnTo>
                <a:lnTo>
                  <a:pt x="0" y="2253488"/>
                </a:lnTo>
                <a:lnTo>
                  <a:pt x="0" y="0"/>
                </a:lnTo>
                <a:close/>
              </a:path>
            </a:pathLst>
          </a:custGeom>
          <a:blipFill rotWithShape="1">
            <a:blip r:embed="rId4">
              <a:alphaModFix/>
            </a:blip>
            <a:stretch>
              <a:fillRect/>
            </a:stretch>
          </a:blipFill>
          <a:ln>
            <a:noFill/>
          </a:ln>
        </p:spPr>
      </p:sp>
      <p:sp>
        <p:nvSpPr>
          <p:cNvPr id="308" name="Google Shape;308;p17"/>
          <p:cNvSpPr txBox="1"/>
          <p:nvPr/>
        </p:nvSpPr>
        <p:spPr>
          <a:xfrm>
            <a:off x="6096000" y="6009217"/>
            <a:ext cx="5660628" cy="359137"/>
          </a:xfrm>
          <a:prstGeom prst="rect">
            <a:avLst/>
          </a:prstGeom>
          <a:noFill/>
          <a:ln>
            <a:noFill/>
          </a:ln>
        </p:spPr>
        <p:txBody>
          <a:bodyPr spcFirstLastPara="1" wrap="square" lIns="0" tIns="0" rIns="0" bIns="0" anchor="t" anchorCtr="0">
            <a:spAutoFit/>
          </a:bodyPr>
          <a:lstStyle/>
          <a:p>
            <a:pPr algn="ctr">
              <a:lnSpc>
                <a:spcPct val="140000"/>
              </a:lnSpc>
            </a:pPr>
            <a:r>
              <a:rPr lang="en-US" sz="1667" dirty="0">
                <a:solidFill>
                  <a:srgbClr val="919191"/>
                </a:solidFill>
                <a:latin typeface="Open Sans"/>
                <a:ea typeface="Open Sans"/>
                <a:cs typeface="Open Sans"/>
                <a:sym typeface="Open Sans"/>
                <a:hlinkClick r:id="rId5"/>
              </a:rPr>
              <a:t>https://www.facinghistory.org/fr/resource-library/le-bocal</a:t>
            </a:r>
            <a:r>
              <a:rPr lang="en-US" sz="1667" dirty="0">
                <a:solidFill>
                  <a:srgbClr val="919191"/>
                </a:solidFill>
                <a:latin typeface="Open Sans"/>
                <a:ea typeface="Open Sans"/>
                <a:cs typeface="Open Sans"/>
                <a:sym typeface="Open Sans"/>
              </a:rPr>
              <a:t> </a:t>
            </a:r>
            <a:endParaRPr sz="1200" dirty="0"/>
          </a:p>
        </p:txBody>
      </p:sp>
      <p:sp>
        <p:nvSpPr>
          <p:cNvPr id="309" name="Google Shape;309;p17"/>
          <p:cNvSpPr txBox="1"/>
          <p:nvPr/>
        </p:nvSpPr>
        <p:spPr>
          <a:xfrm>
            <a:off x="1517626" y="433099"/>
            <a:ext cx="2455951" cy="746679"/>
          </a:xfrm>
          <a:prstGeom prst="rect">
            <a:avLst/>
          </a:prstGeom>
          <a:noFill/>
          <a:ln>
            <a:noFill/>
          </a:ln>
        </p:spPr>
        <p:txBody>
          <a:bodyPr spcFirstLastPara="1" wrap="square" lIns="0" tIns="0" rIns="0" bIns="0" anchor="t" anchorCtr="0">
            <a:spAutoFit/>
          </a:bodyPr>
          <a:lstStyle/>
          <a:p>
            <a:pPr algn="ctr">
              <a:lnSpc>
                <a:spcPct val="140007"/>
              </a:lnSpc>
            </a:pPr>
            <a:r>
              <a:rPr lang="en-US" sz="3466" b="1" dirty="0">
                <a:solidFill>
                  <a:srgbClr val="FF5757"/>
                </a:solidFill>
                <a:latin typeface="Open Sans"/>
                <a:ea typeface="Open Sans"/>
                <a:cs typeface="Open Sans"/>
                <a:sym typeface="Open Sans"/>
              </a:rPr>
              <a:t>Le </a:t>
            </a:r>
            <a:r>
              <a:rPr lang="en-US" sz="3466" b="1" dirty="0" err="1">
                <a:solidFill>
                  <a:srgbClr val="FF5757"/>
                </a:solidFill>
                <a:latin typeface="Open Sans"/>
                <a:ea typeface="Open Sans"/>
                <a:cs typeface="Open Sans"/>
                <a:sym typeface="Open Sans"/>
              </a:rPr>
              <a:t>bocal</a:t>
            </a:r>
            <a:endParaRPr sz="1200" dirty="0"/>
          </a:p>
        </p:txBody>
      </p:sp>
      <p:sp>
        <p:nvSpPr>
          <p:cNvPr id="310" name="Google Shape;310;p17"/>
          <p:cNvSpPr/>
          <p:nvPr/>
        </p:nvSpPr>
        <p:spPr>
          <a:xfrm>
            <a:off x="9763159" y="437831"/>
            <a:ext cx="783411" cy="776556"/>
          </a:xfrm>
          <a:custGeom>
            <a:avLst/>
            <a:gdLst/>
            <a:ahLst/>
            <a:cxnLst/>
            <a:rect l="l" t="t" r="r" b="b"/>
            <a:pathLst>
              <a:path w="1175116" h="1164834" extrusionOk="0">
                <a:moveTo>
                  <a:pt x="0" y="0"/>
                </a:moveTo>
                <a:lnTo>
                  <a:pt x="1175117" y="0"/>
                </a:lnTo>
                <a:lnTo>
                  <a:pt x="1175117" y="1164834"/>
                </a:lnTo>
                <a:lnTo>
                  <a:pt x="0" y="1164834"/>
                </a:lnTo>
                <a:lnTo>
                  <a:pt x="0" y="0"/>
                </a:lnTo>
                <a:close/>
              </a:path>
            </a:pathLst>
          </a:custGeom>
          <a:blipFill rotWithShape="1">
            <a:blip r:embed="rId6">
              <a:alphaModFix/>
            </a:blip>
            <a:stretch>
              <a:fillRect/>
            </a:stretch>
          </a:blipFill>
          <a:ln>
            <a:noFill/>
          </a:ln>
        </p:spPr>
      </p:sp>
      <p:sp>
        <p:nvSpPr>
          <p:cNvPr id="311" name="Google Shape;311;p17"/>
          <p:cNvSpPr/>
          <p:nvPr/>
        </p:nvSpPr>
        <p:spPr>
          <a:xfrm>
            <a:off x="10682914" y="631618"/>
            <a:ext cx="1273605" cy="388983"/>
          </a:xfrm>
          <a:custGeom>
            <a:avLst/>
            <a:gdLst/>
            <a:ahLst/>
            <a:cxnLst/>
            <a:rect l="l" t="t" r="r" b="b"/>
            <a:pathLst>
              <a:path w="1910407" h="583474" extrusionOk="0">
                <a:moveTo>
                  <a:pt x="0" y="0"/>
                </a:moveTo>
                <a:lnTo>
                  <a:pt x="1910407" y="0"/>
                </a:lnTo>
                <a:lnTo>
                  <a:pt x="1910407" y="583474"/>
                </a:lnTo>
                <a:lnTo>
                  <a:pt x="0" y="583474"/>
                </a:lnTo>
                <a:lnTo>
                  <a:pt x="0" y="0"/>
                </a:lnTo>
                <a:close/>
              </a:path>
            </a:pathLst>
          </a:custGeom>
          <a:blipFill rotWithShape="1">
            <a:blip r:embed="rId7">
              <a:alphaModFix/>
            </a:blip>
            <a:stretch>
              <a:fillRect/>
            </a:stretch>
          </a:blipFill>
          <a:ln>
            <a:noFill/>
          </a:ln>
        </p:spPr>
      </p:sp>
      <p:pic>
        <p:nvPicPr>
          <p:cNvPr id="312" name="Google Shape;312;p17"/>
          <p:cNvPicPr preferRelativeResize="0"/>
          <p:nvPr/>
        </p:nvPicPr>
        <p:blipFill>
          <a:blip r:embed="rId8">
            <a:alphaModFix/>
          </a:blip>
          <a:stretch>
            <a:fillRect/>
          </a:stretch>
        </p:blipFill>
        <p:spPr>
          <a:xfrm>
            <a:off x="939067" y="1518400"/>
            <a:ext cx="3845100" cy="4102300"/>
          </a:xfrm>
          <a:prstGeom prst="rect">
            <a:avLst/>
          </a:prstGeom>
          <a:noFill/>
          <a:ln>
            <a:noFill/>
          </a:ln>
        </p:spPr>
      </p:pic>
      <p:pic>
        <p:nvPicPr>
          <p:cNvPr id="313" name="Google Shape;313;p17"/>
          <p:cNvPicPr preferRelativeResize="0"/>
          <p:nvPr/>
        </p:nvPicPr>
        <p:blipFill>
          <a:blip r:embed="rId9">
            <a:alphaModFix/>
          </a:blip>
          <a:stretch>
            <a:fillRect/>
          </a:stretch>
        </p:blipFill>
        <p:spPr>
          <a:xfrm>
            <a:off x="5485850" y="1589831"/>
            <a:ext cx="3692070" cy="4102300"/>
          </a:xfrm>
          <a:prstGeom prst="rect">
            <a:avLst/>
          </a:prstGeom>
          <a:noFill/>
          <a:ln>
            <a:noFill/>
          </a:ln>
        </p:spPr>
      </p:pic>
      <p:sp>
        <p:nvSpPr>
          <p:cNvPr id="2" name="Ellipse 1">
            <a:extLst>
              <a:ext uri="{FF2B5EF4-FFF2-40B4-BE49-F238E27FC236}">
                <a16:creationId xmlns:a16="http://schemas.microsoft.com/office/drawing/2014/main" id="{B6740097-6110-1DFE-3DE0-9B2F066DFB5A}"/>
              </a:ext>
            </a:extLst>
          </p:cNvPr>
          <p:cNvSpPr/>
          <p:nvPr/>
        </p:nvSpPr>
        <p:spPr>
          <a:xfrm>
            <a:off x="936601" y="2286000"/>
            <a:ext cx="247650" cy="323850"/>
          </a:xfrm>
          <a:prstGeom prst="ellipse">
            <a:avLst/>
          </a:prstGeom>
          <a:solidFill>
            <a:schemeClr val="bg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llipse 3">
            <a:extLst>
              <a:ext uri="{FF2B5EF4-FFF2-40B4-BE49-F238E27FC236}">
                <a16:creationId xmlns:a16="http://schemas.microsoft.com/office/drawing/2014/main" id="{96CB90E3-11B3-CAF1-A0E5-D370C79A54CA}"/>
              </a:ext>
            </a:extLst>
          </p:cNvPr>
          <p:cNvSpPr/>
          <p:nvPr/>
        </p:nvSpPr>
        <p:spPr>
          <a:xfrm>
            <a:off x="1517626" y="2295525"/>
            <a:ext cx="247650" cy="323850"/>
          </a:xfrm>
          <a:prstGeom prst="ellipse">
            <a:avLst/>
          </a:prstGeom>
          <a:solidFill>
            <a:schemeClr val="bg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llipse 4">
            <a:extLst>
              <a:ext uri="{FF2B5EF4-FFF2-40B4-BE49-F238E27FC236}">
                <a16:creationId xmlns:a16="http://schemas.microsoft.com/office/drawing/2014/main" id="{A7ECD47D-D614-8076-0172-F21F04AEA360}"/>
              </a:ext>
            </a:extLst>
          </p:cNvPr>
          <p:cNvSpPr/>
          <p:nvPr/>
        </p:nvSpPr>
        <p:spPr>
          <a:xfrm>
            <a:off x="1893847" y="2295525"/>
            <a:ext cx="247650" cy="323850"/>
          </a:xfrm>
          <a:prstGeom prst="ellipse">
            <a:avLst/>
          </a:prstGeom>
          <a:solidFill>
            <a:schemeClr val="bg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llipse 5">
            <a:extLst>
              <a:ext uri="{FF2B5EF4-FFF2-40B4-BE49-F238E27FC236}">
                <a16:creationId xmlns:a16="http://schemas.microsoft.com/office/drawing/2014/main" id="{CA77AA5A-1C44-204C-D03B-623826F0BC88}"/>
              </a:ext>
            </a:extLst>
          </p:cNvPr>
          <p:cNvSpPr/>
          <p:nvPr/>
        </p:nvSpPr>
        <p:spPr>
          <a:xfrm>
            <a:off x="2292269" y="2314575"/>
            <a:ext cx="247650" cy="323850"/>
          </a:xfrm>
          <a:prstGeom prst="ellipse">
            <a:avLst/>
          </a:prstGeom>
          <a:solidFill>
            <a:schemeClr val="bg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llipse 6">
            <a:extLst>
              <a:ext uri="{FF2B5EF4-FFF2-40B4-BE49-F238E27FC236}">
                <a16:creationId xmlns:a16="http://schemas.microsoft.com/office/drawing/2014/main" id="{CB9F02C0-2DEF-A25A-B75A-364B1572871F}"/>
              </a:ext>
            </a:extLst>
          </p:cNvPr>
          <p:cNvSpPr/>
          <p:nvPr/>
        </p:nvSpPr>
        <p:spPr>
          <a:xfrm>
            <a:off x="2668490" y="2314575"/>
            <a:ext cx="247650" cy="323850"/>
          </a:xfrm>
          <a:prstGeom prst="ellipse">
            <a:avLst/>
          </a:prstGeom>
          <a:solidFill>
            <a:schemeClr val="bg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llipse 7">
            <a:extLst>
              <a:ext uri="{FF2B5EF4-FFF2-40B4-BE49-F238E27FC236}">
                <a16:creationId xmlns:a16="http://schemas.microsoft.com/office/drawing/2014/main" id="{4F2E3DF8-EF5D-D7EA-602E-0917816DC73A}"/>
              </a:ext>
            </a:extLst>
          </p:cNvPr>
          <p:cNvSpPr/>
          <p:nvPr/>
        </p:nvSpPr>
        <p:spPr>
          <a:xfrm>
            <a:off x="3089113" y="2286000"/>
            <a:ext cx="247650" cy="323850"/>
          </a:xfrm>
          <a:prstGeom prst="ellipse">
            <a:avLst/>
          </a:prstGeom>
          <a:solidFill>
            <a:schemeClr val="bg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llipse 8">
            <a:extLst>
              <a:ext uri="{FF2B5EF4-FFF2-40B4-BE49-F238E27FC236}">
                <a16:creationId xmlns:a16="http://schemas.microsoft.com/office/drawing/2014/main" id="{9B478A9F-E8B5-D88E-CD24-D69A22F16B6C}"/>
              </a:ext>
            </a:extLst>
          </p:cNvPr>
          <p:cNvSpPr/>
          <p:nvPr/>
        </p:nvSpPr>
        <p:spPr>
          <a:xfrm>
            <a:off x="4443169" y="2476500"/>
            <a:ext cx="247650" cy="323850"/>
          </a:xfrm>
          <a:prstGeom prst="ellipse">
            <a:avLst/>
          </a:prstGeom>
          <a:solidFill>
            <a:schemeClr val="bg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llipse 9">
            <a:extLst>
              <a:ext uri="{FF2B5EF4-FFF2-40B4-BE49-F238E27FC236}">
                <a16:creationId xmlns:a16="http://schemas.microsoft.com/office/drawing/2014/main" id="{EAE4A3FC-14F2-34F4-2D77-F71F6A9F5DEA}"/>
              </a:ext>
            </a:extLst>
          </p:cNvPr>
          <p:cNvSpPr/>
          <p:nvPr/>
        </p:nvSpPr>
        <p:spPr>
          <a:xfrm>
            <a:off x="1581629" y="2931695"/>
            <a:ext cx="367294" cy="352425"/>
          </a:xfrm>
          <a:prstGeom prst="ellipse">
            <a:avLst/>
          </a:prstGeom>
          <a:solidFill>
            <a:schemeClr val="bg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llipse 10">
            <a:extLst>
              <a:ext uri="{FF2B5EF4-FFF2-40B4-BE49-F238E27FC236}">
                <a16:creationId xmlns:a16="http://schemas.microsoft.com/office/drawing/2014/main" id="{5751C337-357E-C58F-76BC-ED7A48442259}"/>
              </a:ext>
            </a:extLst>
          </p:cNvPr>
          <p:cNvSpPr/>
          <p:nvPr/>
        </p:nvSpPr>
        <p:spPr>
          <a:xfrm>
            <a:off x="2890254" y="3053600"/>
            <a:ext cx="367295" cy="565900"/>
          </a:xfrm>
          <a:prstGeom prst="ellipse">
            <a:avLst/>
          </a:prstGeom>
          <a:solidFill>
            <a:schemeClr val="bg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llipse 11">
            <a:extLst>
              <a:ext uri="{FF2B5EF4-FFF2-40B4-BE49-F238E27FC236}">
                <a16:creationId xmlns:a16="http://schemas.microsoft.com/office/drawing/2014/main" id="{EB2394A4-CB1D-FCF4-12B1-DC5BCC9F1D13}"/>
              </a:ext>
            </a:extLst>
          </p:cNvPr>
          <p:cNvSpPr/>
          <p:nvPr/>
        </p:nvSpPr>
        <p:spPr>
          <a:xfrm>
            <a:off x="2650606" y="2784057"/>
            <a:ext cx="247650" cy="323850"/>
          </a:xfrm>
          <a:prstGeom prst="ellipse">
            <a:avLst/>
          </a:prstGeom>
          <a:solidFill>
            <a:schemeClr val="bg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Ellipse 12">
            <a:extLst>
              <a:ext uri="{FF2B5EF4-FFF2-40B4-BE49-F238E27FC236}">
                <a16:creationId xmlns:a16="http://schemas.microsoft.com/office/drawing/2014/main" id="{1CCA2EC0-4687-39D3-18F1-42FCAB826074}"/>
              </a:ext>
            </a:extLst>
          </p:cNvPr>
          <p:cNvSpPr/>
          <p:nvPr/>
        </p:nvSpPr>
        <p:spPr>
          <a:xfrm>
            <a:off x="4314825" y="3053600"/>
            <a:ext cx="287331" cy="323850"/>
          </a:xfrm>
          <a:prstGeom prst="ellipse">
            <a:avLst/>
          </a:prstGeom>
          <a:solidFill>
            <a:schemeClr val="bg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Ellipse 13">
            <a:extLst>
              <a:ext uri="{FF2B5EF4-FFF2-40B4-BE49-F238E27FC236}">
                <a16:creationId xmlns:a16="http://schemas.microsoft.com/office/drawing/2014/main" id="{7281E682-045C-222D-670A-9792C12A1BA5}"/>
              </a:ext>
            </a:extLst>
          </p:cNvPr>
          <p:cNvSpPr/>
          <p:nvPr/>
        </p:nvSpPr>
        <p:spPr>
          <a:xfrm>
            <a:off x="6023244" y="2800350"/>
            <a:ext cx="247650" cy="323850"/>
          </a:xfrm>
          <a:prstGeom prst="ellipse">
            <a:avLst/>
          </a:prstGeom>
          <a:solidFill>
            <a:schemeClr val="bg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Ellipse 14">
            <a:extLst>
              <a:ext uri="{FF2B5EF4-FFF2-40B4-BE49-F238E27FC236}">
                <a16:creationId xmlns:a16="http://schemas.microsoft.com/office/drawing/2014/main" id="{F1CDBA25-8D35-3C4E-9CC5-2D5493688BB2}"/>
              </a:ext>
            </a:extLst>
          </p:cNvPr>
          <p:cNvSpPr/>
          <p:nvPr/>
        </p:nvSpPr>
        <p:spPr>
          <a:xfrm>
            <a:off x="7972425" y="2609849"/>
            <a:ext cx="295255" cy="321845"/>
          </a:xfrm>
          <a:prstGeom prst="ellipse">
            <a:avLst/>
          </a:prstGeom>
          <a:solidFill>
            <a:schemeClr val="bg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18"/>
          <p:cNvSpPr/>
          <p:nvPr/>
        </p:nvSpPr>
        <p:spPr>
          <a:xfrm>
            <a:off x="208160" y="152360"/>
            <a:ext cx="1044720" cy="1053720"/>
          </a:xfrm>
          <a:custGeom>
            <a:avLst/>
            <a:gdLst/>
            <a:ahLst/>
            <a:cxnLst/>
            <a:rect l="l" t="t" r="r" b="b"/>
            <a:pathLst>
              <a:path w="1567080" h="1580580" extrusionOk="0">
                <a:moveTo>
                  <a:pt x="0" y="0"/>
                </a:moveTo>
                <a:lnTo>
                  <a:pt x="1567080" y="0"/>
                </a:lnTo>
                <a:lnTo>
                  <a:pt x="1567080" y="1580580"/>
                </a:lnTo>
                <a:lnTo>
                  <a:pt x="0" y="1580580"/>
                </a:lnTo>
                <a:lnTo>
                  <a:pt x="0" y="0"/>
                </a:lnTo>
                <a:close/>
              </a:path>
            </a:pathLst>
          </a:custGeom>
          <a:blipFill rotWithShape="1">
            <a:blip r:embed="rId3">
              <a:alphaModFix/>
            </a:blip>
            <a:stretch>
              <a:fillRect b="-26"/>
            </a:stretch>
          </a:blipFill>
          <a:ln>
            <a:noFill/>
          </a:ln>
        </p:spPr>
      </p:sp>
      <p:sp>
        <p:nvSpPr>
          <p:cNvPr id="319" name="Google Shape;319;p18"/>
          <p:cNvSpPr/>
          <p:nvPr/>
        </p:nvSpPr>
        <p:spPr>
          <a:xfrm>
            <a:off x="9763159" y="437831"/>
            <a:ext cx="783411" cy="776556"/>
          </a:xfrm>
          <a:custGeom>
            <a:avLst/>
            <a:gdLst/>
            <a:ahLst/>
            <a:cxnLst/>
            <a:rect l="l" t="t" r="r" b="b"/>
            <a:pathLst>
              <a:path w="1175116" h="1164834" extrusionOk="0">
                <a:moveTo>
                  <a:pt x="0" y="0"/>
                </a:moveTo>
                <a:lnTo>
                  <a:pt x="1175117" y="0"/>
                </a:lnTo>
                <a:lnTo>
                  <a:pt x="1175117" y="1164834"/>
                </a:lnTo>
                <a:lnTo>
                  <a:pt x="0" y="1164834"/>
                </a:lnTo>
                <a:lnTo>
                  <a:pt x="0" y="0"/>
                </a:lnTo>
                <a:close/>
              </a:path>
            </a:pathLst>
          </a:custGeom>
          <a:blipFill rotWithShape="1">
            <a:blip r:embed="rId4">
              <a:alphaModFix/>
            </a:blip>
            <a:stretch>
              <a:fillRect/>
            </a:stretch>
          </a:blipFill>
          <a:ln>
            <a:noFill/>
          </a:ln>
        </p:spPr>
      </p:sp>
      <p:sp>
        <p:nvSpPr>
          <p:cNvPr id="320" name="Google Shape;320;p18"/>
          <p:cNvSpPr/>
          <p:nvPr/>
        </p:nvSpPr>
        <p:spPr>
          <a:xfrm>
            <a:off x="10682914" y="631618"/>
            <a:ext cx="1273605" cy="388983"/>
          </a:xfrm>
          <a:custGeom>
            <a:avLst/>
            <a:gdLst/>
            <a:ahLst/>
            <a:cxnLst/>
            <a:rect l="l" t="t" r="r" b="b"/>
            <a:pathLst>
              <a:path w="1910407" h="583474" extrusionOk="0">
                <a:moveTo>
                  <a:pt x="0" y="0"/>
                </a:moveTo>
                <a:lnTo>
                  <a:pt x="1910407" y="0"/>
                </a:lnTo>
                <a:lnTo>
                  <a:pt x="1910407" y="583474"/>
                </a:lnTo>
                <a:lnTo>
                  <a:pt x="0" y="583474"/>
                </a:lnTo>
                <a:lnTo>
                  <a:pt x="0" y="0"/>
                </a:lnTo>
                <a:close/>
              </a:path>
            </a:pathLst>
          </a:custGeom>
          <a:blipFill rotWithShape="1">
            <a:blip r:embed="rId5">
              <a:alphaModFix/>
            </a:blip>
            <a:stretch>
              <a:fillRect/>
            </a:stretch>
          </a:blipFill>
          <a:ln>
            <a:noFill/>
          </a:ln>
        </p:spPr>
      </p:sp>
      <p:sp>
        <p:nvSpPr>
          <p:cNvPr id="321" name="Google Shape;321;p18"/>
          <p:cNvSpPr/>
          <p:nvPr/>
        </p:nvSpPr>
        <p:spPr>
          <a:xfrm>
            <a:off x="9376596" y="3836066"/>
            <a:ext cx="1817654" cy="1840957"/>
          </a:xfrm>
          <a:custGeom>
            <a:avLst/>
            <a:gdLst/>
            <a:ahLst/>
            <a:cxnLst/>
            <a:rect l="l" t="t" r="r" b="b"/>
            <a:pathLst>
              <a:path w="2726481" h="2761436" extrusionOk="0">
                <a:moveTo>
                  <a:pt x="0" y="0"/>
                </a:moveTo>
                <a:lnTo>
                  <a:pt x="2726481" y="0"/>
                </a:lnTo>
                <a:lnTo>
                  <a:pt x="2726481" y="2761436"/>
                </a:lnTo>
                <a:lnTo>
                  <a:pt x="0" y="2761436"/>
                </a:lnTo>
                <a:lnTo>
                  <a:pt x="0" y="0"/>
                </a:lnTo>
                <a:close/>
              </a:path>
            </a:pathLst>
          </a:custGeom>
          <a:blipFill rotWithShape="1">
            <a:blip r:embed="rId6">
              <a:alphaModFix/>
            </a:blip>
            <a:stretch>
              <a:fillRect/>
            </a:stretch>
          </a:blipFill>
          <a:ln>
            <a:noFill/>
          </a:ln>
        </p:spPr>
      </p:sp>
      <p:sp>
        <p:nvSpPr>
          <p:cNvPr id="322" name="Google Shape;322;p18"/>
          <p:cNvSpPr txBox="1"/>
          <p:nvPr/>
        </p:nvSpPr>
        <p:spPr>
          <a:xfrm>
            <a:off x="2738302" y="6009217"/>
            <a:ext cx="9453698" cy="359137"/>
          </a:xfrm>
          <a:prstGeom prst="rect">
            <a:avLst/>
          </a:prstGeom>
          <a:noFill/>
          <a:ln>
            <a:noFill/>
          </a:ln>
        </p:spPr>
        <p:txBody>
          <a:bodyPr spcFirstLastPara="1" wrap="square" lIns="0" tIns="0" rIns="0" bIns="0" anchor="t" anchorCtr="0">
            <a:spAutoFit/>
          </a:bodyPr>
          <a:lstStyle/>
          <a:p>
            <a:pPr algn="ctr">
              <a:lnSpc>
                <a:spcPct val="140000"/>
              </a:lnSpc>
            </a:pPr>
            <a:r>
              <a:rPr lang="en-US" sz="1667">
                <a:solidFill>
                  <a:srgbClr val="919191"/>
                </a:solidFill>
                <a:latin typeface="Open Sans"/>
                <a:ea typeface="Open Sans"/>
                <a:cs typeface="Open Sans"/>
                <a:sym typeface="Open Sans"/>
              </a:rPr>
              <a:t>https://www.facinghistory.org/fr/resource-library/le-cahier-de-reflexion-dans-une-classe-fhao</a:t>
            </a:r>
            <a:endParaRPr sz="1200"/>
          </a:p>
        </p:txBody>
      </p:sp>
      <p:sp>
        <p:nvSpPr>
          <p:cNvPr id="323" name="Google Shape;323;p18"/>
          <p:cNvSpPr txBox="1"/>
          <p:nvPr/>
        </p:nvSpPr>
        <p:spPr>
          <a:xfrm>
            <a:off x="3166289" y="477552"/>
            <a:ext cx="4798933" cy="746679"/>
          </a:xfrm>
          <a:prstGeom prst="rect">
            <a:avLst/>
          </a:prstGeom>
          <a:noFill/>
          <a:ln>
            <a:noFill/>
          </a:ln>
        </p:spPr>
        <p:txBody>
          <a:bodyPr spcFirstLastPara="1" wrap="square" lIns="0" tIns="0" rIns="0" bIns="0" anchor="t" anchorCtr="0">
            <a:spAutoFit/>
          </a:bodyPr>
          <a:lstStyle/>
          <a:p>
            <a:pPr algn="ctr">
              <a:lnSpc>
                <a:spcPct val="140007"/>
              </a:lnSpc>
            </a:pPr>
            <a:r>
              <a:rPr lang="en-US" sz="3466" b="1">
                <a:solidFill>
                  <a:srgbClr val="FF5757"/>
                </a:solidFill>
                <a:latin typeface="Open Sans"/>
                <a:ea typeface="Open Sans"/>
                <a:cs typeface="Open Sans"/>
                <a:sym typeface="Open Sans"/>
              </a:rPr>
              <a:t>Le carnet de réflexion</a:t>
            </a:r>
            <a:endParaRPr sz="1200"/>
          </a:p>
        </p:txBody>
      </p:sp>
      <p:sp>
        <p:nvSpPr>
          <p:cNvPr id="324" name="Google Shape;324;p18"/>
          <p:cNvSpPr txBox="1"/>
          <p:nvPr/>
        </p:nvSpPr>
        <p:spPr>
          <a:xfrm>
            <a:off x="2738302" y="3042074"/>
            <a:ext cx="2925000" cy="488147"/>
          </a:xfrm>
          <a:prstGeom prst="rect">
            <a:avLst/>
          </a:prstGeom>
          <a:noFill/>
          <a:ln>
            <a:noFill/>
          </a:ln>
        </p:spPr>
        <p:txBody>
          <a:bodyPr spcFirstLastPara="1" wrap="square" lIns="0" tIns="0" rIns="0" bIns="0" anchor="t" anchorCtr="0">
            <a:spAutoFit/>
          </a:bodyPr>
          <a:lstStyle/>
          <a:p>
            <a:pPr algn="ctr">
              <a:lnSpc>
                <a:spcPct val="140011"/>
              </a:lnSpc>
            </a:pPr>
            <a:r>
              <a:rPr lang="en-US" sz="2266">
                <a:solidFill>
                  <a:srgbClr val="000000"/>
                </a:solidFill>
                <a:latin typeface="Open Sans"/>
                <a:ea typeface="Open Sans"/>
                <a:cs typeface="Open Sans"/>
                <a:sym typeface="Open Sans"/>
              </a:rPr>
              <a:t>Photo </a:t>
            </a:r>
            <a:r>
              <a:rPr lang="en-US" sz="2266">
                <a:latin typeface="Open Sans"/>
                <a:ea typeface="Open Sans"/>
                <a:cs typeface="Open Sans"/>
                <a:sym typeface="Open Sans"/>
              </a:rPr>
              <a:t>réflexives</a:t>
            </a:r>
            <a:endParaRPr sz="1200"/>
          </a:p>
        </p:txBody>
      </p:sp>
      <p:pic>
        <p:nvPicPr>
          <p:cNvPr id="325" name="Google Shape;325;p18"/>
          <p:cNvPicPr preferRelativeResize="0"/>
          <p:nvPr/>
        </p:nvPicPr>
        <p:blipFill>
          <a:blip r:embed="rId7">
            <a:alphaModFix/>
          </a:blip>
          <a:stretch>
            <a:fillRect/>
          </a:stretch>
        </p:blipFill>
        <p:spPr>
          <a:xfrm>
            <a:off x="-95073" y="-131365"/>
            <a:ext cx="12382147" cy="68580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20"/>
          <p:cNvSpPr/>
          <p:nvPr/>
        </p:nvSpPr>
        <p:spPr>
          <a:xfrm>
            <a:off x="208160" y="152360"/>
            <a:ext cx="1044720" cy="1053720"/>
          </a:xfrm>
          <a:custGeom>
            <a:avLst/>
            <a:gdLst/>
            <a:ahLst/>
            <a:cxnLst/>
            <a:rect l="l" t="t" r="r" b="b"/>
            <a:pathLst>
              <a:path w="1567080" h="1580580" extrusionOk="0">
                <a:moveTo>
                  <a:pt x="0" y="0"/>
                </a:moveTo>
                <a:lnTo>
                  <a:pt x="1567080" y="0"/>
                </a:lnTo>
                <a:lnTo>
                  <a:pt x="1567080" y="1580580"/>
                </a:lnTo>
                <a:lnTo>
                  <a:pt x="0" y="1580580"/>
                </a:lnTo>
                <a:lnTo>
                  <a:pt x="0" y="0"/>
                </a:lnTo>
                <a:close/>
              </a:path>
            </a:pathLst>
          </a:custGeom>
          <a:blipFill rotWithShape="1">
            <a:blip r:embed="rId3">
              <a:alphaModFix/>
            </a:blip>
            <a:stretch>
              <a:fillRect b="-26"/>
            </a:stretch>
          </a:blipFill>
          <a:ln>
            <a:noFill/>
          </a:ln>
        </p:spPr>
      </p:sp>
      <p:sp>
        <p:nvSpPr>
          <p:cNvPr id="331" name="Google Shape;331;p20"/>
          <p:cNvSpPr/>
          <p:nvPr/>
        </p:nvSpPr>
        <p:spPr>
          <a:xfrm>
            <a:off x="615086" y="5027933"/>
            <a:ext cx="1275588" cy="1371600"/>
          </a:xfrm>
          <a:custGeom>
            <a:avLst/>
            <a:gdLst/>
            <a:ahLst/>
            <a:cxnLst/>
            <a:rect l="l" t="t" r="r" b="b"/>
            <a:pathLst>
              <a:path w="1913382" h="2057400" extrusionOk="0">
                <a:moveTo>
                  <a:pt x="0" y="0"/>
                </a:moveTo>
                <a:lnTo>
                  <a:pt x="1913382" y="0"/>
                </a:lnTo>
                <a:lnTo>
                  <a:pt x="1913382" y="2057400"/>
                </a:lnTo>
                <a:lnTo>
                  <a:pt x="0" y="2057400"/>
                </a:lnTo>
                <a:lnTo>
                  <a:pt x="0" y="0"/>
                </a:lnTo>
                <a:close/>
              </a:path>
            </a:pathLst>
          </a:custGeom>
          <a:blipFill rotWithShape="1">
            <a:blip r:embed="rId4">
              <a:alphaModFix/>
            </a:blip>
            <a:stretch>
              <a:fillRect/>
            </a:stretch>
          </a:blipFill>
          <a:ln>
            <a:noFill/>
          </a:ln>
        </p:spPr>
      </p:sp>
      <p:sp>
        <p:nvSpPr>
          <p:cNvPr id="332" name="Google Shape;332;p20"/>
          <p:cNvSpPr txBox="1"/>
          <p:nvPr/>
        </p:nvSpPr>
        <p:spPr>
          <a:xfrm>
            <a:off x="1766000" y="545683"/>
            <a:ext cx="10193600" cy="794064"/>
          </a:xfrm>
          <a:prstGeom prst="rect">
            <a:avLst/>
          </a:prstGeom>
          <a:noFill/>
          <a:ln>
            <a:noFill/>
          </a:ln>
        </p:spPr>
        <p:txBody>
          <a:bodyPr spcFirstLastPara="1" wrap="square" lIns="0" tIns="0" rIns="0" bIns="0" anchor="t" anchorCtr="0">
            <a:spAutoFit/>
          </a:bodyPr>
          <a:lstStyle/>
          <a:p>
            <a:pPr>
              <a:lnSpc>
                <a:spcPct val="119984"/>
              </a:lnSpc>
            </a:pPr>
            <a:r>
              <a:rPr lang="en-US" sz="4300" dirty="0" smtClean="0">
                <a:solidFill>
                  <a:srgbClr val="465A8D"/>
                </a:solidFill>
                <a:latin typeface="Trebuchet MS"/>
                <a:ea typeface="Trebuchet MS"/>
                <a:cs typeface="Trebuchet MS"/>
                <a:sym typeface="Trebuchet MS"/>
              </a:rPr>
              <a:t>5e</a:t>
            </a:r>
            <a:r>
              <a:rPr lang="en-US" sz="4300" dirty="0" smtClean="0">
                <a:solidFill>
                  <a:srgbClr val="465A8D"/>
                </a:solidFill>
                <a:latin typeface="Trebuchet MS"/>
                <a:ea typeface="Trebuchet MS"/>
                <a:cs typeface="Trebuchet MS"/>
                <a:sym typeface="Trebuchet MS"/>
              </a:rPr>
              <a:t> </a:t>
            </a:r>
            <a:r>
              <a:rPr lang="en-US" sz="4300" dirty="0" err="1">
                <a:solidFill>
                  <a:srgbClr val="465A8D"/>
                </a:solidFill>
                <a:latin typeface="Trebuchet MS"/>
                <a:ea typeface="Trebuchet MS"/>
                <a:cs typeface="Trebuchet MS"/>
                <a:sym typeface="Trebuchet MS"/>
              </a:rPr>
              <a:t>étape</a:t>
            </a:r>
            <a:r>
              <a:rPr lang="en-US" sz="4300" dirty="0">
                <a:solidFill>
                  <a:srgbClr val="465A8D"/>
                </a:solidFill>
                <a:latin typeface="Trebuchet MS"/>
                <a:ea typeface="Trebuchet MS"/>
                <a:cs typeface="Trebuchet MS"/>
                <a:sym typeface="Trebuchet MS"/>
              </a:rPr>
              <a:t> : le temps de </a:t>
            </a:r>
            <a:r>
              <a:rPr lang="en-US" sz="4300" dirty="0" err="1" smtClean="0">
                <a:solidFill>
                  <a:srgbClr val="465A8D"/>
                </a:solidFill>
                <a:latin typeface="Trebuchet MS"/>
                <a:ea typeface="Trebuchet MS"/>
                <a:cs typeface="Trebuchet MS"/>
                <a:sym typeface="Trebuchet MS"/>
              </a:rPr>
              <a:t>l’engagement</a:t>
            </a:r>
            <a:r>
              <a:rPr lang="en-US" sz="4300" dirty="0" smtClean="0">
                <a:solidFill>
                  <a:srgbClr val="465A8D"/>
                </a:solidFill>
                <a:latin typeface="Trebuchet MS"/>
                <a:ea typeface="Trebuchet MS"/>
                <a:cs typeface="Trebuchet MS"/>
                <a:sym typeface="Trebuchet MS"/>
              </a:rPr>
              <a:t> </a:t>
            </a:r>
            <a:r>
              <a:rPr lang="en-US" sz="4300" dirty="0">
                <a:solidFill>
                  <a:srgbClr val="465A8D"/>
                </a:solidFill>
                <a:latin typeface="Trebuchet MS"/>
                <a:ea typeface="Trebuchet MS"/>
                <a:cs typeface="Trebuchet MS"/>
                <a:sym typeface="Trebuchet MS"/>
              </a:rPr>
              <a:t>!</a:t>
            </a:r>
            <a:endParaRPr sz="1200" dirty="0"/>
          </a:p>
        </p:txBody>
      </p:sp>
      <p:sp>
        <p:nvSpPr>
          <p:cNvPr id="333" name="Google Shape;333;p20"/>
          <p:cNvSpPr txBox="1"/>
          <p:nvPr/>
        </p:nvSpPr>
        <p:spPr>
          <a:xfrm>
            <a:off x="2628058" y="1644865"/>
            <a:ext cx="9271353" cy="1464440"/>
          </a:xfrm>
          <a:prstGeom prst="rect">
            <a:avLst/>
          </a:prstGeom>
          <a:noFill/>
          <a:ln>
            <a:noFill/>
          </a:ln>
        </p:spPr>
        <p:txBody>
          <a:bodyPr spcFirstLastPara="1" wrap="square" lIns="0" tIns="0" rIns="0" bIns="0" anchor="t" anchorCtr="0">
            <a:spAutoFit/>
          </a:bodyPr>
          <a:lstStyle/>
          <a:p>
            <a:pPr>
              <a:lnSpc>
                <a:spcPct val="140011"/>
              </a:lnSpc>
            </a:pPr>
            <a:r>
              <a:rPr lang="en-US" sz="2266" b="1">
                <a:solidFill>
                  <a:srgbClr val="000000"/>
                </a:solidFill>
                <a:latin typeface="Open Sans"/>
                <a:ea typeface="Open Sans"/>
                <a:cs typeface="Open Sans"/>
                <a:sym typeface="Open Sans"/>
              </a:rPr>
              <a:t>Comment pouvons-nous engager à notre tour pour lutter contre l’handiphobie, pour changer le regard sur les personnes en situation de handicap?</a:t>
            </a:r>
            <a:endParaRPr sz="1200"/>
          </a:p>
        </p:txBody>
      </p:sp>
      <p:sp>
        <p:nvSpPr>
          <p:cNvPr id="334" name="Google Shape;334;p20"/>
          <p:cNvSpPr txBox="1"/>
          <p:nvPr/>
        </p:nvSpPr>
        <p:spPr>
          <a:xfrm>
            <a:off x="1984346" y="5459307"/>
            <a:ext cx="9915065" cy="832920"/>
          </a:xfrm>
          <a:prstGeom prst="rect">
            <a:avLst/>
          </a:prstGeom>
          <a:noFill/>
          <a:ln>
            <a:noFill/>
          </a:ln>
        </p:spPr>
        <p:txBody>
          <a:bodyPr spcFirstLastPara="1" wrap="square" lIns="0" tIns="0" rIns="0" bIns="0" anchor="t" anchorCtr="0">
            <a:spAutoFit/>
          </a:bodyPr>
          <a:lstStyle/>
          <a:p>
            <a:pPr algn="ctr">
              <a:lnSpc>
                <a:spcPct val="140000"/>
              </a:lnSpc>
            </a:pPr>
            <a:r>
              <a:rPr lang="en-US" sz="1933">
                <a:solidFill>
                  <a:srgbClr val="000000"/>
                </a:solidFill>
                <a:latin typeface="Arial"/>
                <a:ea typeface="Arial"/>
                <a:cs typeface="Arial"/>
                <a:sym typeface="Arial"/>
              </a:rPr>
              <a:t>Des affiches, une vidéo, des interviews, des marques-pages, une lettre envoyée à un parathlète pour lui demander de faire une séance d’EPS avec eux...</a:t>
            </a:r>
            <a:endParaRPr sz="1200"/>
          </a:p>
        </p:txBody>
      </p:sp>
      <p:sp>
        <p:nvSpPr>
          <p:cNvPr id="335" name="Google Shape;335;p20"/>
          <p:cNvSpPr txBox="1"/>
          <p:nvPr/>
        </p:nvSpPr>
        <p:spPr>
          <a:xfrm>
            <a:off x="114345" y="3417950"/>
            <a:ext cx="5255800" cy="545727"/>
          </a:xfrm>
          <a:prstGeom prst="rect">
            <a:avLst/>
          </a:prstGeom>
          <a:noFill/>
          <a:ln>
            <a:noFill/>
          </a:ln>
        </p:spPr>
        <p:txBody>
          <a:bodyPr spcFirstLastPara="1" wrap="square" lIns="0" tIns="0" rIns="0" bIns="0" anchor="t" anchorCtr="0">
            <a:spAutoFit/>
          </a:bodyPr>
          <a:lstStyle/>
          <a:p>
            <a:pPr algn="ctr">
              <a:lnSpc>
                <a:spcPct val="140000"/>
              </a:lnSpc>
            </a:pPr>
            <a:r>
              <a:rPr lang="en-US" sz="2533" b="1">
                <a:solidFill>
                  <a:srgbClr val="FF5757"/>
                </a:solidFill>
                <a:latin typeface="Open Sans"/>
                <a:ea typeface="Open Sans"/>
                <a:cs typeface="Open Sans"/>
                <a:sym typeface="Open Sans"/>
              </a:rPr>
              <a:t>Une réalisation en classe</a:t>
            </a:r>
            <a:endParaRPr sz="2533"/>
          </a:p>
        </p:txBody>
      </p:sp>
      <p:sp>
        <p:nvSpPr>
          <p:cNvPr id="336" name="Google Shape;336;p20"/>
          <p:cNvSpPr txBox="1"/>
          <p:nvPr/>
        </p:nvSpPr>
        <p:spPr>
          <a:xfrm>
            <a:off x="1984346" y="4154438"/>
            <a:ext cx="9915065" cy="976293"/>
          </a:xfrm>
          <a:prstGeom prst="rect">
            <a:avLst/>
          </a:prstGeom>
          <a:noFill/>
          <a:ln>
            <a:noFill/>
          </a:ln>
        </p:spPr>
        <p:txBody>
          <a:bodyPr spcFirstLastPara="1" wrap="square" lIns="0" tIns="0" rIns="0" bIns="0" anchor="t" anchorCtr="0">
            <a:spAutoFit/>
          </a:bodyPr>
          <a:lstStyle/>
          <a:p>
            <a:pPr>
              <a:lnSpc>
                <a:spcPct val="140011"/>
              </a:lnSpc>
            </a:pPr>
            <a:r>
              <a:rPr lang="en-US" sz="2266">
                <a:solidFill>
                  <a:srgbClr val="000000"/>
                </a:solidFill>
                <a:latin typeface="Open Sans"/>
                <a:ea typeface="Open Sans"/>
                <a:cs typeface="Open Sans"/>
                <a:sym typeface="Open Sans"/>
              </a:rPr>
              <a:t>Proposer aux élèves de défendre une cause, de faire passer un message à l’échelle de l’établissement, de mettre à l’honneur des modèles…</a:t>
            </a:r>
            <a:endParaRPr sz="1200"/>
          </a:p>
        </p:txBody>
      </p:sp>
      <p:pic>
        <p:nvPicPr>
          <p:cNvPr id="337" name="Google Shape;337;p20"/>
          <p:cNvPicPr preferRelativeResize="0"/>
          <p:nvPr/>
        </p:nvPicPr>
        <p:blipFill>
          <a:blip r:embed="rId5">
            <a:alphaModFix/>
          </a:blip>
          <a:stretch>
            <a:fillRect/>
          </a:stretch>
        </p:blipFill>
        <p:spPr>
          <a:xfrm>
            <a:off x="264851" y="1926166"/>
            <a:ext cx="2109591" cy="7129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21"/>
          <p:cNvSpPr/>
          <p:nvPr/>
        </p:nvSpPr>
        <p:spPr>
          <a:xfrm>
            <a:off x="208160" y="152360"/>
            <a:ext cx="1044720" cy="1053720"/>
          </a:xfrm>
          <a:custGeom>
            <a:avLst/>
            <a:gdLst/>
            <a:ahLst/>
            <a:cxnLst/>
            <a:rect l="l" t="t" r="r" b="b"/>
            <a:pathLst>
              <a:path w="1567080" h="1580580" extrusionOk="0">
                <a:moveTo>
                  <a:pt x="0" y="0"/>
                </a:moveTo>
                <a:lnTo>
                  <a:pt x="1567080" y="0"/>
                </a:lnTo>
                <a:lnTo>
                  <a:pt x="1567080" y="1580580"/>
                </a:lnTo>
                <a:lnTo>
                  <a:pt x="0" y="1580580"/>
                </a:lnTo>
                <a:lnTo>
                  <a:pt x="0" y="0"/>
                </a:lnTo>
                <a:close/>
              </a:path>
            </a:pathLst>
          </a:custGeom>
          <a:blipFill rotWithShape="1">
            <a:blip r:embed="rId3">
              <a:alphaModFix/>
            </a:blip>
            <a:stretch>
              <a:fillRect b="-26"/>
            </a:stretch>
          </a:blipFill>
          <a:ln>
            <a:noFill/>
          </a:ln>
        </p:spPr>
      </p:sp>
      <p:sp>
        <p:nvSpPr>
          <p:cNvPr id="343" name="Google Shape;343;p21"/>
          <p:cNvSpPr txBox="1"/>
          <p:nvPr/>
        </p:nvSpPr>
        <p:spPr>
          <a:xfrm>
            <a:off x="8469746" y="5910533"/>
            <a:ext cx="2250478" cy="488147"/>
          </a:xfrm>
          <a:prstGeom prst="rect">
            <a:avLst/>
          </a:prstGeom>
          <a:noFill/>
          <a:ln>
            <a:noFill/>
          </a:ln>
        </p:spPr>
        <p:txBody>
          <a:bodyPr spcFirstLastPara="1" wrap="square" lIns="0" tIns="0" rIns="0" bIns="0" anchor="t" anchorCtr="0">
            <a:spAutoFit/>
          </a:bodyPr>
          <a:lstStyle/>
          <a:p>
            <a:pPr algn="ctr">
              <a:lnSpc>
                <a:spcPct val="140011"/>
              </a:lnSpc>
            </a:pPr>
            <a:r>
              <a:rPr lang="en-US" sz="2266" dirty="0">
                <a:solidFill>
                  <a:srgbClr val="000000"/>
                </a:solidFill>
                <a:latin typeface="Open Sans"/>
                <a:ea typeface="Open Sans"/>
                <a:cs typeface="Open Sans"/>
                <a:sym typeface="Open Sans"/>
              </a:rPr>
              <a:t>marque-page</a:t>
            </a:r>
            <a:endParaRPr sz="1200" dirty="0"/>
          </a:p>
        </p:txBody>
      </p:sp>
      <p:sp>
        <p:nvSpPr>
          <p:cNvPr id="344" name="Google Shape;344;p21"/>
          <p:cNvSpPr txBox="1"/>
          <p:nvPr/>
        </p:nvSpPr>
        <p:spPr>
          <a:xfrm>
            <a:off x="3617600" y="381400"/>
            <a:ext cx="6300800" cy="603050"/>
          </a:xfrm>
          <a:prstGeom prst="rect">
            <a:avLst/>
          </a:prstGeom>
          <a:noFill/>
          <a:ln>
            <a:noFill/>
          </a:ln>
        </p:spPr>
        <p:txBody>
          <a:bodyPr spcFirstLastPara="1" wrap="square" lIns="0" tIns="0" rIns="0" bIns="0" anchor="t" anchorCtr="0">
            <a:spAutoFit/>
          </a:bodyPr>
          <a:lstStyle/>
          <a:p>
            <a:pPr algn="ctr">
              <a:lnSpc>
                <a:spcPct val="140011"/>
              </a:lnSpc>
            </a:pPr>
            <a:r>
              <a:rPr lang="en-US" sz="2799" b="1">
                <a:solidFill>
                  <a:srgbClr val="00B050"/>
                </a:solidFill>
                <a:latin typeface="Open Sans"/>
                <a:ea typeface="Open Sans"/>
                <a:cs typeface="Open Sans"/>
                <a:sym typeface="Open Sans"/>
              </a:rPr>
              <a:t>Photos de réalisation en classe</a:t>
            </a:r>
            <a:endParaRPr sz="1467" b="1">
              <a:solidFill>
                <a:srgbClr val="00B050"/>
              </a:solidFill>
            </a:endParaRPr>
          </a:p>
        </p:txBody>
      </p:sp>
      <p:sp>
        <p:nvSpPr>
          <p:cNvPr id="345" name="Google Shape;345;p21"/>
          <p:cNvSpPr txBox="1"/>
          <p:nvPr/>
        </p:nvSpPr>
        <p:spPr>
          <a:xfrm>
            <a:off x="2119223" y="5394386"/>
            <a:ext cx="928600" cy="488147"/>
          </a:xfrm>
          <a:prstGeom prst="rect">
            <a:avLst/>
          </a:prstGeom>
          <a:noFill/>
          <a:ln>
            <a:noFill/>
          </a:ln>
        </p:spPr>
        <p:txBody>
          <a:bodyPr spcFirstLastPara="1" wrap="square" lIns="0" tIns="0" rIns="0" bIns="0" anchor="t" anchorCtr="0">
            <a:spAutoFit/>
          </a:bodyPr>
          <a:lstStyle/>
          <a:p>
            <a:pPr algn="ctr">
              <a:lnSpc>
                <a:spcPct val="140011"/>
              </a:lnSpc>
            </a:pPr>
            <a:r>
              <a:rPr lang="en-US" sz="2266">
                <a:solidFill>
                  <a:srgbClr val="000000"/>
                </a:solidFill>
                <a:latin typeface="Open Sans"/>
                <a:ea typeface="Open Sans"/>
                <a:cs typeface="Open Sans"/>
                <a:sym typeface="Open Sans"/>
              </a:rPr>
              <a:t>lettre </a:t>
            </a:r>
            <a:endParaRPr sz="1200"/>
          </a:p>
        </p:txBody>
      </p:sp>
      <p:pic>
        <p:nvPicPr>
          <p:cNvPr id="346" name="Google Shape;346;p21"/>
          <p:cNvPicPr preferRelativeResize="0"/>
          <p:nvPr/>
        </p:nvPicPr>
        <p:blipFill>
          <a:blip r:embed="rId4">
            <a:alphaModFix/>
          </a:blip>
          <a:stretch>
            <a:fillRect/>
          </a:stretch>
        </p:blipFill>
        <p:spPr>
          <a:xfrm>
            <a:off x="5774034" y="1235405"/>
            <a:ext cx="1987941" cy="4387180"/>
          </a:xfrm>
          <a:prstGeom prst="rect">
            <a:avLst/>
          </a:prstGeom>
          <a:noFill/>
          <a:ln>
            <a:noFill/>
          </a:ln>
        </p:spPr>
      </p:pic>
      <p:pic>
        <p:nvPicPr>
          <p:cNvPr id="347" name="Google Shape;347;p21"/>
          <p:cNvPicPr preferRelativeResize="0"/>
          <p:nvPr/>
        </p:nvPicPr>
        <p:blipFill>
          <a:blip r:embed="rId5">
            <a:alphaModFix/>
          </a:blip>
          <a:stretch>
            <a:fillRect/>
          </a:stretch>
        </p:blipFill>
        <p:spPr>
          <a:xfrm>
            <a:off x="7953226" y="1235417"/>
            <a:ext cx="2034133" cy="4454816"/>
          </a:xfrm>
          <a:prstGeom prst="rect">
            <a:avLst/>
          </a:prstGeom>
          <a:noFill/>
          <a:ln>
            <a:noFill/>
          </a:ln>
        </p:spPr>
      </p:pic>
      <p:pic>
        <p:nvPicPr>
          <p:cNvPr id="348" name="Google Shape;348;p21"/>
          <p:cNvPicPr preferRelativeResize="0"/>
          <p:nvPr/>
        </p:nvPicPr>
        <p:blipFill>
          <a:blip r:embed="rId6">
            <a:alphaModFix/>
          </a:blip>
          <a:stretch>
            <a:fillRect/>
          </a:stretch>
        </p:blipFill>
        <p:spPr>
          <a:xfrm>
            <a:off x="10178617" y="1235397"/>
            <a:ext cx="2013380" cy="4387181"/>
          </a:xfrm>
          <a:prstGeom prst="rect">
            <a:avLst/>
          </a:prstGeom>
          <a:noFill/>
          <a:ln>
            <a:noFill/>
          </a:ln>
        </p:spPr>
      </p:pic>
      <p:pic>
        <p:nvPicPr>
          <p:cNvPr id="349" name="Google Shape;349;p21"/>
          <p:cNvPicPr preferRelativeResize="0"/>
          <p:nvPr/>
        </p:nvPicPr>
        <p:blipFill>
          <a:blip r:embed="rId7">
            <a:alphaModFix/>
          </a:blip>
          <a:stretch>
            <a:fillRect/>
          </a:stretch>
        </p:blipFill>
        <p:spPr>
          <a:xfrm>
            <a:off x="5075167" y="1696185"/>
            <a:ext cx="342900" cy="3570067"/>
          </a:xfrm>
          <a:prstGeom prst="rect">
            <a:avLst/>
          </a:prstGeom>
          <a:noFill/>
          <a:ln>
            <a:noFill/>
          </a:ln>
        </p:spPr>
      </p:pic>
      <p:sp>
        <p:nvSpPr>
          <p:cNvPr id="350" name="Google Shape;350;p21"/>
          <p:cNvSpPr txBox="1"/>
          <p:nvPr/>
        </p:nvSpPr>
        <p:spPr>
          <a:xfrm>
            <a:off x="531517" y="5929017"/>
            <a:ext cx="4488000" cy="639800"/>
          </a:xfrm>
          <a:prstGeom prst="rect">
            <a:avLst/>
          </a:prstGeom>
          <a:noFill/>
          <a:ln>
            <a:noFill/>
          </a:ln>
        </p:spPr>
        <p:txBody>
          <a:bodyPr spcFirstLastPara="1" wrap="square" lIns="60950" tIns="60950" rIns="60950" bIns="60950" anchor="t" anchorCtr="0">
            <a:noAutofit/>
          </a:bodyPr>
          <a:lstStyle/>
          <a:p>
            <a:r>
              <a:rPr lang="en-US" sz="1267">
                <a:solidFill>
                  <a:schemeClr val="dk1"/>
                </a:solidFill>
                <a:latin typeface="Calibri"/>
                <a:ea typeface="Calibri"/>
                <a:cs typeface="Calibri"/>
                <a:sym typeface="Calibri"/>
              </a:rPr>
              <a:t>*Certains ont eu l’idée d’écrire une lettre de remerciements à Oksana Masters, rédigée en anglais avec l’aide de leur professeur de LV1.</a:t>
            </a:r>
            <a:endParaRPr sz="1267">
              <a:solidFill>
                <a:schemeClr val="dk1"/>
              </a:solidFill>
              <a:latin typeface="Calibri"/>
              <a:ea typeface="Calibri"/>
              <a:cs typeface="Calibri"/>
              <a:sym typeface="Calibri"/>
            </a:endParaRPr>
          </a:p>
        </p:txBody>
      </p:sp>
      <p:pic>
        <p:nvPicPr>
          <p:cNvPr id="351" name="Google Shape;351;p21"/>
          <p:cNvPicPr preferRelativeResize="0"/>
          <p:nvPr/>
        </p:nvPicPr>
        <p:blipFill>
          <a:blip r:embed="rId8">
            <a:alphaModFix/>
          </a:blip>
          <a:stretch>
            <a:fillRect/>
          </a:stretch>
        </p:blipFill>
        <p:spPr>
          <a:xfrm>
            <a:off x="147533" y="1389997"/>
            <a:ext cx="4871967" cy="357277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22"/>
          <p:cNvSpPr/>
          <p:nvPr/>
        </p:nvSpPr>
        <p:spPr>
          <a:xfrm>
            <a:off x="208160" y="152360"/>
            <a:ext cx="1044720" cy="1053720"/>
          </a:xfrm>
          <a:custGeom>
            <a:avLst/>
            <a:gdLst/>
            <a:ahLst/>
            <a:cxnLst/>
            <a:rect l="l" t="t" r="r" b="b"/>
            <a:pathLst>
              <a:path w="1567080" h="1580580" extrusionOk="0">
                <a:moveTo>
                  <a:pt x="0" y="0"/>
                </a:moveTo>
                <a:lnTo>
                  <a:pt x="1567080" y="0"/>
                </a:lnTo>
                <a:lnTo>
                  <a:pt x="1567080" y="1580580"/>
                </a:lnTo>
                <a:lnTo>
                  <a:pt x="0" y="1580580"/>
                </a:lnTo>
                <a:lnTo>
                  <a:pt x="0" y="0"/>
                </a:lnTo>
                <a:close/>
              </a:path>
            </a:pathLst>
          </a:custGeom>
          <a:blipFill rotWithShape="1">
            <a:blip r:embed="rId3">
              <a:alphaModFix/>
            </a:blip>
            <a:stretch>
              <a:fillRect b="-26"/>
            </a:stretch>
          </a:blipFill>
          <a:ln>
            <a:noFill/>
          </a:ln>
        </p:spPr>
      </p:sp>
      <p:sp>
        <p:nvSpPr>
          <p:cNvPr id="357" name="Google Shape;357;p22"/>
          <p:cNvSpPr/>
          <p:nvPr/>
        </p:nvSpPr>
        <p:spPr>
          <a:xfrm>
            <a:off x="2271363" y="1609991"/>
            <a:ext cx="8144992" cy="3638019"/>
          </a:xfrm>
          <a:custGeom>
            <a:avLst/>
            <a:gdLst/>
            <a:ahLst/>
            <a:cxnLst/>
            <a:rect l="l" t="t" r="r" b="b"/>
            <a:pathLst>
              <a:path w="12217488" h="5457029" extrusionOk="0">
                <a:moveTo>
                  <a:pt x="0" y="0"/>
                </a:moveTo>
                <a:lnTo>
                  <a:pt x="12217488" y="0"/>
                </a:lnTo>
                <a:lnTo>
                  <a:pt x="12217488" y="5457028"/>
                </a:lnTo>
                <a:lnTo>
                  <a:pt x="0" y="5457028"/>
                </a:lnTo>
                <a:lnTo>
                  <a:pt x="0" y="0"/>
                </a:lnTo>
                <a:close/>
              </a:path>
            </a:pathLst>
          </a:custGeom>
          <a:blipFill rotWithShape="1">
            <a:blip r:embed="rId4">
              <a:alphaModFix/>
            </a:blip>
            <a:stretch>
              <a:fillRect/>
            </a:stretch>
          </a:blipFill>
          <a:ln>
            <a:noFill/>
          </a:ln>
        </p:spPr>
      </p:sp>
      <p:sp>
        <p:nvSpPr>
          <p:cNvPr id="358" name="Google Shape;358;p22"/>
          <p:cNvSpPr txBox="1"/>
          <p:nvPr/>
        </p:nvSpPr>
        <p:spPr>
          <a:xfrm>
            <a:off x="2709498" y="358352"/>
            <a:ext cx="7041833" cy="746679"/>
          </a:xfrm>
          <a:prstGeom prst="rect">
            <a:avLst/>
          </a:prstGeom>
          <a:noFill/>
          <a:ln>
            <a:noFill/>
          </a:ln>
        </p:spPr>
        <p:txBody>
          <a:bodyPr spcFirstLastPara="1" wrap="square" lIns="0" tIns="0" rIns="0" bIns="0" anchor="t" anchorCtr="0">
            <a:spAutoFit/>
          </a:bodyPr>
          <a:lstStyle/>
          <a:p>
            <a:pPr algn="ctr">
              <a:lnSpc>
                <a:spcPct val="140007"/>
              </a:lnSpc>
            </a:pPr>
            <a:r>
              <a:rPr lang="en-US" sz="3466" b="1">
                <a:solidFill>
                  <a:srgbClr val="FF5757"/>
                </a:solidFill>
                <a:latin typeface="Open Sans"/>
                <a:ea typeface="Open Sans"/>
                <a:cs typeface="Open Sans"/>
                <a:sym typeface="Open Sans"/>
              </a:rPr>
              <a:t>Une participation à un concours</a:t>
            </a:r>
            <a:endParaRPr sz="12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ZoneTexte 1"/>
          <p:cNvSpPr/>
          <p:nvPr/>
        </p:nvSpPr>
        <p:spPr>
          <a:xfrm>
            <a:off x="1540380" y="316995"/>
            <a:ext cx="10279440" cy="516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defTabSz="914400">
              <a:lnSpc>
                <a:spcPct val="100000"/>
              </a:lnSpc>
            </a:pPr>
            <a:r>
              <a:rPr lang="fr-FR" sz="2800" b="1" strike="noStrike" spc="-1">
                <a:solidFill>
                  <a:schemeClr val="accent5">
                    <a:lumMod val="75000"/>
                  </a:schemeClr>
                </a:solidFill>
                <a:latin typeface="Calibri"/>
              </a:rPr>
              <a:t>BIBLIOGRAPHIE – SITOGRAPHIE - PODCASTS</a:t>
            </a:r>
            <a:endParaRPr lang="fr-FR" sz="2800" b="0" strike="noStrike" spc="-1">
              <a:solidFill>
                <a:srgbClr val="000000"/>
              </a:solidFill>
              <a:latin typeface="Calibri"/>
            </a:endParaRPr>
          </a:p>
        </p:txBody>
      </p:sp>
      <p:pic>
        <p:nvPicPr>
          <p:cNvPr id="73" name="Image 2" descr="Macintosh HD:Users:cyrilginisty:Downloads:charte graphique.png"/>
          <p:cNvPicPr/>
          <p:nvPr/>
        </p:nvPicPr>
        <p:blipFill>
          <a:blip r:embed="rId2"/>
          <a:stretch/>
        </p:blipFill>
        <p:spPr>
          <a:xfrm>
            <a:off x="0" y="0"/>
            <a:ext cx="936720" cy="950040"/>
          </a:xfrm>
          <a:prstGeom prst="rect">
            <a:avLst/>
          </a:prstGeom>
          <a:ln w="0">
            <a:noFill/>
          </a:ln>
        </p:spPr>
      </p:pic>
      <p:sp>
        <p:nvSpPr>
          <p:cNvPr id="3" name="PlaceHolder 2"/>
          <p:cNvSpPr>
            <a:spLocks noGrp="1"/>
          </p:cNvSpPr>
          <p:nvPr>
            <p:ph type="sldNum" idx="26"/>
          </p:nvPr>
        </p:nvSpPr>
        <p:spPr/>
        <p:txBody>
          <a:bodyPr/>
          <a:lstStyle/>
          <a:p>
            <a:fld id="{3DF8E3D2-D915-4CB8-BBCB-C2F897892C3B}" type="slidenum">
              <a:rPr/>
              <a:t>25</a:t>
            </a:fld>
            <a:endParaRPr/>
          </a:p>
        </p:txBody>
      </p:sp>
      <p:sp>
        <p:nvSpPr>
          <p:cNvPr id="2" name="PlaceHolder 1">
            <a:extLst>
              <a:ext uri="{FF2B5EF4-FFF2-40B4-BE49-F238E27FC236}">
                <a16:creationId xmlns:a16="http://schemas.microsoft.com/office/drawing/2014/main" id="{1A17FC1B-B0C3-2226-F621-949C6DB8523B}"/>
              </a:ext>
            </a:extLst>
          </p:cNvPr>
          <p:cNvSpPr txBox="1">
            <a:spLocks/>
          </p:cNvSpPr>
          <p:nvPr/>
        </p:nvSpPr>
        <p:spPr>
          <a:xfrm>
            <a:off x="618371" y="6494040"/>
            <a:ext cx="10581120" cy="363960"/>
          </a:xfrm>
          <a:prstGeom prst="rect">
            <a:avLst/>
          </a:prstGeom>
          <a:noFill/>
          <a:ln w="0">
            <a:noFill/>
          </a:ln>
        </p:spPr>
        <p:txBody>
          <a:bodyPr lIns="91440" tIns="45720" rIns="91440" bIns="45720" anchor="ctr">
            <a:noAutofit/>
          </a:bodyPr>
          <a:lstStyle>
            <a:defPPr>
              <a:defRPr lang="fr-FR"/>
            </a:defPPr>
            <a:lvl1pPr marL="0" indent="0" algn="ctr" defTabSz="914400" rtl="0" eaLnBrk="1" latinLnBrk="0" hangingPunct="1">
              <a:lnSpc>
                <a:spcPct val="100000"/>
              </a:lnSpc>
              <a:buNone/>
              <a:tabLst>
                <a:tab pos="0" algn="l"/>
              </a:tabLst>
              <a:defRPr lang="fr-FR" sz="1200" b="0" strike="noStrike" kern="1200" spc="-1">
                <a:solidFill>
                  <a:schemeClr val="dk1">
                    <a:tint val="75000"/>
                  </a:schemeClr>
                </a:solidFill>
                <a:latin typeface="Calibri"/>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Isabelle HUBERT et Aurélie BERTHET                                	 Formatrices Histoire-Géographie-EMC      			 Académie de Lyon</a:t>
            </a:r>
            <a:endParaRPr lang="fr-FR" dirty="0">
              <a:solidFill>
                <a:srgbClr val="000000"/>
              </a:solidFill>
            </a:endParaRPr>
          </a:p>
        </p:txBody>
      </p:sp>
      <p:sp>
        <p:nvSpPr>
          <p:cNvPr id="6" name="ZoneTexte 5">
            <a:extLst>
              <a:ext uri="{FF2B5EF4-FFF2-40B4-BE49-F238E27FC236}">
                <a16:creationId xmlns:a16="http://schemas.microsoft.com/office/drawing/2014/main" id="{70DF2DE8-7923-BABF-EA23-BA174845CFB1}"/>
              </a:ext>
            </a:extLst>
          </p:cNvPr>
          <p:cNvSpPr txBox="1"/>
          <p:nvPr/>
        </p:nvSpPr>
        <p:spPr>
          <a:xfrm>
            <a:off x="618371" y="1485900"/>
            <a:ext cx="11201449" cy="2736775"/>
          </a:xfrm>
          <a:prstGeom prst="rect">
            <a:avLst/>
          </a:prstGeom>
          <a:noFill/>
        </p:spPr>
        <p:txBody>
          <a:bodyPr wrap="square">
            <a:spAutoFit/>
          </a:bodyPr>
          <a:lstStyle/>
          <a:p>
            <a:pPr>
              <a:lnSpc>
                <a:spcPct val="120000"/>
              </a:lnSpc>
            </a:pPr>
            <a:endParaRPr lang="fr-FR" dirty="0">
              <a:solidFill>
                <a:srgbClr val="000000"/>
              </a:solidFill>
              <a:ea typeface="Arial"/>
              <a:cs typeface="Arial"/>
              <a:sym typeface="Arial"/>
            </a:endParaRPr>
          </a:p>
          <a:p>
            <a:pPr marL="285750" indent="-285750">
              <a:lnSpc>
                <a:spcPct val="120000"/>
              </a:lnSpc>
              <a:buFont typeface="Wingdings" panose="05000000000000000000" pitchFamily="2" charset="2"/>
              <a:buChar char="§"/>
            </a:pPr>
            <a:r>
              <a:rPr lang="fr-FR" i="1" dirty="0" err="1">
                <a:solidFill>
                  <a:srgbClr val="000000"/>
                </a:solidFill>
                <a:ea typeface="Arial"/>
                <a:cs typeface="Arial"/>
                <a:sym typeface="Arial"/>
              </a:rPr>
              <a:t>Facing</a:t>
            </a:r>
            <a:r>
              <a:rPr lang="fr-FR" i="1" dirty="0">
                <a:solidFill>
                  <a:srgbClr val="000000"/>
                </a:solidFill>
                <a:ea typeface="Arial"/>
                <a:cs typeface="Arial"/>
                <a:sym typeface="Arial"/>
              </a:rPr>
              <a:t> </a:t>
            </a:r>
            <a:r>
              <a:rPr lang="fr-FR" i="1" dirty="0" err="1">
                <a:solidFill>
                  <a:srgbClr val="000000"/>
                </a:solidFill>
                <a:ea typeface="Arial"/>
                <a:cs typeface="Arial"/>
                <a:sym typeface="Arial"/>
              </a:rPr>
              <a:t>History</a:t>
            </a:r>
            <a:r>
              <a:rPr lang="fr-FR" i="1" dirty="0">
                <a:solidFill>
                  <a:srgbClr val="000000"/>
                </a:solidFill>
                <a:ea typeface="Arial"/>
                <a:cs typeface="Arial"/>
                <a:sym typeface="Arial"/>
              </a:rPr>
              <a:t> and </a:t>
            </a:r>
            <a:r>
              <a:rPr lang="fr-FR" i="1" dirty="0" err="1">
                <a:solidFill>
                  <a:srgbClr val="000000"/>
                </a:solidFill>
                <a:ea typeface="Arial"/>
                <a:cs typeface="Arial"/>
                <a:sym typeface="Arial"/>
              </a:rPr>
              <a:t>Ourselves</a:t>
            </a:r>
            <a:r>
              <a:rPr lang="fr-FR" dirty="0">
                <a:solidFill>
                  <a:srgbClr val="000000"/>
                </a:solidFill>
                <a:ea typeface="Arial"/>
                <a:cs typeface="Arial"/>
                <a:sym typeface="Arial"/>
              </a:rPr>
              <a:t>, </a:t>
            </a:r>
            <a:r>
              <a:rPr lang="fr-FR" dirty="0">
                <a:solidFill>
                  <a:srgbClr val="000000"/>
                </a:solidFill>
                <a:ea typeface="Arial"/>
                <a:cs typeface="Arial"/>
                <a:sym typeface="Arial"/>
                <a:hlinkClick r:id="rId3"/>
              </a:rPr>
              <a:t>https://www.facinghistory.org/about/programs-partners/global-programs/france/facing-history-en-france</a:t>
            </a:r>
            <a:endParaRPr lang="fr-FR" dirty="0">
              <a:solidFill>
                <a:srgbClr val="000000"/>
              </a:solidFill>
              <a:ea typeface="Arial"/>
              <a:cs typeface="Arial"/>
              <a:sym typeface="Arial"/>
            </a:endParaRPr>
          </a:p>
          <a:p>
            <a:pPr>
              <a:lnSpc>
                <a:spcPct val="120000"/>
              </a:lnSpc>
            </a:pPr>
            <a:endParaRPr lang="fr-FR" dirty="0">
              <a:solidFill>
                <a:srgbClr val="000000"/>
              </a:solidFill>
              <a:ea typeface="Arial"/>
              <a:cs typeface="Arial"/>
              <a:sym typeface="Arial"/>
            </a:endParaRPr>
          </a:p>
          <a:p>
            <a:pPr marL="285750" indent="-285750">
              <a:lnSpc>
                <a:spcPct val="120000"/>
              </a:lnSpc>
              <a:buFont typeface="Wingdings" panose="05000000000000000000" pitchFamily="2" charset="2"/>
              <a:buChar char="§"/>
            </a:pPr>
            <a:r>
              <a:rPr lang="fr-FR" i="1" dirty="0">
                <a:solidFill>
                  <a:srgbClr val="000000"/>
                </a:solidFill>
                <a:ea typeface="Arial"/>
                <a:cs typeface="Arial"/>
                <a:sym typeface="Arial"/>
              </a:rPr>
              <a:t>A corps perdus</a:t>
            </a:r>
            <a:r>
              <a:rPr lang="fr-FR" dirty="0">
                <a:solidFill>
                  <a:srgbClr val="000000"/>
                </a:solidFill>
                <a:ea typeface="Arial"/>
                <a:cs typeface="Arial"/>
                <a:sym typeface="Arial"/>
              </a:rPr>
              <a:t>, réalisé par Thierry </a:t>
            </a:r>
            <a:r>
              <a:rPr lang="fr-FR" dirty="0" err="1">
                <a:solidFill>
                  <a:srgbClr val="000000"/>
                </a:solidFill>
                <a:ea typeface="Arial"/>
                <a:cs typeface="Arial"/>
                <a:sym typeface="Arial"/>
              </a:rPr>
              <a:t>Demaizière</a:t>
            </a:r>
            <a:r>
              <a:rPr lang="fr-FR" dirty="0">
                <a:solidFill>
                  <a:srgbClr val="000000"/>
                </a:solidFill>
                <a:ea typeface="Arial"/>
                <a:cs typeface="Arial"/>
                <a:sym typeface="Arial"/>
              </a:rPr>
              <a:t>, Alban </a:t>
            </a:r>
            <a:r>
              <a:rPr lang="fr-FR" dirty="0" err="1">
                <a:solidFill>
                  <a:srgbClr val="000000"/>
                </a:solidFill>
                <a:ea typeface="Arial"/>
                <a:cs typeface="Arial"/>
                <a:sym typeface="Arial"/>
              </a:rPr>
              <a:t>Teurlai</a:t>
            </a:r>
            <a:r>
              <a:rPr lang="fr-FR" dirty="0">
                <a:solidFill>
                  <a:srgbClr val="000000"/>
                </a:solidFill>
                <a:ea typeface="Arial"/>
                <a:cs typeface="Arial"/>
                <a:sym typeface="Arial"/>
              </a:rPr>
              <a:t>, 2024.</a:t>
            </a:r>
            <a:endParaRPr lang="fr-FR" sz="1200" dirty="0"/>
          </a:p>
          <a:p>
            <a:pPr>
              <a:lnSpc>
                <a:spcPct val="120000"/>
              </a:lnSpc>
            </a:pPr>
            <a:r>
              <a:rPr lang="fr-FR" u="sng" dirty="0">
                <a:solidFill>
                  <a:srgbClr val="0070C0"/>
                </a:solidFill>
                <a:ea typeface="Arial"/>
                <a:cs typeface="Arial"/>
                <a:sym typeface="Arial"/>
                <a:hlinkClick r:id="rId4">
                  <a:extLst>
                    <a:ext uri="{A12FA001-AC4F-418D-AE19-62706E023703}">
                      <ahyp:hlinkClr xmlns:ahyp="http://schemas.microsoft.com/office/drawing/2018/hyperlinkcolor" xmlns="" val="tx"/>
                    </a:ext>
                  </a:extLst>
                </a:hlinkClick>
              </a:rPr>
              <a:t>https://www.france.tv/documentaires/documentaires-sport/6348575-a-corps-perdus.html</a:t>
            </a:r>
            <a:endParaRPr lang="fr-FR" u="sng" dirty="0">
              <a:solidFill>
                <a:srgbClr val="0070C0"/>
              </a:solidFill>
              <a:ea typeface="Arial"/>
              <a:cs typeface="Arial"/>
              <a:sym typeface="Arial"/>
            </a:endParaRPr>
          </a:p>
          <a:p>
            <a:pPr>
              <a:lnSpc>
                <a:spcPct val="120000"/>
              </a:lnSpc>
            </a:pPr>
            <a:endParaRPr lang="fr-FR" sz="1200" u="sng" dirty="0">
              <a:solidFill>
                <a:srgbClr val="000000"/>
              </a:solidFill>
              <a:cs typeface="Arial"/>
              <a:sym typeface="Arial"/>
            </a:endParaRPr>
          </a:p>
          <a:p>
            <a:pPr>
              <a:lnSpc>
                <a:spcPct val="120000"/>
              </a:lnSpc>
            </a:pPr>
            <a:endParaRPr lang="fr-FR" sz="1200" u="sng" dirty="0">
              <a:solidFill>
                <a:srgbClr val="000000"/>
              </a:solidFill>
              <a:cs typeface="Arial"/>
              <a:sym typeface="Arial"/>
            </a:endParaRPr>
          </a:p>
          <a:p>
            <a:pPr>
              <a:lnSpc>
                <a:spcPct val="120000"/>
              </a:lnSpc>
            </a:pPr>
            <a:endParaRPr lang="fr-FR" sz="12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3" name="Tableau 1"/>
          <p:cNvGraphicFramePr/>
          <p:nvPr>
            <p:extLst>
              <p:ext uri="{D42A27DB-BD31-4B8C-83A1-F6EECF244321}">
                <p14:modId xmlns:p14="http://schemas.microsoft.com/office/powerpoint/2010/main" val="2752896495"/>
              </p:ext>
            </p:extLst>
          </p:nvPr>
        </p:nvGraphicFramePr>
        <p:xfrm>
          <a:off x="420960" y="1174807"/>
          <a:ext cx="11350080" cy="4758614"/>
        </p:xfrm>
        <a:graphic>
          <a:graphicData uri="http://schemas.openxmlformats.org/drawingml/2006/table">
            <a:tbl>
              <a:tblPr/>
              <a:tblGrid>
                <a:gridCol w="1314534">
                  <a:extLst>
                    <a:ext uri="{9D8B030D-6E8A-4147-A177-3AD203B41FA5}">
                      <a16:colId xmlns:a16="http://schemas.microsoft.com/office/drawing/2014/main" val="20000"/>
                    </a:ext>
                  </a:extLst>
                </a:gridCol>
                <a:gridCol w="1566553">
                  <a:extLst>
                    <a:ext uri="{9D8B030D-6E8A-4147-A177-3AD203B41FA5}">
                      <a16:colId xmlns:a16="http://schemas.microsoft.com/office/drawing/2014/main" val="20001"/>
                    </a:ext>
                  </a:extLst>
                </a:gridCol>
                <a:gridCol w="2436280">
                  <a:extLst>
                    <a:ext uri="{9D8B030D-6E8A-4147-A177-3AD203B41FA5}">
                      <a16:colId xmlns:a16="http://schemas.microsoft.com/office/drawing/2014/main" val="20002"/>
                    </a:ext>
                  </a:extLst>
                </a:gridCol>
                <a:gridCol w="802432">
                  <a:extLst>
                    <a:ext uri="{9D8B030D-6E8A-4147-A177-3AD203B41FA5}">
                      <a16:colId xmlns:a16="http://schemas.microsoft.com/office/drawing/2014/main" val="20003"/>
                    </a:ext>
                  </a:extLst>
                </a:gridCol>
                <a:gridCol w="3926721">
                  <a:extLst>
                    <a:ext uri="{9D8B030D-6E8A-4147-A177-3AD203B41FA5}">
                      <a16:colId xmlns:a16="http://schemas.microsoft.com/office/drawing/2014/main" val="20004"/>
                    </a:ext>
                  </a:extLst>
                </a:gridCol>
                <a:gridCol w="1303560">
                  <a:extLst>
                    <a:ext uri="{9D8B030D-6E8A-4147-A177-3AD203B41FA5}">
                      <a16:colId xmlns:a16="http://schemas.microsoft.com/office/drawing/2014/main" val="20005"/>
                    </a:ext>
                  </a:extLst>
                </a:gridCol>
              </a:tblGrid>
              <a:tr h="606906">
                <a:tc>
                  <a:txBody>
                    <a:bodyPr/>
                    <a:lstStyle/>
                    <a:p>
                      <a:pPr algn="ctr" defTabSz="914400">
                        <a:lnSpc>
                          <a:spcPct val="100000"/>
                        </a:lnSpc>
                      </a:pPr>
                      <a:r>
                        <a:rPr lang="fr-FR" sz="1200" b="1" strike="noStrike" spc="-1" dirty="0">
                          <a:solidFill>
                            <a:schemeClr val="dk1"/>
                          </a:solidFill>
                          <a:latin typeface="Marianne Light"/>
                          <a:ea typeface="MS Mincho"/>
                        </a:rPr>
                        <a:t>Plan de la séquence/séance</a:t>
                      </a:r>
                      <a:endParaRPr lang="fr-FR" sz="1200" b="0" strike="noStrike" spc="-1" dirty="0">
                        <a:solidFill>
                          <a:srgbClr val="FFFFFF"/>
                        </a:solidFill>
                        <a:latin typeface="Calibri"/>
                      </a:endParaRPr>
                    </a:p>
                  </a:txBody>
                  <a:tcPr marL="68400" marR="68400" anchor="ct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tc>
                  <a:txBody>
                    <a:bodyPr/>
                    <a:lstStyle/>
                    <a:p>
                      <a:pPr algn="ctr" defTabSz="914400">
                        <a:lnSpc>
                          <a:spcPct val="100000"/>
                        </a:lnSpc>
                      </a:pPr>
                      <a:r>
                        <a:rPr lang="fr-FR" sz="1200" b="1" strike="noStrike" spc="-1">
                          <a:solidFill>
                            <a:schemeClr val="dk1"/>
                          </a:solidFill>
                          <a:latin typeface="Marianne Light"/>
                        </a:rPr>
                        <a:t>Objectifs connaissances et notions</a:t>
                      </a:r>
                      <a:endParaRPr lang="fr-FR" sz="1200" b="0" strike="noStrike" spc="-1">
                        <a:solidFill>
                          <a:srgbClr val="FFFFFF"/>
                        </a:solidFill>
                        <a:latin typeface="Calibri"/>
                      </a:endParaRPr>
                    </a:p>
                  </a:txBody>
                  <a:tcPr marL="68400" marR="68400" anchor="ct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tc>
                  <a:txBody>
                    <a:bodyPr/>
                    <a:lstStyle/>
                    <a:p>
                      <a:pPr algn="ctr" defTabSz="914400">
                        <a:lnSpc>
                          <a:spcPct val="100000"/>
                        </a:lnSpc>
                      </a:pPr>
                      <a:r>
                        <a:rPr lang="fr-FR" sz="1200" b="1" strike="noStrike" spc="-1" dirty="0">
                          <a:solidFill>
                            <a:schemeClr val="dk1"/>
                          </a:solidFill>
                          <a:latin typeface="Marianne Light"/>
                        </a:rPr>
                        <a:t>Progression des capacités et des méthodes</a:t>
                      </a:r>
                      <a:endParaRPr lang="fr-FR" sz="1200" b="0" strike="noStrike" spc="-1" dirty="0">
                        <a:solidFill>
                          <a:srgbClr val="FFFFFF"/>
                        </a:solidFill>
                        <a:latin typeface="Calibri"/>
                      </a:endParaRPr>
                    </a:p>
                  </a:txBody>
                  <a:tcPr marL="68400" marR="68400" anchor="ct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tc>
                  <a:txBody>
                    <a:bodyPr/>
                    <a:lstStyle/>
                    <a:p>
                      <a:pPr algn="ctr" defTabSz="914400">
                        <a:lnSpc>
                          <a:spcPct val="100000"/>
                        </a:lnSpc>
                      </a:pPr>
                      <a:r>
                        <a:rPr lang="fr-FR" sz="1200" b="1" strike="noStrike" spc="-1" dirty="0">
                          <a:solidFill>
                            <a:schemeClr val="dk1"/>
                          </a:solidFill>
                          <a:latin typeface="Marianne Light"/>
                        </a:rPr>
                        <a:t> Durée</a:t>
                      </a:r>
                      <a:endParaRPr lang="fr-FR" sz="1200" b="0" strike="noStrike" spc="-1" dirty="0">
                        <a:solidFill>
                          <a:srgbClr val="FFFFFF"/>
                        </a:solidFill>
                        <a:latin typeface="Calibri"/>
                      </a:endParaRPr>
                    </a:p>
                  </a:txBody>
                  <a:tcPr marL="68400" marR="68400" anchor="ct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tc>
                  <a:txBody>
                    <a:bodyPr/>
                    <a:lstStyle/>
                    <a:p>
                      <a:pPr algn="ctr" defTabSz="914400">
                        <a:lnSpc>
                          <a:spcPct val="100000"/>
                        </a:lnSpc>
                      </a:pPr>
                      <a:r>
                        <a:rPr lang="fr-FR" sz="1200" b="1" strike="noStrike" spc="-1" dirty="0">
                          <a:solidFill>
                            <a:schemeClr val="dk1"/>
                          </a:solidFill>
                          <a:latin typeface="Marianne Light"/>
                        </a:rPr>
                        <a:t>Mise en œuvre pédagogique</a:t>
                      </a:r>
                      <a:endParaRPr lang="fr-FR" sz="1200" b="0" strike="noStrike" spc="-1" dirty="0">
                        <a:solidFill>
                          <a:srgbClr val="FFFFFF"/>
                        </a:solidFill>
                        <a:latin typeface="Calibri"/>
                      </a:endParaRPr>
                    </a:p>
                    <a:p>
                      <a:pPr algn="ctr" defTabSz="914400">
                        <a:lnSpc>
                          <a:spcPct val="100000"/>
                        </a:lnSpc>
                      </a:pPr>
                      <a:r>
                        <a:rPr lang="fr-FR" sz="1200" b="1" strike="noStrike" spc="-1" dirty="0">
                          <a:solidFill>
                            <a:schemeClr val="dk1"/>
                          </a:solidFill>
                          <a:latin typeface="Marianne Light"/>
                        </a:rPr>
                        <a:t>(dispositifs pédagogiques, posture professeur et élèves)</a:t>
                      </a:r>
                      <a:endParaRPr lang="fr-FR" sz="1200" b="0" strike="noStrike" spc="-1" dirty="0">
                        <a:solidFill>
                          <a:srgbClr val="FFFFFF"/>
                        </a:solidFill>
                        <a:latin typeface="Calibri"/>
                      </a:endParaRPr>
                    </a:p>
                  </a:txBody>
                  <a:tcPr marL="68400" marR="68400" anchor="ct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tc>
                  <a:txBody>
                    <a:bodyPr/>
                    <a:lstStyle/>
                    <a:p>
                      <a:pPr algn="ctr" defTabSz="914400">
                        <a:lnSpc>
                          <a:spcPct val="100000"/>
                        </a:lnSpc>
                      </a:pPr>
                      <a:r>
                        <a:rPr lang="fr-FR" sz="1200" b="1" strike="noStrike" spc="-1" dirty="0">
                          <a:solidFill>
                            <a:schemeClr val="dk1"/>
                          </a:solidFill>
                          <a:latin typeface="Marianne Light"/>
                        </a:rPr>
                        <a:t>Evaluations</a:t>
                      </a:r>
                      <a:endParaRPr lang="fr-FR" sz="1200" b="0" strike="noStrike" spc="-1" dirty="0">
                        <a:solidFill>
                          <a:srgbClr val="FFFFFF"/>
                        </a:solidFill>
                        <a:latin typeface="Calibri"/>
                      </a:endParaRPr>
                    </a:p>
                  </a:txBody>
                  <a:tcPr marL="68400" marR="68400" anchor="ct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extLst>
                  <a:ext uri="{0D108BD9-81ED-4DB2-BD59-A6C34878D82A}">
                    <a16:rowId xmlns:a16="http://schemas.microsoft.com/office/drawing/2014/main" val="10000"/>
                  </a:ext>
                </a:extLst>
              </a:tr>
              <a:tr h="1820718">
                <a:tc>
                  <a:txBody>
                    <a:bodyPr/>
                    <a:lstStyle/>
                    <a:p>
                      <a:pPr defTabSz="914400">
                        <a:lnSpc>
                          <a:spcPct val="100000"/>
                        </a:lnSpc>
                      </a:pPr>
                      <a:r>
                        <a:rPr lang="fr-FR" sz="1200" b="1" strike="noStrike" spc="-1" dirty="0">
                          <a:solidFill>
                            <a:schemeClr val="lt1"/>
                          </a:solidFill>
                          <a:latin typeface="Cambria"/>
                          <a:ea typeface="MS Mincho"/>
                        </a:rPr>
                        <a:t>Introduction : établir un contrat de classe</a:t>
                      </a:r>
                    </a:p>
                  </a:txBody>
                  <a:tcPr marL="68400" marR="68400">
                    <a:lnL w="12240">
                      <a:solidFill>
                        <a:srgbClr val="FFFFFF"/>
                      </a:solidFill>
                      <a:prstDash val="solid"/>
                    </a:lnL>
                    <a:lnR w="12240">
                      <a:solidFill>
                        <a:srgbClr val="FFFFFF"/>
                      </a:solidFill>
                      <a:prstDash val="solid"/>
                    </a:lnR>
                    <a:lnT w="38160" cap="flat" cmpd="sng" algn="ctr">
                      <a:solidFill>
                        <a:srgbClr val="FFFFFF"/>
                      </a:solidFill>
                      <a:prstDash val="solid"/>
                      <a:round/>
                      <a:headEnd type="none" w="med" len="med"/>
                      <a:tailEnd type="none" w="med" len="med"/>
                    </a:lnT>
                    <a:lnB w="12240">
                      <a:solidFill>
                        <a:srgbClr val="FFFFFF"/>
                      </a:solidFill>
                      <a:prstDash val="solid"/>
                    </a:lnB>
                    <a:solidFill>
                      <a:schemeClr val="accent1"/>
                    </a:solidFill>
                  </a:tcPr>
                </a:tc>
                <a:tc>
                  <a:txBody>
                    <a:bodyPr/>
                    <a:lstStyle/>
                    <a:p>
                      <a:pPr defTabSz="914400">
                        <a:lnSpc>
                          <a:spcPct val="100000"/>
                        </a:lnSpc>
                      </a:pPr>
                      <a:r>
                        <a:rPr lang="fr-FR" sz="1200" b="0" strike="noStrike" spc="-1" dirty="0">
                          <a:solidFill>
                            <a:schemeClr val="dk1"/>
                          </a:solidFill>
                          <a:latin typeface="Calibri"/>
                        </a:rPr>
                        <a:t>Créer un contrat de classe pour définir le respect mutuel</a:t>
                      </a:r>
                      <a:endParaRPr lang="fr-FR" sz="1200" b="0" strike="noStrike" spc="-1" dirty="0">
                        <a:solidFill>
                          <a:srgbClr val="000000"/>
                        </a:solidFill>
                        <a:latin typeface="Calibri"/>
                      </a:endParaRPr>
                    </a:p>
                  </a:txBody>
                  <a:tcPr marL="68400" marR="68400">
                    <a:lnL w="12240">
                      <a:solidFill>
                        <a:srgbClr val="FFFFFF"/>
                      </a:solidFill>
                      <a:prstDash val="solid"/>
                    </a:lnL>
                    <a:lnR w="12240">
                      <a:solidFill>
                        <a:srgbClr val="FFFFFF"/>
                      </a:solidFill>
                      <a:prstDash val="solid"/>
                    </a:lnR>
                    <a:lnT w="38160" cap="flat" cmpd="sng" algn="ctr">
                      <a:solidFill>
                        <a:srgbClr val="FFFFFF"/>
                      </a:solidFill>
                      <a:prstDash val="solid"/>
                      <a:round/>
                      <a:headEnd type="none" w="med" len="med"/>
                      <a:tailEnd type="none" w="med" len="med"/>
                    </a:lnT>
                    <a:lnB w="12240">
                      <a:solidFill>
                        <a:srgbClr val="FFFFFF"/>
                      </a:solidFill>
                      <a:prstDash val="solid"/>
                    </a:lnB>
                    <a:solidFill>
                      <a:schemeClr val="accent1">
                        <a:tint val="40000"/>
                      </a:schemeClr>
                    </a:solidFill>
                  </a:tcPr>
                </a:tc>
                <a:tc>
                  <a:txBody>
                    <a:bodyPr/>
                    <a:lstStyle/>
                    <a:p>
                      <a:pPr defTabSz="914400">
                        <a:lnSpc>
                          <a:spcPct val="100000"/>
                        </a:lnSpc>
                      </a:pPr>
                      <a:r>
                        <a:rPr lang="fr-FR" sz="1200" b="0" strike="noStrike" spc="-1" dirty="0">
                          <a:solidFill>
                            <a:schemeClr val="dk1"/>
                          </a:solidFill>
                          <a:latin typeface="+mn-lt"/>
                        </a:rPr>
                        <a:t>Fixer des règles explicites, se référer à une norme choisie collectivement </a:t>
                      </a:r>
                    </a:p>
                    <a:p>
                      <a:pPr defTabSz="914400">
                        <a:lnSpc>
                          <a:spcPct val="100000"/>
                        </a:lnSpc>
                      </a:pPr>
                      <a:endParaRPr lang="fr-FR" sz="1200" b="0" strike="noStrike" spc="-1" dirty="0">
                        <a:solidFill>
                          <a:schemeClr val="dk1"/>
                        </a:solidFill>
                        <a:latin typeface="+mn-lt"/>
                      </a:endParaRPr>
                    </a:p>
                    <a:p>
                      <a:pPr defTabSz="914400">
                        <a:lnSpc>
                          <a:spcPct val="100000"/>
                        </a:lnSpc>
                      </a:pPr>
                      <a:r>
                        <a:rPr lang="fr-FR" sz="1200" b="0" strike="noStrike" spc="-1" dirty="0">
                          <a:solidFill>
                            <a:schemeClr val="dk1"/>
                          </a:solidFill>
                          <a:latin typeface="+mn-lt"/>
                        </a:rPr>
                        <a:t>Processus décisionnel partagé</a:t>
                      </a:r>
                      <a:endParaRPr lang="fr-FR" sz="1200" b="0" strike="noStrike" spc="-1" dirty="0">
                        <a:solidFill>
                          <a:srgbClr val="000000"/>
                        </a:solidFill>
                        <a:latin typeface="Calibri"/>
                      </a:endParaRPr>
                    </a:p>
                  </a:txBody>
                  <a:tcPr marL="68400" marR="68400">
                    <a:lnL w="12240">
                      <a:solidFill>
                        <a:srgbClr val="FFFFFF"/>
                      </a:solidFill>
                      <a:prstDash val="solid"/>
                    </a:lnL>
                    <a:lnR w="12240">
                      <a:solidFill>
                        <a:srgbClr val="FFFFFF"/>
                      </a:solidFill>
                      <a:prstDash val="solid"/>
                    </a:lnR>
                    <a:lnT w="38160" cap="flat" cmpd="sng" algn="ctr">
                      <a:solidFill>
                        <a:srgbClr val="FFFFFF"/>
                      </a:solidFill>
                      <a:prstDash val="solid"/>
                      <a:round/>
                      <a:headEnd type="none" w="med" len="med"/>
                      <a:tailEnd type="none" w="med" len="med"/>
                    </a:lnT>
                    <a:lnB w="12240">
                      <a:solidFill>
                        <a:srgbClr val="FFFFFF"/>
                      </a:solidFill>
                      <a:prstDash val="solid"/>
                    </a:lnB>
                    <a:solidFill>
                      <a:schemeClr val="accent1">
                        <a:tint val="40000"/>
                      </a:schemeClr>
                    </a:solidFill>
                  </a:tcPr>
                </a:tc>
                <a:tc>
                  <a:txBody>
                    <a:bodyPr/>
                    <a:lstStyle/>
                    <a:p>
                      <a:pPr defTabSz="914400">
                        <a:lnSpc>
                          <a:spcPct val="100000"/>
                        </a:lnSpc>
                      </a:pPr>
                      <a:r>
                        <a:rPr lang="fr-FR" sz="1200" b="0" strike="noStrike" spc="-1" dirty="0">
                          <a:solidFill>
                            <a:schemeClr val="dk1"/>
                          </a:solidFill>
                          <a:latin typeface="Calibri"/>
                        </a:rPr>
                        <a:t> 1h </a:t>
                      </a:r>
                      <a:endParaRPr lang="fr-FR" sz="1200" b="0" strike="noStrike" spc="-1" dirty="0">
                        <a:solidFill>
                          <a:srgbClr val="000000"/>
                        </a:solidFill>
                        <a:latin typeface="Calibri"/>
                      </a:endParaRPr>
                    </a:p>
                  </a:txBody>
                  <a:tcPr marL="68400" marR="68400">
                    <a:lnL w="12240">
                      <a:solidFill>
                        <a:srgbClr val="FFFFFF"/>
                      </a:solidFill>
                      <a:prstDash val="solid"/>
                    </a:lnL>
                    <a:lnR w="12240">
                      <a:solidFill>
                        <a:srgbClr val="FFFFFF"/>
                      </a:solidFill>
                      <a:prstDash val="solid"/>
                    </a:lnR>
                    <a:lnT w="38160" cap="flat" cmpd="sng" algn="ctr">
                      <a:solidFill>
                        <a:srgbClr val="FFFFFF"/>
                      </a:solidFill>
                      <a:prstDash val="solid"/>
                      <a:round/>
                      <a:headEnd type="none" w="med" len="med"/>
                      <a:tailEnd type="none" w="med" len="med"/>
                    </a:lnT>
                    <a:lnB w="12240">
                      <a:solidFill>
                        <a:srgbClr val="FFFFFF"/>
                      </a:solidFill>
                      <a:prstDash val="solid"/>
                    </a:lnB>
                    <a:solidFill>
                      <a:schemeClr val="accent1">
                        <a:tint val="40000"/>
                      </a:schemeClr>
                    </a:solidFill>
                  </a:tcPr>
                </a:tc>
                <a:tc>
                  <a:txBody>
                    <a:bodyPr/>
                    <a:lstStyle/>
                    <a:p>
                      <a:pPr rtl="0" fontAlgn="base"/>
                      <a:r>
                        <a:rPr lang="fr-FR" sz="1200" b="0" i="0" u="none" strike="noStrike" kern="1200" dirty="0">
                          <a:solidFill>
                            <a:schemeClr val="tx1"/>
                          </a:solidFill>
                          <a:effectLst/>
                          <a:latin typeface="+mn-lt"/>
                          <a:ea typeface="+mn-ea"/>
                          <a:cs typeface="+mn-cs"/>
                        </a:rPr>
                        <a:t>Cours dialogué ou mise en îlots : Comment créer un cadre sécurisant et bienveillant pour prendre la parole?</a:t>
                      </a:r>
                    </a:p>
                    <a:p>
                      <a:pPr rtl="0" fontAlgn="base"/>
                      <a:r>
                        <a:rPr lang="fr-FR" sz="1200" b="0" dirty="0">
                          <a:latin typeface="+mn-lt"/>
                        </a:rPr>
                        <a:t/>
                      </a:r>
                      <a:br>
                        <a:rPr lang="fr-FR" sz="1200" b="0" dirty="0">
                          <a:latin typeface="+mn-lt"/>
                        </a:rPr>
                      </a:br>
                      <a:r>
                        <a:rPr lang="fr-FR" sz="1200" b="0" i="0" u="none" strike="noStrike" kern="1200" dirty="0">
                          <a:solidFill>
                            <a:schemeClr val="tx1"/>
                          </a:solidFill>
                          <a:effectLst/>
                          <a:latin typeface="+mn-lt"/>
                          <a:ea typeface="+mn-ea"/>
                          <a:cs typeface="+mn-cs"/>
                        </a:rPr>
                        <a:t>Prendre le temps lister avec les élèves 3 à 5 points qui paraissent indispensables.</a:t>
                      </a:r>
                    </a:p>
                    <a:p>
                      <a:pPr rtl="0" fontAlgn="base"/>
                      <a:r>
                        <a:rPr lang="fr-FR" sz="1200" b="0" dirty="0">
                          <a:latin typeface="+mn-lt"/>
                        </a:rPr>
                        <a:t/>
                      </a:r>
                      <a:br>
                        <a:rPr lang="fr-FR" sz="1200" b="0" dirty="0">
                          <a:latin typeface="+mn-lt"/>
                        </a:rPr>
                      </a:br>
                      <a:r>
                        <a:rPr lang="fr-FR" sz="1200" b="0" i="0" u="none" strike="noStrike" kern="1200" dirty="0">
                          <a:solidFill>
                            <a:schemeClr val="tx1"/>
                          </a:solidFill>
                          <a:effectLst/>
                          <a:latin typeface="+mn-lt"/>
                          <a:ea typeface="+mn-ea"/>
                          <a:cs typeface="+mn-cs"/>
                        </a:rPr>
                        <a:t>Garder ce contrat de classe sous forme d’affiche ou de document projeté pour y faire référence tout au long de la séquence, voire même de l’année</a:t>
                      </a:r>
                      <a:endParaRPr lang="fr-FR" sz="1200" b="0" i="0" u="none" strike="noStrike" kern="1200" spc="-1" dirty="0">
                        <a:solidFill>
                          <a:srgbClr val="000000"/>
                        </a:solidFill>
                        <a:effectLst/>
                        <a:latin typeface="+mn-lt"/>
                        <a:ea typeface="+mn-ea"/>
                        <a:cs typeface="+mn-cs"/>
                      </a:endParaRPr>
                    </a:p>
                    <a:p>
                      <a:pPr rtl="0" fontAlgn="base"/>
                      <a:endParaRPr lang="fr-FR" sz="1200" b="0" i="0" u="none" strike="noStrike" kern="1200" dirty="0">
                        <a:solidFill>
                          <a:schemeClr val="tx1"/>
                        </a:solidFill>
                        <a:effectLst/>
                        <a:latin typeface="+mn-lt"/>
                        <a:ea typeface="+mn-ea"/>
                        <a:cs typeface="+mn-cs"/>
                      </a:endParaRPr>
                    </a:p>
                  </a:txBody>
                  <a:tcPr marL="68400" marR="68400">
                    <a:lnL w="12240">
                      <a:solidFill>
                        <a:srgbClr val="FFFFFF"/>
                      </a:solidFill>
                      <a:prstDash val="solid"/>
                    </a:lnL>
                    <a:lnR w="12240">
                      <a:solidFill>
                        <a:srgbClr val="FFFFFF"/>
                      </a:solidFill>
                      <a:prstDash val="solid"/>
                    </a:lnR>
                    <a:lnT w="38160" cap="flat" cmpd="sng" algn="ctr">
                      <a:solidFill>
                        <a:srgbClr val="FFFFFF"/>
                      </a:solidFill>
                      <a:prstDash val="solid"/>
                      <a:round/>
                      <a:headEnd type="none" w="med" len="med"/>
                      <a:tailEnd type="none" w="med" len="med"/>
                    </a:lnT>
                    <a:lnB w="12240">
                      <a:solidFill>
                        <a:srgbClr val="FFFFFF"/>
                      </a:solidFill>
                      <a:prstDash val="solid"/>
                    </a:lnB>
                    <a:solidFill>
                      <a:schemeClr val="accent1">
                        <a:tint val="40000"/>
                      </a:schemeClr>
                    </a:solidFill>
                  </a:tcPr>
                </a:tc>
                <a:tc>
                  <a:txBody>
                    <a:bodyPr/>
                    <a:lstStyle/>
                    <a:p>
                      <a:pPr defTabSz="914400">
                        <a:lnSpc>
                          <a:spcPct val="100000"/>
                        </a:lnSpc>
                      </a:pPr>
                      <a:r>
                        <a:rPr lang="fr-FR" sz="1200" b="0" strike="noStrike" spc="-1" dirty="0">
                          <a:solidFill>
                            <a:schemeClr val="dk1"/>
                          </a:solidFill>
                          <a:latin typeface="Calibri"/>
                        </a:rPr>
                        <a:t> Respect du contrat de classe tout au long de la séquence</a:t>
                      </a:r>
                      <a:endParaRPr lang="fr-FR" sz="1200" b="0" strike="noStrike" spc="-1" dirty="0">
                        <a:solidFill>
                          <a:srgbClr val="000000"/>
                        </a:solidFill>
                        <a:latin typeface="Calibri"/>
                      </a:endParaRPr>
                    </a:p>
                  </a:txBody>
                  <a:tcPr marL="68400" marR="68400">
                    <a:lnL w="12240">
                      <a:solidFill>
                        <a:srgbClr val="FFFFFF"/>
                      </a:solidFill>
                      <a:prstDash val="solid"/>
                    </a:lnL>
                    <a:lnR w="12240">
                      <a:solidFill>
                        <a:srgbClr val="FFFFFF"/>
                      </a:solidFill>
                      <a:prstDash val="solid"/>
                    </a:lnR>
                    <a:lnT w="38160" cap="flat" cmpd="sng" algn="ctr">
                      <a:solidFill>
                        <a:srgbClr val="FFFFFF"/>
                      </a:solidFill>
                      <a:prstDash val="solid"/>
                      <a:round/>
                      <a:headEnd type="none" w="med" len="med"/>
                      <a:tailEnd type="none" w="med" len="med"/>
                    </a:lnT>
                    <a:lnB w="12240">
                      <a:solidFill>
                        <a:srgbClr val="FFFFFF"/>
                      </a:solidFill>
                      <a:prstDash val="solid"/>
                    </a:lnB>
                    <a:solidFill>
                      <a:schemeClr val="accent1">
                        <a:tint val="40000"/>
                      </a:schemeClr>
                    </a:solidFill>
                  </a:tcPr>
                </a:tc>
                <a:extLst>
                  <a:ext uri="{0D108BD9-81ED-4DB2-BD59-A6C34878D82A}">
                    <a16:rowId xmlns:a16="http://schemas.microsoft.com/office/drawing/2014/main" val="10001"/>
                  </a:ext>
                </a:extLst>
              </a:tr>
              <a:tr h="2198294">
                <a:tc>
                  <a:txBody>
                    <a:bodyPr/>
                    <a:lstStyle/>
                    <a:p>
                      <a:pPr defTabSz="914400">
                        <a:lnSpc>
                          <a:spcPct val="100000"/>
                        </a:lnSpc>
                      </a:pPr>
                      <a:r>
                        <a:rPr lang="fr-FR" sz="1200" b="1" strike="noStrike" spc="-1" dirty="0">
                          <a:solidFill>
                            <a:schemeClr val="lt1"/>
                          </a:solidFill>
                          <a:latin typeface="Cambria"/>
                          <a:ea typeface="MS Mincho"/>
                        </a:rPr>
                        <a:t>Séance 1 : à la découverte d’</a:t>
                      </a:r>
                      <a:r>
                        <a:rPr lang="fr-FR" sz="1200" b="1" strike="noStrike" spc="-1" dirty="0" err="1">
                          <a:solidFill>
                            <a:schemeClr val="lt1"/>
                          </a:solidFill>
                          <a:latin typeface="Cambria"/>
                          <a:ea typeface="MS Mincho"/>
                        </a:rPr>
                        <a:t>Oksana</a:t>
                      </a:r>
                      <a:r>
                        <a:rPr lang="fr-FR" sz="1200" b="1" strike="noStrike" spc="-1" dirty="0">
                          <a:solidFill>
                            <a:schemeClr val="lt1"/>
                          </a:solidFill>
                          <a:latin typeface="Cambria"/>
                          <a:ea typeface="MS Mincho"/>
                        </a:rPr>
                        <a:t> Masters</a:t>
                      </a:r>
                    </a:p>
                  </a:txBody>
                  <a:tcPr marL="68400" marR="68400">
                    <a:lnL w="12240">
                      <a:solidFill>
                        <a:srgbClr val="FFFFFF"/>
                      </a:solidFill>
                      <a:prstDash val="solid"/>
                    </a:lnL>
                    <a:lnR w="12240">
                      <a:solidFill>
                        <a:srgbClr val="FFFFFF"/>
                      </a:solidFill>
                      <a:prstDash val="solid"/>
                    </a:lnR>
                    <a:lnT w="12240">
                      <a:solidFill>
                        <a:srgbClr val="FFFFFF"/>
                      </a:solidFill>
                      <a:prstDash val="solid"/>
                    </a:lnT>
                    <a:lnB w="12240" cap="flat" cmpd="sng" algn="ctr">
                      <a:solidFill>
                        <a:srgbClr val="FFFFFF"/>
                      </a:solidFill>
                      <a:prstDash val="solid"/>
                      <a:round/>
                      <a:headEnd type="none" w="med" len="med"/>
                      <a:tailEnd type="none" w="med" len="med"/>
                    </a:lnB>
                    <a:solidFill>
                      <a:schemeClr val="accent1"/>
                    </a:solidFill>
                  </a:tcPr>
                </a:tc>
                <a:tc>
                  <a:txBody>
                    <a:bodyPr/>
                    <a:lstStyle/>
                    <a:p>
                      <a:pPr defTabSz="914400">
                        <a:lnSpc>
                          <a:spcPct val="100000"/>
                        </a:lnSpc>
                      </a:pPr>
                      <a:r>
                        <a:rPr lang="fr-FR" sz="1200" b="0" strike="noStrike" spc="-1" dirty="0">
                          <a:solidFill>
                            <a:schemeClr val="dk1"/>
                          </a:solidFill>
                          <a:latin typeface="Calibri"/>
                        </a:rPr>
                        <a:t>Temps d’engagement émotionnel à travers un témoignage</a:t>
                      </a:r>
                    </a:p>
                    <a:p>
                      <a:pPr defTabSz="914400">
                        <a:lnSpc>
                          <a:spcPct val="100000"/>
                        </a:lnSpc>
                      </a:pPr>
                      <a:endParaRPr lang="fr-FR" sz="1200" b="0" strike="noStrike" spc="-1" dirty="0">
                        <a:solidFill>
                          <a:schemeClr val="dk1"/>
                        </a:solidFill>
                        <a:latin typeface="Calibri"/>
                      </a:endParaRPr>
                    </a:p>
                    <a:p>
                      <a:pPr defTabSz="914400">
                        <a:lnSpc>
                          <a:spcPct val="100000"/>
                        </a:lnSpc>
                      </a:pPr>
                      <a:endParaRPr lang="fr-FR" sz="1200" b="0" strike="noStrike" spc="-1" dirty="0">
                        <a:solidFill>
                          <a:schemeClr val="dk1"/>
                        </a:solidFill>
                        <a:latin typeface="Calibri"/>
                      </a:endParaRPr>
                    </a:p>
                    <a:p>
                      <a:pPr defTabSz="914400">
                        <a:lnSpc>
                          <a:spcPct val="100000"/>
                        </a:lnSpc>
                      </a:pPr>
                      <a:r>
                        <a:rPr lang="fr-FR" sz="1200" b="0" strike="noStrike" spc="-1" dirty="0">
                          <a:solidFill>
                            <a:schemeClr val="dk1"/>
                          </a:solidFill>
                          <a:latin typeface="Calibri"/>
                        </a:rPr>
                        <a:t>Première approche du handicap, des stéréotypes et des leviers</a:t>
                      </a:r>
                      <a:endParaRPr lang="fr-FR" sz="1200" b="0" strike="noStrike" spc="-1" dirty="0">
                        <a:solidFill>
                          <a:srgbClr val="000000"/>
                        </a:solidFill>
                        <a:latin typeface="Calibri"/>
                      </a:endParaRPr>
                    </a:p>
                  </a:txBody>
                  <a:tcPr marL="68400" marR="68400">
                    <a:lnL w="12240">
                      <a:solidFill>
                        <a:srgbClr val="FFFFFF"/>
                      </a:solidFill>
                      <a:prstDash val="solid"/>
                    </a:lnL>
                    <a:lnR w="12240">
                      <a:solidFill>
                        <a:srgbClr val="FFFFFF"/>
                      </a:solidFill>
                      <a:prstDash val="solid"/>
                    </a:lnR>
                    <a:lnT w="12240">
                      <a:solidFill>
                        <a:srgbClr val="FFFFFF"/>
                      </a:solidFill>
                      <a:prstDash val="solid"/>
                    </a:lnT>
                    <a:lnB w="12240" cap="flat" cmpd="sng" algn="ctr">
                      <a:solidFill>
                        <a:srgbClr val="FFFFFF"/>
                      </a:solidFill>
                      <a:prstDash val="solid"/>
                      <a:round/>
                      <a:headEnd type="none" w="med" len="med"/>
                      <a:tailEnd type="none" w="med" len="med"/>
                    </a:lnB>
                    <a:solidFill>
                      <a:schemeClr val="accent1">
                        <a:tint val="20000"/>
                      </a:schemeClr>
                    </a:solidFill>
                  </a:tcPr>
                </a:tc>
                <a:tc>
                  <a:txBody>
                    <a:bodyPr/>
                    <a:lstStyle/>
                    <a:p>
                      <a:pPr defTabSz="914400">
                        <a:lnSpc>
                          <a:spcPct val="100000"/>
                        </a:lnSpc>
                      </a:pPr>
                      <a:r>
                        <a:rPr lang="fr-FR" sz="1200" b="0" strike="noStrike" spc="-1" dirty="0">
                          <a:solidFill>
                            <a:schemeClr val="dk1"/>
                          </a:solidFill>
                          <a:latin typeface="Calibri"/>
                        </a:rPr>
                        <a:t>Verbaliser des émotions, un ressenti face à un témoignage </a:t>
                      </a:r>
                    </a:p>
                    <a:p>
                      <a:pPr defTabSz="914400">
                        <a:lnSpc>
                          <a:spcPct val="100000"/>
                        </a:lnSpc>
                      </a:pPr>
                      <a:endParaRPr lang="fr-FR" sz="1200" b="0" strike="noStrike" spc="-1" dirty="0">
                        <a:solidFill>
                          <a:schemeClr val="dk1"/>
                        </a:solidFill>
                        <a:latin typeface="Calibri"/>
                      </a:endParaRPr>
                    </a:p>
                    <a:p>
                      <a:pPr defTabSz="914400">
                        <a:lnSpc>
                          <a:spcPct val="100000"/>
                        </a:lnSpc>
                      </a:pPr>
                      <a:endParaRPr lang="fr-FR" sz="1200" b="0" strike="noStrike" spc="-1" dirty="0">
                        <a:solidFill>
                          <a:schemeClr val="dk1"/>
                        </a:solidFill>
                        <a:latin typeface="Calibri"/>
                      </a:endParaRPr>
                    </a:p>
                    <a:p>
                      <a:pPr defTabSz="914400">
                        <a:lnSpc>
                          <a:spcPct val="100000"/>
                        </a:lnSpc>
                      </a:pPr>
                      <a:endParaRPr lang="fr-FR" sz="1200" b="0" strike="noStrike" spc="-1" dirty="0">
                        <a:solidFill>
                          <a:schemeClr val="dk1"/>
                        </a:solidFill>
                        <a:latin typeface="Calibri"/>
                      </a:endParaRPr>
                    </a:p>
                    <a:p>
                      <a:pPr defTabSz="914400">
                        <a:lnSpc>
                          <a:spcPct val="100000"/>
                        </a:lnSpc>
                      </a:pPr>
                      <a:r>
                        <a:rPr lang="fr-FR" sz="1200" b="0" strike="noStrike" spc="-1" dirty="0">
                          <a:solidFill>
                            <a:schemeClr val="dk1"/>
                          </a:solidFill>
                          <a:latin typeface="Calibri"/>
                        </a:rPr>
                        <a:t>Graphique d’identité </a:t>
                      </a:r>
                      <a:r>
                        <a:rPr lang="fr-FR" sz="1200" b="0" strike="noStrike" spc="-1" dirty="0">
                          <a:solidFill>
                            <a:schemeClr val="dk1"/>
                          </a:solidFill>
                          <a:latin typeface="+mn-lt"/>
                        </a:rPr>
                        <a:t>: Outil visuel pour mieux comprendre les différentes sphères de l’identité</a:t>
                      </a:r>
                      <a:endParaRPr lang="fr-FR" sz="1200" b="0" strike="noStrike" spc="-1" dirty="0">
                        <a:solidFill>
                          <a:schemeClr val="dk1"/>
                        </a:solidFill>
                        <a:latin typeface="Calibri"/>
                      </a:endParaRPr>
                    </a:p>
                  </a:txBody>
                  <a:tcPr marL="68400" marR="68400">
                    <a:lnL w="12240">
                      <a:solidFill>
                        <a:srgbClr val="FFFFFF"/>
                      </a:solidFill>
                      <a:prstDash val="solid"/>
                    </a:lnL>
                    <a:lnR w="12240">
                      <a:solidFill>
                        <a:srgbClr val="FFFFFF"/>
                      </a:solidFill>
                      <a:prstDash val="solid"/>
                    </a:lnR>
                    <a:lnT w="12240">
                      <a:solidFill>
                        <a:srgbClr val="FFFFFF"/>
                      </a:solidFill>
                      <a:prstDash val="solid"/>
                    </a:lnT>
                    <a:lnB w="12240" cap="flat" cmpd="sng" algn="ctr">
                      <a:solidFill>
                        <a:srgbClr val="FFFFFF"/>
                      </a:solidFill>
                      <a:prstDash val="solid"/>
                      <a:round/>
                      <a:headEnd type="none" w="med" len="med"/>
                      <a:tailEnd type="none" w="med" len="med"/>
                    </a:lnB>
                    <a:solidFill>
                      <a:schemeClr val="accent1">
                        <a:tint val="20000"/>
                      </a:schemeClr>
                    </a:solidFill>
                  </a:tcPr>
                </a:tc>
                <a:tc>
                  <a:txBody>
                    <a:bodyPr/>
                    <a:lstStyle/>
                    <a:p>
                      <a:pPr defTabSz="914400">
                        <a:lnSpc>
                          <a:spcPct val="100000"/>
                        </a:lnSpc>
                      </a:pPr>
                      <a:r>
                        <a:rPr lang="fr-FR" sz="1200" b="0" strike="noStrike" spc="-1" dirty="0">
                          <a:solidFill>
                            <a:schemeClr val="dk1"/>
                          </a:solidFill>
                          <a:latin typeface="+mn-lt"/>
                        </a:rPr>
                        <a:t> 1h</a:t>
                      </a:r>
                      <a:endParaRPr lang="fr-FR" sz="1200" b="0" strike="noStrike" spc="-1" dirty="0">
                        <a:solidFill>
                          <a:srgbClr val="000000"/>
                        </a:solidFill>
                        <a:latin typeface="+mn-lt"/>
                      </a:endParaRPr>
                    </a:p>
                  </a:txBody>
                  <a:tcPr marL="68400" marR="68400">
                    <a:lnL w="12240">
                      <a:solidFill>
                        <a:srgbClr val="FFFFFF"/>
                      </a:solidFill>
                      <a:prstDash val="solid"/>
                    </a:lnL>
                    <a:lnR w="12240">
                      <a:solidFill>
                        <a:srgbClr val="FFFFFF"/>
                      </a:solidFill>
                      <a:prstDash val="solid"/>
                    </a:lnR>
                    <a:lnT w="12240">
                      <a:solidFill>
                        <a:srgbClr val="FFFFFF"/>
                      </a:solidFill>
                      <a:prstDash val="solid"/>
                    </a:lnT>
                    <a:lnB w="12240" cap="flat" cmpd="sng" algn="ctr">
                      <a:solidFill>
                        <a:srgbClr val="FFFFFF"/>
                      </a:solidFill>
                      <a:prstDash val="solid"/>
                      <a:round/>
                      <a:headEnd type="none" w="med" len="med"/>
                      <a:tailEnd type="none" w="med" len="med"/>
                    </a:lnB>
                    <a:solidFill>
                      <a:schemeClr val="accent1">
                        <a:tint val="20000"/>
                      </a:schemeClr>
                    </a:solidFill>
                  </a:tcPr>
                </a:tc>
                <a:tc>
                  <a:txBody>
                    <a:bodyPr/>
                    <a:lstStyle/>
                    <a:p>
                      <a:pPr defTabSz="914400">
                        <a:lnSpc>
                          <a:spcPct val="100000"/>
                        </a:lnSpc>
                      </a:pPr>
                      <a:r>
                        <a:rPr lang="fr-FR" sz="1200" b="0" strike="noStrike" spc="-1" dirty="0">
                          <a:solidFill>
                            <a:schemeClr val="dk1"/>
                          </a:solidFill>
                          <a:latin typeface="+mn-lt"/>
                        </a:rPr>
                        <a:t> </a:t>
                      </a:r>
                      <a:r>
                        <a:rPr lang="fr-FR" sz="1200" b="0" i="0" u="none" strike="noStrike" kern="1200" dirty="0">
                          <a:solidFill>
                            <a:schemeClr val="tx1"/>
                          </a:solidFill>
                          <a:effectLst/>
                          <a:latin typeface="+mn-lt"/>
                          <a:ea typeface="+mn-ea"/>
                          <a:cs typeface="+mn-cs"/>
                        </a:rPr>
                        <a:t>Etude du témoignage d’</a:t>
                      </a:r>
                      <a:r>
                        <a:rPr lang="fr-FR" sz="1200" b="0" i="0" u="none" strike="noStrike" kern="1200" dirty="0" err="1">
                          <a:solidFill>
                            <a:schemeClr val="tx1"/>
                          </a:solidFill>
                          <a:effectLst/>
                          <a:latin typeface="+mn-lt"/>
                          <a:ea typeface="+mn-ea"/>
                          <a:cs typeface="+mn-cs"/>
                        </a:rPr>
                        <a:t>Oksana</a:t>
                      </a:r>
                      <a:r>
                        <a:rPr lang="fr-FR" sz="1200" b="0" i="0" u="none" strike="noStrike" kern="1200" dirty="0">
                          <a:solidFill>
                            <a:schemeClr val="tx1"/>
                          </a:solidFill>
                          <a:effectLst/>
                          <a:latin typeface="+mn-lt"/>
                          <a:ea typeface="+mn-ea"/>
                          <a:cs typeface="+mn-cs"/>
                        </a:rPr>
                        <a:t>, dans le reportage de France 2, </a:t>
                      </a:r>
                      <a:r>
                        <a:rPr lang="fr-FR" sz="1200" b="0" i="1" u="none" strike="noStrike" kern="1200" dirty="0">
                          <a:solidFill>
                            <a:schemeClr val="tx1"/>
                          </a:solidFill>
                          <a:effectLst/>
                          <a:latin typeface="+mn-lt"/>
                          <a:ea typeface="+mn-ea"/>
                          <a:cs typeface="+mn-cs"/>
                        </a:rPr>
                        <a:t>A corps perdus</a:t>
                      </a:r>
                      <a:r>
                        <a:rPr lang="fr-FR" sz="1200" b="0" i="0" u="none" strike="noStrike" kern="1200" dirty="0">
                          <a:solidFill>
                            <a:schemeClr val="tx1"/>
                          </a:solidFill>
                          <a:effectLst/>
                          <a:latin typeface="+mn-lt"/>
                          <a:ea typeface="+mn-ea"/>
                          <a:cs typeface="+mn-cs"/>
                        </a:rPr>
                        <a:t>, réalisé par Thierry </a:t>
                      </a:r>
                      <a:r>
                        <a:rPr lang="fr-FR" sz="1200" b="0" i="0" u="none" strike="noStrike" kern="1200" dirty="0" err="1">
                          <a:solidFill>
                            <a:schemeClr val="tx1"/>
                          </a:solidFill>
                          <a:effectLst/>
                          <a:latin typeface="+mn-lt"/>
                          <a:ea typeface="+mn-ea"/>
                          <a:cs typeface="+mn-cs"/>
                        </a:rPr>
                        <a:t>Demaizière</a:t>
                      </a:r>
                      <a:r>
                        <a:rPr lang="fr-FR" sz="1200" b="0" i="0" u="none" strike="noStrike" kern="1200" dirty="0">
                          <a:solidFill>
                            <a:schemeClr val="tx1"/>
                          </a:solidFill>
                          <a:effectLst/>
                          <a:latin typeface="+mn-lt"/>
                          <a:ea typeface="+mn-ea"/>
                          <a:cs typeface="+mn-cs"/>
                        </a:rPr>
                        <a:t>, Alban </a:t>
                      </a:r>
                      <a:r>
                        <a:rPr lang="fr-FR" sz="1200" b="0" i="0" u="none" strike="noStrike" kern="1200" dirty="0" err="1">
                          <a:solidFill>
                            <a:schemeClr val="tx1"/>
                          </a:solidFill>
                          <a:effectLst/>
                          <a:latin typeface="+mn-lt"/>
                          <a:ea typeface="+mn-ea"/>
                          <a:cs typeface="+mn-cs"/>
                        </a:rPr>
                        <a:t>Teurlai</a:t>
                      </a:r>
                      <a:r>
                        <a:rPr lang="fr-FR" sz="1200" b="0" i="0" u="none" strike="noStrike" kern="1200" dirty="0">
                          <a:solidFill>
                            <a:schemeClr val="tx1"/>
                          </a:solidFill>
                          <a:effectLst/>
                          <a:latin typeface="+mn-lt"/>
                          <a:ea typeface="+mn-ea"/>
                          <a:cs typeface="+mn-cs"/>
                        </a:rPr>
                        <a:t>, 2024. 6</a:t>
                      </a:r>
                      <a:r>
                        <a:rPr lang="fr-FR" sz="1200" b="0" i="0" u="none" strike="noStrike" kern="1200" baseline="30000" dirty="0">
                          <a:solidFill>
                            <a:schemeClr val="tx1"/>
                          </a:solidFill>
                          <a:effectLst/>
                          <a:latin typeface="+mn-lt"/>
                          <a:ea typeface="+mn-ea"/>
                          <a:cs typeface="+mn-cs"/>
                        </a:rPr>
                        <a:t>e</a:t>
                      </a:r>
                      <a:r>
                        <a:rPr lang="fr-FR" sz="1200" b="0" i="0" u="none" strike="noStrike" kern="1200" dirty="0">
                          <a:solidFill>
                            <a:schemeClr val="tx1"/>
                          </a:solidFill>
                          <a:effectLst/>
                          <a:latin typeface="+mn-lt"/>
                          <a:ea typeface="+mn-ea"/>
                          <a:cs typeface="+mn-cs"/>
                        </a:rPr>
                        <a:t> à 9</a:t>
                      </a:r>
                      <a:r>
                        <a:rPr lang="fr-FR" sz="1200" b="0" i="0" u="none" strike="noStrike" kern="1200" baseline="30000" dirty="0">
                          <a:solidFill>
                            <a:schemeClr val="tx1"/>
                          </a:solidFill>
                          <a:effectLst/>
                          <a:latin typeface="+mn-lt"/>
                          <a:ea typeface="+mn-ea"/>
                          <a:cs typeface="+mn-cs"/>
                        </a:rPr>
                        <a:t>e</a:t>
                      </a:r>
                      <a:r>
                        <a:rPr lang="fr-FR" sz="1200" b="0" i="0" u="none" strike="noStrike" kern="1200" dirty="0">
                          <a:solidFill>
                            <a:schemeClr val="tx1"/>
                          </a:solidFill>
                          <a:effectLst/>
                          <a:latin typeface="+mn-lt"/>
                          <a:ea typeface="+mn-ea"/>
                          <a:cs typeface="+mn-cs"/>
                        </a:rPr>
                        <a:t> minute</a:t>
                      </a:r>
                    </a:p>
                    <a:p>
                      <a:pPr defTabSz="914400">
                        <a:lnSpc>
                          <a:spcPct val="100000"/>
                        </a:lnSpc>
                      </a:pPr>
                      <a:r>
                        <a:rPr lang="fr-FR" sz="1200" b="0" i="0" u="none" strike="noStrike" kern="1200" spc="-1" dirty="0">
                          <a:solidFill>
                            <a:schemeClr val="tx1"/>
                          </a:solidFill>
                          <a:effectLst/>
                          <a:latin typeface="+mn-lt"/>
                          <a:ea typeface="+mn-ea"/>
                          <a:cs typeface="+mn-cs"/>
                        </a:rPr>
                        <a:t>Questionnaire distribué aux élèves : temps autonome puis reprise collective</a:t>
                      </a:r>
                    </a:p>
                    <a:p>
                      <a:pPr defTabSz="914400">
                        <a:lnSpc>
                          <a:spcPct val="100000"/>
                        </a:lnSpc>
                      </a:pPr>
                      <a:endParaRPr lang="fr-FR" sz="1200" b="0" i="0" u="none" strike="noStrike" kern="1200" spc="-1" dirty="0">
                        <a:solidFill>
                          <a:schemeClr val="tx1"/>
                        </a:solidFill>
                        <a:effectLst/>
                        <a:latin typeface="+mn-lt"/>
                        <a:ea typeface="+mn-ea"/>
                        <a:cs typeface="+mn-cs"/>
                      </a:endParaRPr>
                    </a:p>
                    <a:p>
                      <a:pPr defTabSz="914400">
                        <a:lnSpc>
                          <a:spcPct val="100000"/>
                        </a:lnSpc>
                      </a:pPr>
                      <a:r>
                        <a:rPr lang="fr-FR" sz="1200" b="0" i="0" u="none" strike="noStrike" kern="1200" spc="-1" dirty="0">
                          <a:solidFill>
                            <a:schemeClr val="tx1"/>
                          </a:solidFill>
                          <a:effectLst/>
                          <a:latin typeface="+mn-lt"/>
                          <a:ea typeface="+mn-ea"/>
                          <a:cs typeface="+mn-cs"/>
                        </a:rPr>
                        <a:t>Cours dialogué ou travail personnel de l’élève en autonomie: Elaboration d’un graphique d’</a:t>
                      </a:r>
                      <a:r>
                        <a:rPr lang="fr-FR" sz="1200" b="0" i="0" u="none" strike="noStrike" kern="1200" spc="-1" dirty="0" err="1">
                          <a:solidFill>
                            <a:schemeClr val="tx1"/>
                          </a:solidFill>
                          <a:effectLst/>
                          <a:latin typeface="+mn-lt"/>
                          <a:ea typeface="+mn-ea"/>
                          <a:cs typeface="+mn-cs"/>
                        </a:rPr>
                        <a:t>identiité</a:t>
                      </a:r>
                      <a:r>
                        <a:rPr lang="fr-FR" sz="1200" b="0" i="0" u="none" strike="noStrike" kern="1200" spc="-1" dirty="0">
                          <a:solidFill>
                            <a:schemeClr val="tx1"/>
                          </a:solidFill>
                          <a:effectLst/>
                          <a:latin typeface="+mn-lt"/>
                          <a:ea typeface="+mn-ea"/>
                          <a:cs typeface="+mn-cs"/>
                        </a:rPr>
                        <a:t> sur </a:t>
                      </a:r>
                      <a:r>
                        <a:rPr lang="fr-FR" sz="1200" b="0" i="0" u="none" strike="noStrike" kern="1200" spc="-1" dirty="0" err="1">
                          <a:solidFill>
                            <a:schemeClr val="tx1"/>
                          </a:solidFill>
                          <a:effectLst/>
                          <a:latin typeface="+mn-lt"/>
                          <a:ea typeface="+mn-ea"/>
                          <a:cs typeface="+mn-cs"/>
                        </a:rPr>
                        <a:t>Oksana</a:t>
                      </a:r>
                      <a:r>
                        <a:rPr lang="fr-FR" sz="1200" b="0" i="0" u="none" strike="noStrike" kern="1200" spc="-1" dirty="0">
                          <a:solidFill>
                            <a:schemeClr val="tx1"/>
                          </a:solidFill>
                          <a:effectLst/>
                          <a:latin typeface="+mn-lt"/>
                          <a:ea typeface="+mn-ea"/>
                          <a:cs typeface="+mn-cs"/>
                        </a:rPr>
                        <a:t> Masters. Comment </a:t>
                      </a:r>
                      <a:r>
                        <a:rPr lang="fr-FR" sz="1200" b="0" i="0" u="none" strike="noStrike" kern="1200" spc="-1" dirty="0" err="1">
                          <a:solidFill>
                            <a:schemeClr val="tx1"/>
                          </a:solidFill>
                          <a:effectLst/>
                          <a:latin typeface="+mn-lt"/>
                          <a:ea typeface="+mn-ea"/>
                          <a:cs typeface="+mn-cs"/>
                        </a:rPr>
                        <a:t>Oksana</a:t>
                      </a:r>
                      <a:r>
                        <a:rPr lang="fr-FR" sz="1200" b="0" i="0" u="none" strike="noStrike" kern="1200" spc="-1" dirty="0">
                          <a:solidFill>
                            <a:schemeClr val="tx1"/>
                          </a:solidFill>
                          <a:effectLst/>
                          <a:latin typeface="+mn-lt"/>
                          <a:ea typeface="+mn-ea"/>
                          <a:cs typeface="+mn-cs"/>
                        </a:rPr>
                        <a:t> se définit-elle et comment la société la définit-elle?</a:t>
                      </a:r>
                      <a:endParaRPr lang="fr-FR" sz="1200" b="0" strike="noStrike" spc="-1" dirty="0">
                        <a:solidFill>
                          <a:srgbClr val="000000"/>
                        </a:solidFill>
                        <a:latin typeface="+mn-lt"/>
                      </a:endParaRPr>
                    </a:p>
                  </a:txBody>
                  <a:tcPr marL="68400" marR="68400">
                    <a:lnL w="12240">
                      <a:solidFill>
                        <a:srgbClr val="FFFFFF"/>
                      </a:solidFill>
                      <a:prstDash val="solid"/>
                    </a:lnL>
                    <a:lnR w="12240">
                      <a:solidFill>
                        <a:srgbClr val="FFFFFF"/>
                      </a:solidFill>
                      <a:prstDash val="solid"/>
                    </a:lnR>
                    <a:lnT w="12240">
                      <a:solidFill>
                        <a:srgbClr val="FFFFFF"/>
                      </a:solidFill>
                      <a:prstDash val="solid"/>
                    </a:lnT>
                    <a:lnB w="12240" cap="flat" cmpd="sng" algn="ctr">
                      <a:solidFill>
                        <a:srgbClr val="FFFFFF"/>
                      </a:solidFill>
                      <a:prstDash val="solid"/>
                      <a:round/>
                      <a:headEnd type="none" w="med" len="med"/>
                      <a:tailEnd type="none" w="med" len="med"/>
                    </a:lnB>
                    <a:solidFill>
                      <a:schemeClr val="accent1">
                        <a:tint val="20000"/>
                      </a:schemeClr>
                    </a:solidFill>
                  </a:tcPr>
                </a:tc>
                <a:tc>
                  <a:txBody>
                    <a:bodyPr/>
                    <a:lstStyle/>
                    <a:p>
                      <a:pPr defTabSz="914400">
                        <a:lnSpc>
                          <a:spcPct val="100000"/>
                        </a:lnSpc>
                      </a:pPr>
                      <a:endParaRPr lang="fr-FR" sz="1200" b="0" strike="noStrike" spc="-1" dirty="0">
                        <a:solidFill>
                          <a:srgbClr val="000000"/>
                        </a:solidFill>
                        <a:latin typeface="Calibri"/>
                      </a:endParaRPr>
                    </a:p>
                  </a:txBody>
                  <a:tcPr marL="68400" marR="68400">
                    <a:lnL w="12240">
                      <a:solidFill>
                        <a:srgbClr val="FFFFFF"/>
                      </a:solidFill>
                      <a:prstDash val="solid"/>
                    </a:lnL>
                    <a:lnR w="12240">
                      <a:solidFill>
                        <a:srgbClr val="FFFFFF"/>
                      </a:solidFill>
                      <a:prstDash val="solid"/>
                    </a:lnR>
                    <a:lnT w="12240">
                      <a:solidFill>
                        <a:srgbClr val="FFFFFF"/>
                      </a:solidFill>
                      <a:prstDash val="solid"/>
                    </a:lnT>
                    <a:lnB w="12240" cap="flat" cmpd="sng" algn="ctr">
                      <a:solidFill>
                        <a:srgbClr val="FFFFFF"/>
                      </a:solidFill>
                      <a:prstDash val="solid"/>
                      <a:round/>
                      <a:headEnd type="none" w="med" len="med"/>
                      <a:tailEnd type="none" w="med" len="med"/>
                    </a:lnB>
                    <a:solidFill>
                      <a:schemeClr val="accent1">
                        <a:tint val="20000"/>
                      </a:schemeClr>
                    </a:solidFill>
                  </a:tcPr>
                </a:tc>
                <a:extLst>
                  <a:ext uri="{0D108BD9-81ED-4DB2-BD59-A6C34878D82A}">
                    <a16:rowId xmlns:a16="http://schemas.microsoft.com/office/drawing/2014/main" val="10002"/>
                  </a:ext>
                </a:extLst>
              </a:tr>
            </a:tbl>
          </a:graphicData>
        </a:graphic>
      </p:graphicFrame>
      <p:pic>
        <p:nvPicPr>
          <p:cNvPr id="54" name="Image 2" descr="Macintosh HD:Users:cyrilginisty:Downloads:charte graphique.png"/>
          <p:cNvPicPr/>
          <p:nvPr/>
        </p:nvPicPr>
        <p:blipFill>
          <a:blip r:embed="rId3"/>
          <a:stretch/>
        </p:blipFill>
        <p:spPr>
          <a:xfrm>
            <a:off x="0" y="0"/>
            <a:ext cx="936720" cy="950040"/>
          </a:xfrm>
          <a:prstGeom prst="rect">
            <a:avLst/>
          </a:prstGeom>
          <a:ln w="0">
            <a:noFill/>
          </a:ln>
        </p:spPr>
      </p:pic>
      <p:sp>
        <p:nvSpPr>
          <p:cNvPr id="55" name="ZoneTexte 3"/>
          <p:cNvSpPr/>
          <p:nvPr/>
        </p:nvSpPr>
        <p:spPr>
          <a:xfrm>
            <a:off x="937800" y="326520"/>
            <a:ext cx="10843560" cy="521766"/>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defTabSz="914400">
              <a:lnSpc>
                <a:spcPct val="100000"/>
              </a:lnSpc>
            </a:pPr>
            <a:r>
              <a:rPr lang="fr-FR" sz="2800" b="1" strike="noStrike" spc="-1" dirty="0">
                <a:solidFill>
                  <a:schemeClr val="accent5">
                    <a:lumMod val="75000"/>
                  </a:schemeClr>
                </a:solidFill>
                <a:latin typeface="Calibri"/>
              </a:rPr>
              <a:t>OBJECTIFS DE LA SEQUENCE</a:t>
            </a:r>
            <a:endParaRPr lang="fr-FR" sz="2800" b="0" strike="noStrike" spc="-1" dirty="0">
              <a:solidFill>
                <a:srgbClr val="000000"/>
              </a:solidFill>
              <a:latin typeface="Calibri"/>
            </a:endParaRPr>
          </a:p>
        </p:txBody>
      </p:sp>
      <p:sp>
        <p:nvSpPr>
          <p:cNvPr id="3" name="PlaceHolder 2"/>
          <p:cNvSpPr>
            <a:spLocks noGrp="1"/>
          </p:cNvSpPr>
          <p:nvPr>
            <p:ph type="sldNum" idx="26"/>
          </p:nvPr>
        </p:nvSpPr>
        <p:spPr/>
        <p:txBody>
          <a:bodyPr/>
          <a:lstStyle/>
          <a:p>
            <a:fld id="{E1D4F823-3A6D-4549-8C33-F2655D8DA639}" type="slidenum">
              <a:rPr/>
              <a:t>3</a:t>
            </a:fld>
            <a:endParaRPr/>
          </a:p>
        </p:txBody>
      </p:sp>
      <p:sp>
        <p:nvSpPr>
          <p:cNvPr id="4" name="PlaceHolder 1">
            <a:extLst>
              <a:ext uri="{FF2B5EF4-FFF2-40B4-BE49-F238E27FC236}">
                <a16:creationId xmlns:a16="http://schemas.microsoft.com/office/drawing/2014/main" id="{FAA9B8CA-B8E3-0000-E4EB-1C741CA43C4D}"/>
              </a:ext>
            </a:extLst>
          </p:cNvPr>
          <p:cNvSpPr txBox="1">
            <a:spLocks/>
          </p:cNvSpPr>
          <p:nvPr/>
        </p:nvSpPr>
        <p:spPr>
          <a:xfrm>
            <a:off x="618371" y="6494040"/>
            <a:ext cx="10581120" cy="363960"/>
          </a:xfrm>
          <a:prstGeom prst="rect">
            <a:avLst/>
          </a:prstGeom>
          <a:noFill/>
          <a:ln w="0">
            <a:noFill/>
          </a:ln>
        </p:spPr>
        <p:txBody>
          <a:bodyPr lIns="91440" tIns="45720" rIns="91440" bIns="45720" anchor="ctr">
            <a:noAutofit/>
          </a:bodyPr>
          <a:lstStyle>
            <a:defPPr>
              <a:defRPr lang="fr-FR"/>
            </a:defPPr>
            <a:lvl1pPr marL="0" indent="0" algn="ctr" defTabSz="914400" rtl="0" eaLnBrk="1" latinLnBrk="0" hangingPunct="1">
              <a:lnSpc>
                <a:spcPct val="100000"/>
              </a:lnSpc>
              <a:buNone/>
              <a:tabLst>
                <a:tab pos="0" algn="l"/>
              </a:tabLst>
              <a:defRPr lang="fr-FR" sz="1200" b="0" strike="noStrike" kern="1200" spc="-1">
                <a:solidFill>
                  <a:schemeClr val="dk1">
                    <a:tint val="75000"/>
                  </a:schemeClr>
                </a:solidFill>
                <a:latin typeface="Calibri"/>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t>Isabelle HUBERT et Aurélie BERTHET                                	 Formatrices Histoire-Géographie-EMC      			 Académie de Lyon</a:t>
            </a:r>
            <a:endParaRPr lang="fr-FR" dirty="0">
              <a:solidFill>
                <a:srgbClr val="0000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968B62-375B-707C-DC40-F07BE3558FB0}"/>
            </a:ext>
          </a:extLst>
        </p:cNvPr>
        <p:cNvGrpSpPr/>
        <p:nvPr/>
      </p:nvGrpSpPr>
      <p:grpSpPr>
        <a:xfrm>
          <a:off x="0" y="0"/>
          <a:ext cx="0" cy="0"/>
          <a:chOff x="0" y="0"/>
          <a:chExt cx="0" cy="0"/>
        </a:xfrm>
      </p:grpSpPr>
      <p:graphicFrame>
        <p:nvGraphicFramePr>
          <p:cNvPr id="53" name="Tableau 1">
            <a:extLst>
              <a:ext uri="{FF2B5EF4-FFF2-40B4-BE49-F238E27FC236}">
                <a16:creationId xmlns:a16="http://schemas.microsoft.com/office/drawing/2014/main" id="{B6355B78-F2EF-3219-010F-7FAA748AA55C}"/>
              </a:ext>
            </a:extLst>
          </p:cNvPr>
          <p:cNvGraphicFramePr/>
          <p:nvPr>
            <p:extLst>
              <p:ext uri="{D42A27DB-BD31-4B8C-83A1-F6EECF244321}">
                <p14:modId xmlns:p14="http://schemas.microsoft.com/office/powerpoint/2010/main" val="183677336"/>
              </p:ext>
            </p:extLst>
          </p:nvPr>
        </p:nvGraphicFramePr>
        <p:xfrm>
          <a:off x="431280" y="950040"/>
          <a:ext cx="11350080" cy="5349240"/>
        </p:xfrm>
        <a:graphic>
          <a:graphicData uri="http://schemas.openxmlformats.org/drawingml/2006/table">
            <a:tbl>
              <a:tblPr/>
              <a:tblGrid>
                <a:gridCol w="1610280">
                  <a:extLst>
                    <a:ext uri="{9D8B030D-6E8A-4147-A177-3AD203B41FA5}">
                      <a16:colId xmlns:a16="http://schemas.microsoft.com/office/drawing/2014/main" val="20000"/>
                    </a:ext>
                  </a:extLst>
                </a:gridCol>
                <a:gridCol w="1432396">
                  <a:extLst>
                    <a:ext uri="{9D8B030D-6E8A-4147-A177-3AD203B41FA5}">
                      <a16:colId xmlns:a16="http://schemas.microsoft.com/office/drawing/2014/main" val="20001"/>
                    </a:ext>
                  </a:extLst>
                </a:gridCol>
                <a:gridCol w="1693844">
                  <a:extLst>
                    <a:ext uri="{9D8B030D-6E8A-4147-A177-3AD203B41FA5}">
                      <a16:colId xmlns:a16="http://schemas.microsoft.com/office/drawing/2014/main" val="20002"/>
                    </a:ext>
                  </a:extLst>
                </a:gridCol>
                <a:gridCol w="1217160">
                  <a:extLst>
                    <a:ext uri="{9D8B030D-6E8A-4147-A177-3AD203B41FA5}">
                      <a16:colId xmlns:a16="http://schemas.microsoft.com/office/drawing/2014/main" val="20003"/>
                    </a:ext>
                  </a:extLst>
                </a:gridCol>
                <a:gridCol w="4092840">
                  <a:extLst>
                    <a:ext uri="{9D8B030D-6E8A-4147-A177-3AD203B41FA5}">
                      <a16:colId xmlns:a16="http://schemas.microsoft.com/office/drawing/2014/main" val="20004"/>
                    </a:ext>
                  </a:extLst>
                </a:gridCol>
                <a:gridCol w="1303560">
                  <a:extLst>
                    <a:ext uri="{9D8B030D-6E8A-4147-A177-3AD203B41FA5}">
                      <a16:colId xmlns:a16="http://schemas.microsoft.com/office/drawing/2014/main" val="20005"/>
                    </a:ext>
                  </a:extLst>
                </a:gridCol>
              </a:tblGrid>
              <a:tr h="599930">
                <a:tc>
                  <a:txBody>
                    <a:bodyPr/>
                    <a:lstStyle/>
                    <a:p>
                      <a:pPr algn="ctr" defTabSz="914400">
                        <a:lnSpc>
                          <a:spcPct val="100000"/>
                        </a:lnSpc>
                      </a:pPr>
                      <a:r>
                        <a:rPr lang="fr-FR" sz="1200" b="1" strike="noStrike" spc="-1">
                          <a:solidFill>
                            <a:schemeClr val="dk1"/>
                          </a:solidFill>
                          <a:latin typeface="Marianne Light"/>
                          <a:ea typeface="MS Mincho"/>
                        </a:rPr>
                        <a:t>Plan de la séquence/séance</a:t>
                      </a:r>
                      <a:endParaRPr lang="fr-FR" sz="1200" b="0" strike="noStrike" spc="-1">
                        <a:solidFill>
                          <a:srgbClr val="FFFFFF"/>
                        </a:solidFill>
                        <a:latin typeface="Calibri"/>
                      </a:endParaRPr>
                    </a:p>
                  </a:txBody>
                  <a:tcPr marL="68400" marR="68400" anchor="ct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tc>
                  <a:txBody>
                    <a:bodyPr/>
                    <a:lstStyle/>
                    <a:p>
                      <a:pPr algn="ctr" defTabSz="914400">
                        <a:lnSpc>
                          <a:spcPct val="100000"/>
                        </a:lnSpc>
                      </a:pPr>
                      <a:r>
                        <a:rPr lang="fr-FR" sz="1200" b="1" strike="noStrike" spc="-1">
                          <a:solidFill>
                            <a:schemeClr val="dk1"/>
                          </a:solidFill>
                          <a:latin typeface="Marianne Light"/>
                        </a:rPr>
                        <a:t>Objectifs connaissances et notions</a:t>
                      </a:r>
                      <a:endParaRPr lang="fr-FR" sz="1200" b="0" strike="noStrike" spc="-1">
                        <a:solidFill>
                          <a:srgbClr val="FFFFFF"/>
                        </a:solidFill>
                        <a:latin typeface="Calibri"/>
                      </a:endParaRPr>
                    </a:p>
                  </a:txBody>
                  <a:tcPr marL="68400" marR="68400" anchor="ct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tc>
                  <a:txBody>
                    <a:bodyPr/>
                    <a:lstStyle/>
                    <a:p>
                      <a:pPr algn="ctr" defTabSz="914400">
                        <a:lnSpc>
                          <a:spcPct val="100000"/>
                        </a:lnSpc>
                      </a:pPr>
                      <a:r>
                        <a:rPr lang="fr-FR" sz="1200" b="1" strike="noStrike" spc="-1">
                          <a:solidFill>
                            <a:schemeClr val="dk1"/>
                          </a:solidFill>
                          <a:latin typeface="Marianne Light"/>
                        </a:rPr>
                        <a:t>Progression des capacités et des méthodes</a:t>
                      </a:r>
                      <a:endParaRPr lang="fr-FR" sz="1200" b="0" strike="noStrike" spc="-1">
                        <a:solidFill>
                          <a:srgbClr val="FFFFFF"/>
                        </a:solidFill>
                        <a:latin typeface="Calibri"/>
                      </a:endParaRPr>
                    </a:p>
                  </a:txBody>
                  <a:tcPr marL="68400" marR="68400" anchor="ct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tc>
                  <a:txBody>
                    <a:bodyPr/>
                    <a:lstStyle/>
                    <a:p>
                      <a:pPr algn="ctr" defTabSz="914400">
                        <a:lnSpc>
                          <a:spcPct val="100000"/>
                        </a:lnSpc>
                      </a:pPr>
                      <a:r>
                        <a:rPr lang="fr-FR" sz="1200" b="1" strike="noStrike" spc="-1">
                          <a:solidFill>
                            <a:schemeClr val="dk1"/>
                          </a:solidFill>
                          <a:latin typeface="Marianne Light"/>
                        </a:rPr>
                        <a:t> Durée</a:t>
                      </a:r>
                      <a:endParaRPr lang="fr-FR" sz="1200" b="0" strike="noStrike" spc="-1">
                        <a:solidFill>
                          <a:srgbClr val="FFFFFF"/>
                        </a:solidFill>
                        <a:latin typeface="Calibri"/>
                      </a:endParaRPr>
                    </a:p>
                  </a:txBody>
                  <a:tcPr marL="68400" marR="68400" anchor="ct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tc>
                  <a:txBody>
                    <a:bodyPr/>
                    <a:lstStyle/>
                    <a:p>
                      <a:pPr algn="ctr" defTabSz="914400">
                        <a:lnSpc>
                          <a:spcPct val="100000"/>
                        </a:lnSpc>
                      </a:pPr>
                      <a:r>
                        <a:rPr lang="fr-FR" sz="1200" b="1" strike="noStrike" spc="-1">
                          <a:solidFill>
                            <a:schemeClr val="dk1"/>
                          </a:solidFill>
                          <a:latin typeface="Marianne Light"/>
                        </a:rPr>
                        <a:t>Mise en œuvre pédagogique</a:t>
                      </a:r>
                      <a:endParaRPr lang="fr-FR" sz="1200" b="0" strike="noStrike" spc="-1">
                        <a:solidFill>
                          <a:srgbClr val="FFFFFF"/>
                        </a:solidFill>
                        <a:latin typeface="Calibri"/>
                      </a:endParaRPr>
                    </a:p>
                    <a:p>
                      <a:pPr algn="ctr" defTabSz="914400">
                        <a:lnSpc>
                          <a:spcPct val="100000"/>
                        </a:lnSpc>
                      </a:pPr>
                      <a:r>
                        <a:rPr lang="fr-FR" sz="1200" b="1" strike="noStrike" spc="-1">
                          <a:solidFill>
                            <a:schemeClr val="dk1"/>
                          </a:solidFill>
                          <a:latin typeface="Marianne Light"/>
                        </a:rPr>
                        <a:t>(dispositifs pédagogiques, posture professeur et élèves)</a:t>
                      </a:r>
                      <a:endParaRPr lang="fr-FR" sz="1200" b="0" strike="noStrike" spc="-1">
                        <a:solidFill>
                          <a:srgbClr val="FFFFFF"/>
                        </a:solidFill>
                        <a:latin typeface="Calibri"/>
                      </a:endParaRPr>
                    </a:p>
                  </a:txBody>
                  <a:tcPr marL="68400" marR="68400" anchor="ct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tc>
                  <a:txBody>
                    <a:bodyPr/>
                    <a:lstStyle/>
                    <a:p>
                      <a:pPr algn="ctr" defTabSz="914400">
                        <a:lnSpc>
                          <a:spcPct val="100000"/>
                        </a:lnSpc>
                      </a:pPr>
                      <a:r>
                        <a:rPr lang="fr-FR" sz="1200" b="1" strike="noStrike" spc="-1">
                          <a:solidFill>
                            <a:schemeClr val="dk1"/>
                          </a:solidFill>
                          <a:latin typeface="Marianne Light"/>
                        </a:rPr>
                        <a:t>Evaluations</a:t>
                      </a:r>
                      <a:endParaRPr lang="fr-FR" sz="1200" b="0" strike="noStrike" spc="-1">
                        <a:solidFill>
                          <a:srgbClr val="FFFFFF"/>
                        </a:solidFill>
                        <a:latin typeface="Calibri"/>
                      </a:endParaRPr>
                    </a:p>
                  </a:txBody>
                  <a:tcPr marL="68400" marR="68400" anchor="ct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extLst>
                  <a:ext uri="{0D108BD9-81ED-4DB2-BD59-A6C34878D82A}">
                    <a16:rowId xmlns:a16="http://schemas.microsoft.com/office/drawing/2014/main" val="10000"/>
                  </a:ext>
                </a:extLst>
              </a:tr>
              <a:tr h="14998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strike="noStrike" spc="-1" dirty="0">
                          <a:solidFill>
                            <a:schemeClr val="lt1"/>
                          </a:solidFill>
                          <a:latin typeface="Cambria"/>
                          <a:ea typeface="MS Mincho"/>
                        </a:rPr>
                        <a:t>Séance 3 : comprendre les étapes déterminantes de la prise en charge du handicap à travers une frise humaine</a:t>
                      </a:r>
                    </a:p>
                    <a:p>
                      <a:pPr defTabSz="914400">
                        <a:lnSpc>
                          <a:spcPct val="100000"/>
                        </a:lnSpc>
                      </a:pPr>
                      <a:endParaRPr lang="fr-FR" sz="1200" b="1" strike="noStrike" spc="-1" dirty="0">
                        <a:solidFill>
                          <a:schemeClr val="lt1"/>
                        </a:solidFill>
                        <a:latin typeface="Cambria"/>
                        <a:ea typeface="MS Mincho"/>
                      </a:endParaRPr>
                    </a:p>
                  </a:txBody>
                  <a:tcPr marL="68400" marR="68400">
                    <a:lnL w="12240">
                      <a:solidFill>
                        <a:srgbClr val="FFFFFF"/>
                      </a:solidFill>
                      <a:prstDash val="solid"/>
                    </a:lnL>
                    <a:lnR w="12240">
                      <a:solidFill>
                        <a:srgbClr val="FFFFFF"/>
                      </a:solidFill>
                      <a:prstDash val="solid"/>
                    </a:lnR>
                    <a:lnT w="38160" cap="flat" cmpd="sng" algn="ctr">
                      <a:solidFill>
                        <a:srgbClr val="FFFFFF"/>
                      </a:solidFill>
                      <a:prstDash val="solid"/>
                      <a:round/>
                      <a:headEnd type="none" w="med" len="med"/>
                      <a:tailEnd type="none" w="med" len="med"/>
                    </a:lnT>
                    <a:lnB w="12240">
                      <a:solidFill>
                        <a:srgbClr val="FFFFFF"/>
                      </a:solidFill>
                      <a:prstDash val="solid"/>
                    </a:lnB>
                    <a:solidFill>
                      <a:schemeClr val="accent1"/>
                    </a:solidFill>
                  </a:tcPr>
                </a:tc>
                <a:tc>
                  <a:txBody>
                    <a:bodyPr/>
                    <a:lstStyle/>
                    <a:p>
                      <a:pPr defTabSz="914400">
                        <a:lnSpc>
                          <a:spcPct val="100000"/>
                        </a:lnSpc>
                      </a:pPr>
                      <a:r>
                        <a:rPr lang="fr-FR" sz="1100" b="0" strike="noStrike" spc="-1" dirty="0">
                          <a:solidFill>
                            <a:schemeClr val="dk1"/>
                          </a:solidFill>
                          <a:latin typeface="Calibri"/>
                        </a:rPr>
                        <a:t>Comprendre les étapes déterminantes dans la prise en charge du handicap en France.</a:t>
                      </a:r>
                      <a:endParaRPr lang="fr-FR" sz="1100" b="0" strike="noStrike" spc="-1" dirty="0">
                        <a:solidFill>
                          <a:srgbClr val="000000"/>
                        </a:solidFill>
                        <a:latin typeface="Calibri"/>
                      </a:endParaRPr>
                    </a:p>
                  </a:txBody>
                  <a:tcPr marL="68400" marR="68400">
                    <a:lnL w="12240">
                      <a:solidFill>
                        <a:srgbClr val="FFFFFF"/>
                      </a:solidFill>
                      <a:prstDash val="solid"/>
                    </a:lnL>
                    <a:lnR w="12240">
                      <a:solidFill>
                        <a:srgbClr val="FFFFFF"/>
                      </a:solidFill>
                      <a:prstDash val="solid"/>
                    </a:lnR>
                    <a:lnT w="38160" cap="flat" cmpd="sng" algn="ctr">
                      <a:solidFill>
                        <a:srgbClr val="FFFFFF"/>
                      </a:solidFill>
                      <a:prstDash val="solid"/>
                      <a:round/>
                      <a:headEnd type="none" w="med" len="med"/>
                      <a:tailEnd type="none" w="med" len="med"/>
                    </a:lnT>
                    <a:lnB w="12240">
                      <a:solidFill>
                        <a:srgbClr val="FFFFFF"/>
                      </a:solidFill>
                      <a:prstDash val="solid"/>
                    </a:lnB>
                    <a:solidFill>
                      <a:schemeClr val="accent1">
                        <a:tint val="40000"/>
                      </a:schemeClr>
                    </a:solidFill>
                  </a:tcPr>
                </a:tc>
                <a:tc>
                  <a:txBody>
                    <a:bodyPr/>
                    <a:lstStyle/>
                    <a:p>
                      <a:pPr defTabSz="914400">
                        <a:lnSpc>
                          <a:spcPct val="100000"/>
                        </a:lnSpc>
                      </a:pPr>
                      <a:r>
                        <a:rPr lang="fr-FR" sz="1100" b="0" strike="noStrike" spc="-1" dirty="0">
                          <a:solidFill>
                            <a:schemeClr val="dk1"/>
                          </a:solidFill>
                          <a:latin typeface="Calibri"/>
                        </a:rPr>
                        <a:t>Frise humaine. Les élèves incarnent une étape de la prise en charge, du changement de regard sur le handicap en France.</a:t>
                      </a:r>
                    </a:p>
                    <a:p>
                      <a:pPr defTabSz="914400">
                        <a:lnSpc>
                          <a:spcPct val="100000"/>
                        </a:lnSpc>
                      </a:pPr>
                      <a:endParaRPr lang="fr-FR" sz="1100" b="0" strike="noStrike" spc="-1" dirty="0">
                        <a:solidFill>
                          <a:schemeClr val="dk1"/>
                        </a:solidFill>
                        <a:latin typeface="Calibri"/>
                      </a:endParaRPr>
                    </a:p>
                    <a:p>
                      <a:pPr defTabSz="914400">
                        <a:lnSpc>
                          <a:spcPct val="100000"/>
                        </a:lnSpc>
                      </a:pPr>
                      <a:r>
                        <a:rPr lang="fr-FR" sz="1100" b="0" strike="noStrike" spc="-1" dirty="0">
                          <a:solidFill>
                            <a:schemeClr val="dk1"/>
                          </a:solidFill>
                          <a:latin typeface="Calibri"/>
                        </a:rPr>
                        <a:t>Travail sur l’évolution des droits et sur l’expression orale</a:t>
                      </a:r>
                    </a:p>
                  </a:txBody>
                  <a:tcPr marL="68400" marR="68400">
                    <a:lnL w="12240">
                      <a:solidFill>
                        <a:srgbClr val="FFFFFF"/>
                      </a:solidFill>
                      <a:prstDash val="solid"/>
                    </a:lnL>
                    <a:lnR w="12240">
                      <a:solidFill>
                        <a:srgbClr val="FFFFFF"/>
                      </a:solidFill>
                      <a:prstDash val="solid"/>
                    </a:lnR>
                    <a:lnT w="38160" cap="flat" cmpd="sng" algn="ctr">
                      <a:solidFill>
                        <a:srgbClr val="FFFFFF"/>
                      </a:solidFill>
                      <a:prstDash val="solid"/>
                      <a:round/>
                      <a:headEnd type="none" w="med" len="med"/>
                      <a:tailEnd type="none" w="med" len="med"/>
                    </a:lnT>
                    <a:lnB w="12240">
                      <a:solidFill>
                        <a:srgbClr val="FFFFFF"/>
                      </a:solidFill>
                      <a:prstDash val="solid"/>
                    </a:lnB>
                    <a:solidFill>
                      <a:schemeClr val="accent1">
                        <a:tint val="40000"/>
                      </a:schemeClr>
                    </a:solidFill>
                  </a:tcPr>
                </a:tc>
                <a:tc>
                  <a:txBody>
                    <a:bodyPr/>
                    <a:lstStyle/>
                    <a:p>
                      <a:pPr defTabSz="914400">
                        <a:lnSpc>
                          <a:spcPct val="100000"/>
                        </a:lnSpc>
                      </a:pPr>
                      <a:r>
                        <a:rPr lang="fr-FR" sz="1100" b="0" strike="noStrike" spc="-1" dirty="0">
                          <a:solidFill>
                            <a:srgbClr val="000000"/>
                          </a:solidFill>
                          <a:latin typeface="Calibri"/>
                        </a:rPr>
                        <a:t>1h</a:t>
                      </a:r>
                    </a:p>
                  </a:txBody>
                  <a:tcPr marL="68400" marR="68400">
                    <a:lnL w="12240">
                      <a:solidFill>
                        <a:srgbClr val="FFFFFF"/>
                      </a:solidFill>
                      <a:prstDash val="solid"/>
                    </a:lnL>
                    <a:lnR w="12240">
                      <a:solidFill>
                        <a:srgbClr val="FFFFFF"/>
                      </a:solidFill>
                      <a:prstDash val="solid"/>
                    </a:lnR>
                    <a:lnT w="38160" cap="flat" cmpd="sng" algn="ctr">
                      <a:solidFill>
                        <a:srgbClr val="FFFFFF"/>
                      </a:solidFill>
                      <a:prstDash val="solid"/>
                      <a:round/>
                      <a:headEnd type="none" w="med" len="med"/>
                      <a:tailEnd type="none" w="med" len="med"/>
                    </a:lnT>
                    <a:lnB w="12240">
                      <a:solidFill>
                        <a:srgbClr val="FFFFFF"/>
                      </a:solidFill>
                      <a:prstDash val="solid"/>
                    </a:lnB>
                    <a:solidFill>
                      <a:schemeClr val="accent1">
                        <a:tint val="40000"/>
                      </a:schemeClr>
                    </a:solidFill>
                  </a:tcPr>
                </a:tc>
                <a:tc>
                  <a:txBody>
                    <a:bodyPr/>
                    <a:lstStyle/>
                    <a:p>
                      <a:pPr defTabSz="914400">
                        <a:lnSpc>
                          <a:spcPct val="100000"/>
                        </a:lnSpc>
                      </a:pPr>
                      <a:r>
                        <a:rPr lang="fr-FR" sz="1100" b="0" strike="noStrike" spc="-1" dirty="0">
                          <a:solidFill>
                            <a:srgbClr val="000000"/>
                          </a:solidFill>
                          <a:latin typeface="Calibri"/>
                        </a:rPr>
                        <a:t>Le professeur met à disposition des pancartes. Elles évoquent des lois, des associations, des freins et des figures inspirantes. Chaque pancarte comporte une date en gros et une explication.</a:t>
                      </a:r>
                    </a:p>
                    <a:p>
                      <a:pPr defTabSz="914400">
                        <a:lnSpc>
                          <a:spcPct val="100000"/>
                        </a:lnSpc>
                      </a:pPr>
                      <a:r>
                        <a:rPr lang="fr-FR" sz="1100" b="0" strike="noStrike" spc="-1" dirty="0">
                          <a:solidFill>
                            <a:srgbClr val="000000"/>
                          </a:solidFill>
                          <a:latin typeface="Calibri"/>
                        </a:rPr>
                        <a:t>Les élèves sont en binôme et prennent au hasard une pancarte. Ils prennent connaissance du contenu et résument l’idée principale, en notant un mot au verso.</a:t>
                      </a:r>
                    </a:p>
                    <a:p>
                      <a:pPr defTabSz="914400">
                        <a:lnSpc>
                          <a:spcPct val="100000"/>
                        </a:lnSpc>
                      </a:pPr>
                      <a:r>
                        <a:rPr lang="fr-FR" sz="1100" b="0" strike="noStrike" spc="-1" dirty="0">
                          <a:solidFill>
                            <a:srgbClr val="000000"/>
                          </a:solidFill>
                          <a:latin typeface="Calibri"/>
                        </a:rPr>
                        <a:t>Les élèves en binôme se placent dans l’ordre chronologique, en cercle ou en ligne. Ils expliquent tour à tour le mot qu’ils ont choisi pour incarner leur événement au reste de la classe.</a:t>
                      </a:r>
                    </a:p>
                    <a:p>
                      <a:pPr defTabSz="914400">
                        <a:lnSpc>
                          <a:spcPct val="100000"/>
                        </a:lnSpc>
                      </a:pPr>
                      <a:endParaRPr lang="fr-FR" sz="1100" b="0" strike="noStrike" spc="-1" dirty="0">
                        <a:solidFill>
                          <a:srgbClr val="000000"/>
                        </a:solidFill>
                        <a:latin typeface="Calibri"/>
                      </a:endParaRPr>
                    </a:p>
                  </a:txBody>
                  <a:tcPr marL="68400" marR="68400">
                    <a:lnL w="12240">
                      <a:solidFill>
                        <a:srgbClr val="FFFFFF"/>
                      </a:solidFill>
                      <a:prstDash val="solid"/>
                    </a:lnL>
                    <a:lnR w="12240">
                      <a:solidFill>
                        <a:srgbClr val="FFFFFF"/>
                      </a:solidFill>
                      <a:prstDash val="solid"/>
                    </a:lnR>
                    <a:lnT w="38160" cap="flat" cmpd="sng" algn="ctr">
                      <a:solidFill>
                        <a:srgbClr val="FFFFFF"/>
                      </a:solidFill>
                      <a:prstDash val="solid"/>
                      <a:round/>
                      <a:headEnd type="none" w="med" len="med"/>
                      <a:tailEnd type="none" w="med" len="med"/>
                    </a:lnT>
                    <a:lnB w="12240">
                      <a:solidFill>
                        <a:srgbClr val="FFFFFF"/>
                      </a:solidFill>
                      <a:prstDash val="solid"/>
                    </a:lnB>
                    <a:solidFill>
                      <a:schemeClr val="accent1">
                        <a:tint val="40000"/>
                      </a:schemeClr>
                    </a:solidFill>
                  </a:tcPr>
                </a:tc>
                <a:tc>
                  <a:txBody>
                    <a:bodyPr/>
                    <a:lstStyle/>
                    <a:p>
                      <a:pPr defTabSz="914400">
                        <a:lnSpc>
                          <a:spcPct val="100000"/>
                        </a:lnSpc>
                      </a:pPr>
                      <a:r>
                        <a:rPr lang="fr-FR" sz="1100" b="0" strike="noStrike" spc="-1">
                          <a:solidFill>
                            <a:schemeClr val="dk1"/>
                          </a:solidFill>
                          <a:latin typeface="Calibri"/>
                        </a:rPr>
                        <a:t> </a:t>
                      </a:r>
                      <a:endParaRPr lang="fr-FR" sz="1100" b="0" strike="noStrike" spc="-1">
                        <a:solidFill>
                          <a:srgbClr val="000000"/>
                        </a:solidFill>
                        <a:latin typeface="Calibri"/>
                      </a:endParaRPr>
                    </a:p>
                  </a:txBody>
                  <a:tcPr marL="68400" marR="68400">
                    <a:lnL w="12240">
                      <a:solidFill>
                        <a:srgbClr val="FFFFFF"/>
                      </a:solidFill>
                      <a:prstDash val="solid"/>
                    </a:lnL>
                    <a:lnR w="12240">
                      <a:solidFill>
                        <a:srgbClr val="FFFFFF"/>
                      </a:solidFill>
                      <a:prstDash val="solid"/>
                    </a:lnR>
                    <a:lnT w="38160" cap="flat" cmpd="sng" algn="ctr">
                      <a:solidFill>
                        <a:srgbClr val="FFFFFF"/>
                      </a:solidFill>
                      <a:prstDash val="solid"/>
                      <a:round/>
                      <a:headEnd type="none" w="med" len="med"/>
                      <a:tailEnd type="none" w="med" len="med"/>
                    </a:lnT>
                    <a:lnB w="12240">
                      <a:solidFill>
                        <a:srgbClr val="FFFFFF"/>
                      </a:solidFill>
                      <a:prstDash val="solid"/>
                    </a:lnB>
                    <a:solidFill>
                      <a:schemeClr val="accent1">
                        <a:tint val="40000"/>
                      </a:schemeClr>
                    </a:solidFill>
                  </a:tcPr>
                </a:tc>
                <a:extLst>
                  <a:ext uri="{0D108BD9-81ED-4DB2-BD59-A6C34878D82A}">
                    <a16:rowId xmlns:a16="http://schemas.microsoft.com/office/drawing/2014/main" val="10001"/>
                  </a:ext>
                </a:extLst>
              </a:tr>
              <a:tr h="18140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strike="noStrike" spc="-1" dirty="0">
                          <a:solidFill>
                            <a:schemeClr val="lt1"/>
                          </a:solidFill>
                          <a:latin typeface="Cambria"/>
                          <a:ea typeface="MS Mincho"/>
                        </a:rPr>
                        <a:t>Séance 4 : Réfléchir au changement de regard sur le handicap</a:t>
                      </a:r>
                    </a:p>
                    <a:p>
                      <a:pPr defTabSz="914400">
                        <a:lnSpc>
                          <a:spcPct val="100000"/>
                        </a:lnSpc>
                      </a:pPr>
                      <a:endParaRPr lang="fr-FR" sz="1200" b="1" strike="noStrike" spc="-1" dirty="0">
                        <a:solidFill>
                          <a:schemeClr val="lt1"/>
                        </a:solidFill>
                        <a:latin typeface="Cambria"/>
                        <a:ea typeface="MS Mincho"/>
                      </a:endParaRPr>
                    </a:p>
                  </a:txBody>
                  <a:tcPr marL="68400" marR="68400">
                    <a:lnL w="12240">
                      <a:solidFill>
                        <a:srgbClr val="FFFFFF"/>
                      </a:solidFill>
                      <a:prstDash val="soli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solidFill>
                      <a:schemeClr val="accent1"/>
                    </a:solidFill>
                  </a:tcPr>
                </a:tc>
                <a:tc>
                  <a:txBody>
                    <a:bodyPr/>
                    <a:lstStyle/>
                    <a:p>
                      <a:pPr defTabSz="914400">
                        <a:lnSpc>
                          <a:spcPct val="100000"/>
                        </a:lnSpc>
                      </a:pPr>
                      <a:r>
                        <a:rPr lang="fr-FR" sz="1100" b="0" strike="noStrike" spc="-1" dirty="0">
                          <a:solidFill>
                            <a:srgbClr val="000000"/>
                          </a:solidFill>
                          <a:latin typeface="Calibri"/>
                        </a:rPr>
                        <a:t>Amorce d’une réflexion personnelle et appropriation des notions vues lors de la frise humaine.</a:t>
                      </a:r>
                    </a:p>
                    <a:p>
                      <a:pPr defTabSz="914400">
                        <a:lnSpc>
                          <a:spcPct val="100000"/>
                        </a:lnSpc>
                      </a:pPr>
                      <a:endParaRPr lang="fr-FR" sz="1100" b="0" strike="noStrike" spc="-1" dirty="0">
                        <a:solidFill>
                          <a:srgbClr val="000000"/>
                        </a:solidFill>
                        <a:latin typeface="Calibri"/>
                      </a:endParaRPr>
                    </a:p>
                    <a:p>
                      <a:pPr defTabSz="914400">
                        <a:lnSpc>
                          <a:spcPct val="100000"/>
                        </a:lnSpc>
                      </a:pPr>
                      <a:r>
                        <a:rPr lang="fr-FR" sz="1100" b="0" strike="noStrike" spc="-1" dirty="0">
                          <a:solidFill>
                            <a:srgbClr val="000000"/>
                          </a:solidFill>
                          <a:latin typeface="Calibri"/>
                        </a:rPr>
                        <a:t>Notions de discrimination, handicaps, accessibilités, stéréotypes,</a:t>
                      </a:r>
                      <a:r>
                        <a:rPr lang="fr-FR" sz="1100" b="0" strike="noStrike" spc="-1" baseline="0" dirty="0">
                          <a:solidFill>
                            <a:srgbClr val="000000"/>
                          </a:solidFill>
                          <a:latin typeface="Calibri"/>
                        </a:rPr>
                        <a:t> inclusion</a:t>
                      </a:r>
                    </a:p>
                  </a:txBody>
                  <a:tcPr marL="68400" marR="68400">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solidFill>
                      <a:schemeClr val="accent1">
                        <a:tint val="20000"/>
                      </a:schemeClr>
                    </a:solidFill>
                  </a:tcPr>
                </a:tc>
                <a:tc>
                  <a:txBody>
                    <a:bodyPr/>
                    <a:lstStyle/>
                    <a:p>
                      <a:pPr defTabSz="914400">
                        <a:lnSpc>
                          <a:spcPct val="100000"/>
                        </a:lnSpc>
                      </a:pPr>
                      <a:r>
                        <a:rPr lang="fr-FR" sz="1100" b="0" strike="noStrike" spc="-1" dirty="0">
                          <a:solidFill>
                            <a:schemeClr val="dk1"/>
                          </a:solidFill>
                          <a:latin typeface="Calibri"/>
                        </a:rPr>
                        <a:t> Réflexion personnelle des élèves grâce à trois outils :</a:t>
                      </a:r>
                    </a:p>
                    <a:p>
                      <a:pPr defTabSz="914400">
                        <a:lnSpc>
                          <a:spcPct val="100000"/>
                        </a:lnSpc>
                      </a:pPr>
                      <a:r>
                        <a:rPr lang="fr-FR" sz="1100" b="0" strike="noStrike" spc="-1" dirty="0">
                          <a:solidFill>
                            <a:schemeClr val="dk1"/>
                          </a:solidFill>
                          <a:latin typeface="Calibri"/>
                        </a:rPr>
                        <a:t>Le baromètre, la leçon et le bocal </a:t>
                      </a:r>
                    </a:p>
                    <a:p>
                      <a:pPr defTabSz="914400">
                        <a:lnSpc>
                          <a:spcPct val="100000"/>
                        </a:lnSpc>
                      </a:pPr>
                      <a:endParaRPr lang="fr-FR" sz="1100" b="0" strike="noStrike" spc="-1" dirty="0">
                        <a:solidFill>
                          <a:schemeClr val="dk1"/>
                        </a:solidFill>
                        <a:latin typeface="Calibri"/>
                      </a:endParaRPr>
                    </a:p>
                    <a:p>
                      <a:pPr defTabSz="914400">
                        <a:lnSpc>
                          <a:spcPct val="100000"/>
                        </a:lnSpc>
                      </a:pPr>
                      <a:endParaRPr lang="fr-FR" sz="1100" b="0" strike="noStrike" spc="-1" dirty="0">
                        <a:solidFill>
                          <a:schemeClr val="dk1"/>
                        </a:solidFill>
                        <a:latin typeface="Calibri"/>
                      </a:endParaRPr>
                    </a:p>
                    <a:p>
                      <a:pPr defTabSz="914400">
                        <a:lnSpc>
                          <a:spcPct val="100000"/>
                        </a:lnSpc>
                      </a:pPr>
                      <a:r>
                        <a:rPr lang="fr-FR" sz="1100" b="0" strike="noStrike" spc="-1" dirty="0">
                          <a:solidFill>
                            <a:schemeClr val="dk1"/>
                          </a:solidFill>
                          <a:latin typeface="Calibri"/>
                        </a:rPr>
                        <a:t>Travail sur la justification des choix, l’argumentation orale.</a:t>
                      </a:r>
                    </a:p>
                  </a:txBody>
                  <a:tcPr marL="68400" marR="68400">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solidFill>
                      <a:schemeClr val="accent1">
                        <a:tint val="2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100" b="0" strike="noStrike" spc="-1" dirty="0">
                          <a:solidFill>
                            <a:schemeClr val="dk1"/>
                          </a:solidFill>
                          <a:latin typeface="Calibri"/>
                        </a:rPr>
                        <a:t> </a:t>
                      </a:r>
                      <a:r>
                        <a:rPr lang="fr-FR" sz="1100" b="0" strike="noStrike" spc="-1" dirty="0">
                          <a:solidFill>
                            <a:schemeClr val="dk1"/>
                          </a:solidFill>
                          <a:latin typeface="+mn-lt"/>
                        </a:rPr>
                        <a:t>2h</a:t>
                      </a:r>
                      <a:endParaRPr lang="fr-FR" sz="1100" b="0" strike="noStrike" spc="-1" dirty="0">
                        <a:solidFill>
                          <a:srgbClr val="000000"/>
                        </a:solidFill>
                        <a:latin typeface="+mn-lt"/>
                      </a:endParaRPr>
                    </a:p>
                    <a:p>
                      <a:pPr defTabSz="914400">
                        <a:lnSpc>
                          <a:spcPct val="100000"/>
                        </a:lnSpc>
                      </a:pPr>
                      <a:endParaRPr lang="fr-FR" sz="1100" b="0" strike="noStrike" spc="-1" dirty="0">
                        <a:solidFill>
                          <a:srgbClr val="000000"/>
                        </a:solidFill>
                        <a:latin typeface="Calibri"/>
                      </a:endParaRPr>
                    </a:p>
                  </a:txBody>
                  <a:tcPr marL="68400" marR="68400">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solidFill>
                      <a:schemeClr val="accent1">
                        <a:tint val="20000"/>
                      </a:schemeClr>
                    </a:solidFill>
                  </a:tcPr>
                </a:tc>
                <a:tc>
                  <a:txBody>
                    <a:bodyPr/>
                    <a:lstStyle/>
                    <a:p>
                      <a:pPr defTabSz="914400">
                        <a:lnSpc>
                          <a:spcPct val="100000"/>
                        </a:lnSpc>
                      </a:pPr>
                      <a:r>
                        <a:rPr lang="fr-FR" sz="1100" b="0" strike="noStrike" spc="-1" dirty="0">
                          <a:solidFill>
                            <a:schemeClr val="dk1"/>
                          </a:solidFill>
                          <a:latin typeface="Calibri"/>
                        </a:rPr>
                        <a:t> A la suite de la frise humaine, les élèves reprennent les mêmes pancartes. Ils doivent se positionner selon des affirmations projetées tableau, pour savoir s’ils sont « tout à fait d’accord » ou pas. Ils se déplacent dans la classe et doivent justifier pourquoi ils se positionnent ainsi sur la ligne du baromètre.</a:t>
                      </a:r>
                    </a:p>
                    <a:p>
                      <a:pPr defTabSz="914400">
                        <a:lnSpc>
                          <a:spcPct val="100000"/>
                        </a:lnSpc>
                      </a:pPr>
                      <a:endParaRPr lang="fr-FR" sz="1100" b="0" strike="noStrike" spc="-1" dirty="0">
                        <a:solidFill>
                          <a:schemeClr val="dk1"/>
                        </a:solidFill>
                        <a:latin typeface="Calibri"/>
                      </a:endParaRPr>
                    </a:p>
                    <a:p>
                      <a:pPr defTabSz="914400">
                        <a:lnSpc>
                          <a:spcPct val="100000"/>
                        </a:lnSpc>
                      </a:pPr>
                      <a:r>
                        <a:rPr lang="fr-FR" sz="1100" b="0" strike="noStrike" spc="-1" dirty="0">
                          <a:solidFill>
                            <a:schemeClr val="dk1"/>
                          </a:solidFill>
                          <a:latin typeface="Calibri"/>
                        </a:rPr>
                        <a:t>Le temps de la leçon vient poser les différentes notions du chapitre ou retravailler ce qui n’a pas été compris pendant la frise humaine. Plusieurs formats possibles : carte mentale, fiche de révisions, flashcards, carnet des apprentissages...</a:t>
                      </a:r>
                    </a:p>
                    <a:p>
                      <a:pPr defTabSz="914400">
                        <a:lnSpc>
                          <a:spcPct val="100000"/>
                        </a:lnSpc>
                      </a:pPr>
                      <a:endParaRPr lang="fr-FR" sz="1100" b="0" strike="noStrike" spc="-1" dirty="0">
                        <a:solidFill>
                          <a:schemeClr val="dk1"/>
                        </a:solidFill>
                        <a:latin typeface="Calibri"/>
                      </a:endParaRPr>
                    </a:p>
                    <a:p>
                      <a:pPr defTabSz="914400">
                        <a:lnSpc>
                          <a:spcPct val="100000"/>
                        </a:lnSpc>
                      </a:pPr>
                      <a:r>
                        <a:rPr lang="fr-FR" sz="1100" b="0" strike="noStrike" spc="-1" dirty="0">
                          <a:solidFill>
                            <a:schemeClr val="dk1"/>
                          </a:solidFill>
                          <a:latin typeface="Calibri"/>
                        </a:rPr>
                        <a:t>Le bocal clôture la réflexion en demandant aux élèves de donner leur avis personnel sur la question du handicap en France, à travers des phrases projetées au tableau. Chacun peut s’installer dans le bocal pour donner son avis. Les questions peuvent être données en amont pour aider l’élève à argumenter ses choix. Ecoute active du reste de la classe.</a:t>
                      </a:r>
                      <a:endParaRPr lang="fr-FR" sz="1100" b="0" strike="noStrike" spc="-1" dirty="0">
                        <a:solidFill>
                          <a:srgbClr val="000000"/>
                        </a:solidFill>
                        <a:latin typeface="Calibri"/>
                      </a:endParaRPr>
                    </a:p>
                  </a:txBody>
                  <a:tcPr marL="68400" marR="68400">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solidFill>
                      <a:schemeClr val="accent1">
                        <a:tint val="20000"/>
                      </a:schemeClr>
                    </a:solidFill>
                  </a:tcPr>
                </a:tc>
                <a:tc>
                  <a:txBody>
                    <a:bodyPr/>
                    <a:lstStyle/>
                    <a:p>
                      <a:pPr defTabSz="914400">
                        <a:lnSpc>
                          <a:spcPct val="100000"/>
                        </a:lnSpc>
                      </a:pPr>
                      <a:r>
                        <a:rPr lang="fr-FR" sz="1100" b="0" strike="noStrike" spc="-1" dirty="0">
                          <a:solidFill>
                            <a:srgbClr val="000000"/>
                          </a:solidFill>
                          <a:latin typeface="Calibri"/>
                        </a:rPr>
                        <a:t>Possibilité de faire</a:t>
                      </a:r>
                      <a:r>
                        <a:rPr lang="fr-FR" sz="1100" b="0" strike="noStrike" spc="-1" baseline="0" dirty="0">
                          <a:solidFill>
                            <a:srgbClr val="000000"/>
                          </a:solidFill>
                          <a:latin typeface="Calibri"/>
                        </a:rPr>
                        <a:t> un carnet des apprentissages. Faire écrire les élèves par un écrit réflexif tout au long de la séquence</a:t>
                      </a:r>
                      <a:endParaRPr lang="fr-FR" sz="1100" b="0" strike="noStrike" spc="-1" dirty="0">
                        <a:solidFill>
                          <a:srgbClr val="000000"/>
                        </a:solidFill>
                        <a:latin typeface="Calibri"/>
                      </a:endParaRPr>
                    </a:p>
                  </a:txBody>
                  <a:tcPr marL="68400" marR="68400">
                    <a:lnL w="12240" cap="flat" cmpd="sng" algn="ctr">
                      <a:solidFill>
                        <a:srgbClr val="FFFFFF"/>
                      </a:solidFill>
                      <a:prstDash val="solid"/>
                      <a:round/>
                      <a:headEnd type="none" w="med" len="med"/>
                      <a:tailEnd type="none" w="med" len="med"/>
                    </a:lnL>
                    <a:lnR w="12240">
                      <a:solidFill>
                        <a:srgbClr val="FFFFFF"/>
                      </a:solidFill>
                      <a:prstDash val="soli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solidFill>
                      <a:schemeClr val="accent1">
                        <a:tint val="20000"/>
                      </a:schemeClr>
                    </a:solidFill>
                  </a:tcPr>
                </a:tc>
                <a:extLst>
                  <a:ext uri="{0D108BD9-81ED-4DB2-BD59-A6C34878D82A}">
                    <a16:rowId xmlns:a16="http://schemas.microsoft.com/office/drawing/2014/main" val="10002"/>
                  </a:ext>
                </a:extLst>
              </a:tr>
            </a:tbl>
          </a:graphicData>
        </a:graphic>
      </p:graphicFrame>
      <p:pic>
        <p:nvPicPr>
          <p:cNvPr id="54" name="Image 2" descr="Macintosh HD:Users:cyrilginisty:Downloads:charte graphique.png">
            <a:extLst>
              <a:ext uri="{FF2B5EF4-FFF2-40B4-BE49-F238E27FC236}">
                <a16:creationId xmlns:a16="http://schemas.microsoft.com/office/drawing/2014/main" id="{E90E6763-259C-8117-4300-5C33873E0ADE}"/>
              </a:ext>
            </a:extLst>
          </p:cNvPr>
          <p:cNvPicPr/>
          <p:nvPr/>
        </p:nvPicPr>
        <p:blipFill>
          <a:blip r:embed="rId2"/>
          <a:stretch/>
        </p:blipFill>
        <p:spPr>
          <a:xfrm>
            <a:off x="0" y="0"/>
            <a:ext cx="936720" cy="950040"/>
          </a:xfrm>
          <a:prstGeom prst="rect">
            <a:avLst/>
          </a:prstGeom>
          <a:ln w="0">
            <a:noFill/>
          </a:ln>
        </p:spPr>
      </p:pic>
      <p:sp>
        <p:nvSpPr>
          <p:cNvPr id="55" name="ZoneTexte 3">
            <a:extLst>
              <a:ext uri="{FF2B5EF4-FFF2-40B4-BE49-F238E27FC236}">
                <a16:creationId xmlns:a16="http://schemas.microsoft.com/office/drawing/2014/main" id="{134193C7-0B8F-93F8-2E35-6DD44F582405}"/>
              </a:ext>
            </a:extLst>
          </p:cNvPr>
          <p:cNvSpPr/>
          <p:nvPr/>
        </p:nvSpPr>
        <p:spPr>
          <a:xfrm>
            <a:off x="937800" y="326520"/>
            <a:ext cx="10843560" cy="521766"/>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defTabSz="914400">
              <a:lnSpc>
                <a:spcPct val="100000"/>
              </a:lnSpc>
            </a:pPr>
            <a:r>
              <a:rPr lang="fr-FR" sz="2800" b="1" strike="noStrike" spc="-1" dirty="0">
                <a:solidFill>
                  <a:schemeClr val="accent5">
                    <a:lumMod val="75000"/>
                  </a:schemeClr>
                </a:solidFill>
                <a:latin typeface="Calibri"/>
              </a:rPr>
              <a:t>OBJECTIFS DE LA SEQUENC</a:t>
            </a:r>
            <a:r>
              <a:rPr lang="fr-FR" sz="2800" b="1" spc="-1" dirty="0">
                <a:solidFill>
                  <a:schemeClr val="accent5">
                    <a:lumMod val="75000"/>
                  </a:schemeClr>
                </a:solidFill>
                <a:latin typeface="Calibri"/>
              </a:rPr>
              <a:t>E</a:t>
            </a:r>
            <a:endParaRPr lang="fr-FR" sz="2800" b="0" strike="noStrike" spc="-1" dirty="0">
              <a:solidFill>
                <a:srgbClr val="000000"/>
              </a:solidFill>
              <a:latin typeface="Calibri"/>
            </a:endParaRPr>
          </a:p>
        </p:txBody>
      </p:sp>
      <p:sp>
        <p:nvSpPr>
          <p:cNvPr id="3" name="PlaceHolder 2">
            <a:extLst>
              <a:ext uri="{FF2B5EF4-FFF2-40B4-BE49-F238E27FC236}">
                <a16:creationId xmlns:a16="http://schemas.microsoft.com/office/drawing/2014/main" id="{3D968230-8FB6-8D90-3E05-799CA3B39552}"/>
              </a:ext>
            </a:extLst>
          </p:cNvPr>
          <p:cNvSpPr>
            <a:spLocks noGrp="1"/>
          </p:cNvSpPr>
          <p:nvPr>
            <p:ph type="sldNum" idx="26"/>
          </p:nvPr>
        </p:nvSpPr>
        <p:spPr/>
        <p:txBody>
          <a:bodyPr/>
          <a:lstStyle/>
          <a:p>
            <a:fld id="{E1D4F823-3A6D-4549-8C33-F2655D8DA639}" type="slidenum">
              <a:rPr/>
              <a:t>4</a:t>
            </a:fld>
            <a:endParaRPr/>
          </a:p>
        </p:txBody>
      </p:sp>
      <p:sp>
        <p:nvSpPr>
          <p:cNvPr id="4" name="PlaceHolder 1">
            <a:extLst>
              <a:ext uri="{FF2B5EF4-FFF2-40B4-BE49-F238E27FC236}">
                <a16:creationId xmlns:a16="http://schemas.microsoft.com/office/drawing/2014/main" id="{62AABB39-1872-FBEE-BA9C-FCB088C74A9D}"/>
              </a:ext>
            </a:extLst>
          </p:cNvPr>
          <p:cNvSpPr txBox="1">
            <a:spLocks/>
          </p:cNvSpPr>
          <p:nvPr/>
        </p:nvSpPr>
        <p:spPr>
          <a:xfrm>
            <a:off x="618371" y="6494040"/>
            <a:ext cx="10581120" cy="363960"/>
          </a:xfrm>
          <a:prstGeom prst="rect">
            <a:avLst/>
          </a:prstGeom>
          <a:noFill/>
          <a:ln w="0">
            <a:noFill/>
          </a:ln>
        </p:spPr>
        <p:txBody>
          <a:bodyPr lIns="91440" tIns="45720" rIns="91440" bIns="45720" anchor="ctr">
            <a:noAutofit/>
          </a:bodyPr>
          <a:lstStyle>
            <a:defPPr>
              <a:defRPr lang="fr-FR"/>
            </a:defPPr>
            <a:lvl1pPr marL="0" indent="0" algn="ctr" defTabSz="914400" rtl="0" eaLnBrk="1" latinLnBrk="0" hangingPunct="1">
              <a:lnSpc>
                <a:spcPct val="100000"/>
              </a:lnSpc>
              <a:buNone/>
              <a:tabLst>
                <a:tab pos="0" algn="l"/>
              </a:tabLst>
              <a:defRPr lang="fr-FR" sz="1200" b="0" strike="noStrike" kern="1200" spc="-1">
                <a:solidFill>
                  <a:schemeClr val="dk1">
                    <a:tint val="75000"/>
                  </a:schemeClr>
                </a:solidFill>
                <a:latin typeface="Calibri"/>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t>Isabelle HUBERT et Aurélie BERTHET                                	 Formatrices Histoire-Géographie-EMC      			 Académie de Lyon</a:t>
            </a:r>
            <a:endParaRPr lang="fr-FR" dirty="0">
              <a:solidFill>
                <a:srgbClr val="000000"/>
              </a:solidFill>
            </a:endParaRPr>
          </a:p>
        </p:txBody>
      </p:sp>
    </p:spTree>
    <p:extLst>
      <p:ext uri="{BB962C8B-B14F-4D97-AF65-F5344CB8AC3E}">
        <p14:creationId xmlns:p14="http://schemas.microsoft.com/office/powerpoint/2010/main" val="20071671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41B051-F0FC-60E5-0352-37ED7FEFAF3A}"/>
            </a:ext>
          </a:extLst>
        </p:cNvPr>
        <p:cNvGrpSpPr/>
        <p:nvPr/>
      </p:nvGrpSpPr>
      <p:grpSpPr>
        <a:xfrm>
          <a:off x="0" y="0"/>
          <a:ext cx="0" cy="0"/>
          <a:chOff x="0" y="0"/>
          <a:chExt cx="0" cy="0"/>
        </a:xfrm>
      </p:grpSpPr>
      <p:graphicFrame>
        <p:nvGraphicFramePr>
          <p:cNvPr id="53" name="Tableau 1">
            <a:extLst>
              <a:ext uri="{FF2B5EF4-FFF2-40B4-BE49-F238E27FC236}">
                <a16:creationId xmlns:a16="http://schemas.microsoft.com/office/drawing/2014/main" id="{35AA8B8A-407D-86C7-8B2A-224A0459F653}"/>
              </a:ext>
            </a:extLst>
          </p:cNvPr>
          <p:cNvGraphicFramePr/>
          <p:nvPr>
            <p:extLst>
              <p:ext uri="{D42A27DB-BD31-4B8C-83A1-F6EECF244321}">
                <p14:modId xmlns:p14="http://schemas.microsoft.com/office/powerpoint/2010/main" val="2714902614"/>
              </p:ext>
            </p:extLst>
          </p:nvPr>
        </p:nvGraphicFramePr>
        <p:xfrm>
          <a:off x="420960" y="1174806"/>
          <a:ext cx="11350080" cy="2234487"/>
        </p:xfrm>
        <a:graphic>
          <a:graphicData uri="http://schemas.openxmlformats.org/drawingml/2006/table">
            <a:tbl>
              <a:tblPr/>
              <a:tblGrid>
                <a:gridCol w="1610280">
                  <a:extLst>
                    <a:ext uri="{9D8B030D-6E8A-4147-A177-3AD203B41FA5}">
                      <a16:colId xmlns:a16="http://schemas.microsoft.com/office/drawing/2014/main" val="20000"/>
                    </a:ext>
                  </a:extLst>
                </a:gridCol>
                <a:gridCol w="1432396">
                  <a:extLst>
                    <a:ext uri="{9D8B030D-6E8A-4147-A177-3AD203B41FA5}">
                      <a16:colId xmlns:a16="http://schemas.microsoft.com/office/drawing/2014/main" val="20001"/>
                    </a:ext>
                  </a:extLst>
                </a:gridCol>
                <a:gridCol w="1693844">
                  <a:extLst>
                    <a:ext uri="{9D8B030D-6E8A-4147-A177-3AD203B41FA5}">
                      <a16:colId xmlns:a16="http://schemas.microsoft.com/office/drawing/2014/main" val="20002"/>
                    </a:ext>
                  </a:extLst>
                </a:gridCol>
                <a:gridCol w="1217160">
                  <a:extLst>
                    <a:ext uri="{9D8B030D-6E8A-4147-A177-3AD203B41FA5}">
                      <a16:colId xmlns:a16="http://schemas.microsoft.com/office/drawing/2014/main" val="20003"/>
                    </a:ext>
                  </a:extLst>
                </a:gridCol>
                <a:gridCol w="4092840">
                  <a:extLst>
                    <a:ext uri="{9D8B030D-6E8A-4147-A177-3AD203B41FA5}">
                      <a16:colId xmlns:a16="http://schemas.microsoft.com/office/drawing/2014/main" val="20004"/>
                    </a:ext>
                  </a:extLst>
                </a:gridCol>
                <a:gridCol w="1303560">
                  <a:extLst>
                    <a:ext uri="{9D8B030D-6E8A-4147-A177-3AD203B41FA5}">
                      <a16:colId xmlns:a16="http://schemas.microsoft.com/office/drawing/2014/main" val="20005"/>
                    </a:ext>
                  </a:extLst>
                </a:gridCol>
              </a:tblGrid>
              <a:tr h="0">
                <a:tc>
                  <a:txBody>
                    <a:bodyPr/>
                    <a:lstStyle/>
                    <a:p>
                      <a:pPr algn="ctr" defTabSz="914400">
                        <a:lnSpc>
                          <a:spcPct val="100000"/>
                        </a:lnSpc>
                      </a:pPr>
                      <a:r>
                        <a:rPr lang="fr-FR" sz="1200" b="1" strike="noStrike" spc="-1" dirty="0">
                          <a:solidFill>
                            <a:schemeClr val="dk1"/>
                          </a:solidFill>
                          <a:latin typeface="Marianne Light"/>
                          <a:ea typeface="MS Mincho"/>
                        </a:rPr>
                        <a:t>Plan de la séquence/séance</a:t>
                      </a:r>
                      <a:endParaRPr lang="fr-FR" sz="1200" b="0" strike="noStrike" spc="-1" dirty="0">
                        <a:solidFill>
                          <a:srgbClr val="FFFFFF"/>
                        </a:solidFill>
                        <a:latin typeface="Calibri"/>
                      </a:endParaRPr>
                    </a:p>
                  </a:txBody>
                  <a:tcPr marL="68400" marR="68400" anchor="ct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tc>
                  <a:txBody>
                    <a:bodyPr/>
                    <a:lstStyle/>
                    <a:p>
                      <a:pPr algn="ctr" defTabSz="914400">
                        <a:lnSpc>
                          <a:spcPct val="100000"/>
                        </a:lnSpc>
                      </a:pPr>
                      <a:r>
                        <a:rPr lang="fr-FR" sz="1200" b="1" strike="noStrike" spc="-1">
                          <a:solidFill>
                            <a:schemeClr val="dk1"/>
                          </a:solidFill>
                          <a:latin typeface="Marianne Light"/>
                        </a:rPr>
                        <a:t>Objectifs connaissances et notions</a:t>
                      </a:r>
                      <a:endParaRPr lang="fr-FR" sz="1200" b="0" strike="noStrike" spc="-1">
                        <a:solidFill>
                          <a:srgbClr val="FFFFFF"/>
                        </a:solidFill>
                        <a:latin typeface="Calibri"/>
                      </a:endParaRPr>
                    </a:p>
                  </a:txBody>
                  <a:tcPr marL="68400" marR="68400" anchor="ct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tc>
                  <a:txBody>
                    <a:bodyPr/>
                    <a:lstStyle/>
                    <a:p>
                      <a:pPr algn="ctr" defTabSz="914400">
                        <a:lnSpc>
                          <a:spcPct val="100000"/>
                        </a:lnSpc>
                      </a:pPr>
                      <a:r>
                        <a:rPr lang="fr-FR" sz="1200" b="1" strike="noStrike" spc="-1">
                          <a:solidFill>
                            <a:schemeClr val="dk1"/>
                          </a:solidFill>
                          <a:latin typeface="Marianne Light"/>
                        </a:rPr>
                        <a:t>Progression des capacités et des méthodes</a:t>
                      </a:r>
                      <a:endParaRPr lang="fr-FR" sz="1200" b="0" strike="noStrike" spc="-1">
                        <a:solidFill>
                          <a:srgbClr val="FFFFFF"/>
                        </a:solidFill>
                        <a:latin typeface="Calibri"/>
                      </a:endParaRPr>
                    </a:p>
                  </a:txBody>
                  <a:tcPr marL="68400" marR="68400" anchor="ct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tc>
                  <a:txBody>
                    <a:bodyPr/>
                    <a:lstStyle/>
                    <a:p>
                      <a:pPr algn="ctr" defTabSz="914400">
                        <a:lnSpc>
                          <a:spcPct val="100000"/>
                        </a:lnSpc>
                      </a:pPr>
                      <a:r>
                        <a:rPr lang="fr-FR" sz="1200" b="1" strike="noStrike" spc="-1">
                          <a:solidFill>
                            <a:schemeClr val="dk1"/>
                          </a:solidFill>
                          <a:latin typeface="Marianne Light"/>
                        </a:rPr>
                        <a:t> Durée</a:t>
                      </a:r>
                      <a:endParaRPr lang="fr-FR" sz="1200" b="0" strike="noStrike" spc="-1">
                        <a:solidFill>
                          <a:srgbClr val="FFFFFF"/>
                        </a:solidFill>
                        <a:latin typeface="Calibri"/>
                      </a:endParaRPr>
                    </a:p>
                  </a:txBody>
                  <a:tcPr marL="68400" marR="68400" anchor="ct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tc>
                  <a:txBody>
                    <a:bodyPr/>
                    <a:lstStyle/>
                    <a:p>
                      <a:pPr algn="ctr" defTabSz="914400">
                        <a:lnSpc>
                          <a:spcPct val="100000"/>
                        </a:lnSpc>
                      </a:pPr>
                      <a:r>
                        <a:rPr lang="fr-FR" sz="1200" b="1" strike="noStrike" spc="-1">
                          <a:solidFill>
                            <a:schemeClr val="dk1"/>
                          </a:solidFill>
                          <a:latin typeface="Marianne Light"/>
                        </a:rPr>
                        <a:t>Mise en œuvre pédagogique</a:t>
                      </a:r>
                      <a:endParaRPr lang="fr-FR" sz="1200" b="0" strike="noStrike" spc="-1">
                        <a:solidFill>
                          <a:srgbClr val="FFFFFF"/>
                        </a:solidFill>
                        <a:latin typeface="Calibri"/>
                      </a:endParaRPr>
                    </a:p>
                    <a:p>
                      <a:pPr algn="ctr" defTabSz="914400">
                        <a:lnSpc>
                          <a:spcPct val="100000"/>
                        </a:lnSpc>
                      </a:pPr>
                      <a:r>
                        <a:rPr lang="fr-FR" sz="1200" b="1" strike="noStrike" spc="-1">
                          <a:solidFill>
                            <a:schemeClr val="dk1"/>
                          </a:solidFill>
                          <a:latin typeface="Marianne Light"/>
                        </a:rPr>
                        <a:t>(dispositifs pédagogiques, posture professeur et élèves)</a:t>
                      </a:r>
                      <a:endParaRPr lang="fr-FR" sz="1200" b="0" strike="noStrike" spc="-1">
                        <a:solidFill>
                          <a:srgbClr val="FFFFFF"/>
                        </a:solidFill>
                        <a:latin typeface="Calibri"/>
                      </a:endParaRPr>
                    </a:p>
                  </a:txBody>
                  <a:tcPr marL="68400" marR="68400" anchor="ct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tc>
                  <a:txBody>
                    <a:bodyPr/>
                    <a:lstStyle/>
                    <a:p>
                      <a:pPr algn="ctr" defTabSz="914400">
                        <a:lnSpc>
                          <a:spcPct val="100000"/>
                        </a:lnSpc>
                      </a:pPr>
                      <a:r>
                        <a:rPr lang="fr-FR" sz="1200" b="1" strike="noStrike" spc="-1">
                          <a:solidFill>
                            <a:schemeClr val="dk1"/>
                          </a:solidFill>
                          <a:latin typeface="Marianne Light"/>
                        </a:rPr>
                        <a:t>Evaluations</a:t>
                      </a:r>
                      <a:endParaRPr lang="fr-FR" sz="1200" b="0" strike="noStrike" spc="-1">
                        <a:solidFill>
                          <a:srgbClr val="FFFFFF"/>
                        </a:solidFill>
                        <a:latin typeface="Calibri"/>
                      </a:endParaRPr>
                    </a:p>
                  </a:txBody>
                  <a:tcPr marL="68400" marR="68400" anchor="ct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extLst>
                  <a:ext uri="{0D108BD9-81ED-4DB2-BD59-A6C34878D82A}">
                    <a16:rowId xmlns:a16="http://schemas.microsoft.com/office/drawing/2014/main" val="10000"/>
                  </a:ext>
                </a:extLst>
              </a:tr>
              <a:tr h="15944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strike="noStrike" spc="-1" dirty="0">
                          <a:solidFill>
                            <a:schemeClr val="lt1"/>
                          </a:solidFill>
                          <a:latin typeface="Cambria"/>
                          <a:ea typeface="MS Mincho"/>
                        </a:rPr>
                        <a:t>Séance 5 : Le temps de l’engagement</a:t>
                      </a:r>
                    </a:p>
                    <a:p>
                      <a:pPr defTabSz="914400">
                        <a:lnSpc>
                          <a:spcPct val="100000"/>
                        </a:lnSpc>
                      </a:pPr>
                      <a:endParaRPr lang="fr-FR" sz="1200" b="1" strike="noStrike" spc="-1" dirty="0">
                        <a:solidFill>
                          <a:schemeClr val="lt1"/>
                        </a:solidFill>
                        <a:latin typeface="Cambria"/>
                        <a:ea typeface="MS Mincho"/>
                      </a:endParaRPr>
                    </a:p>
                  </a:txBody>
                  <a:tcPr marL="68400" marR="68400">
                    <a:lnL w="12240">
                      <a:solidFill>
                        <a:srgbClr val="FFFFFF"/>
                      </a:solidFill>
                      <a:prstDash val="solid"/>
                    </a:lnL>
                    <a:lnR w="12240" cap="flat" cmpd="sng" algn="ctr">
                      <a:solidFill>
                        <a:srgbClr val="FFFFFF"/>
                      </a:solidFill>
                      <a:prstDash val="solid"/>
                      <a:round/>
                      <a:headEnd type="none" w="med" len="med"/>
                      <a:tailEnd type="none" w="med" len="med"/>
                    </a:lnR>
                    <a:lnT w="38160" cap="flat" cmpd="sng" algn="ctr">
                      <a:solidFill>
                        <a:srgbClr val="FFFFFF"/>
                      </a:solidFill>
                      <a:prstDash val="solid"/>
                      <a:round/>
                      <a:headEnd type="none" w="med" len="med"/>
                      <a:tailEnd type="none" w="med" len="med"/>
                    </a:lnT>
                    <a:lnB w="12240">
                      <a:solidFill>
                        <a:srgbClr val="FFFFFF"/>
                      </a:solidFill>
                      <a:prstDash val="solid"/>
                    </a:lnB>
                    <a:solidFill>
                      <a:schemeClr val="accent1"/>
                    </a:solidFill>
                  </a:tcPr>
                </a:tc>
                <a:tc>
                  <a:txBody>
                    <a:bodyPr/>
                    <a:lstStyle/>
                    <a:p>
                      <a:pPr defTabSz="914400">
                        <a:lnSpc>
                          <a:spcPct val="100000"/>
                        </a:lnSpc>
                      </a:pPr>
                      <a:r>
                        <a:rPr lang="fr-FR" sz="1100" b="0" strike="noStrike" spc="-1" dirty="0">
                          <a:solidFill>
                            <a:srgbClr val="000000"/>
                          </a:solidFill>
                          <a:latin typeface="Calibri"/>
                        </a:rPr>
                        <a:t>Engagement citoyen, construction d’une culture civique</a:t>
                      </a:r>
                    </a:p>
                  </a:txBody>
                  <a:tcPr marL="68400" marR="68400">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38160" cap="flat" cmpd="sng" algn="ctr">
                      <a:solidFill>
                        <a:srgbClr val="FFFFFF"/>
                      </a:solidFill>
                      <a:prstDash val="solid"/>
                      <a:round/>
                      <a:headEnd type="none" w="med" len="med"/>
                      <a:tailEnd type="none" w="med" len="med"/>
                    </a:lnT>
                    <a:lnB w="12240">
                      <a:solidFill>
                        <a:srgbClr val="FFFFFF"/>
                      </a:solidFill>
                      <a:prstDash val="solid"/>
                    </a:lnB>
                    <a:solidFill>
                      <a:schemeClr val="accent1">
                        <a:tint val="20000"/>
                      </a:schemeClr>
                    </a:solidFill>
                  </a:tcPr>
                </a:tc>
                <a:tc>
                  <a:txBody>
                    <a:bodyPr/>
                    <a:lstStyle/>
                    <a:p>
                      <a:pPr defTabSz="914400">
                        <a:lnSpc>
                          <a:spcPct val="100000"/>
                        </a:lnSpc>
                      </a:pPr>
                      <a:r>
                        <a:rPr lang="fr-FR" sz="1100" b="0" strike="noStrike" spc="-1" dirty="0">
                          <a:solidFill>
                            <a:srgbClr val="000000"/>
                          </a:solidFill>
                          <a:latin typeface="Calibri"/>
                        </a:rPr>
                        <a:t>Réalisation en classe : affiches, vidéo, podcast, marque-pages, lettres, organisation d’une journée...</a:t>
                      </a:r>
                    </a:p>
                    <a:p>
                      <a:pPr defTabSz="914400">
                        <a:lnSpc>
                          <a:spcPct val="100000"/>
                        </a:lnSpc>
                      </a:pPr>
                      <a:endParaRPr lang="fr-FR" sz="1100" b="0" strike="noStrike" spc="-1" dirty="0">
                        <a:solidFill>
                          <a:srgbClr val="000000"/>
                        </a:solidFill>
                        <a:latin typeface="Calibri"/>
                      </a:endParaRPr>
                    </a:p>
                    <a:p>
                      <a:pPr defTabSz="914400">
                        <a:lnSpc>
                          <a:spcPct val="100000"/>
                        </a:lnSpc>
                      </a:pPr>
                      <a:r>
                        <a:rPr lang="fr-FR" sz="1100" b="0" strike="noStrike" spc="-1" dirty="0">
                          <a:solidFill>
                            <a:srgbClr val="000000"/>
                          </a:solidFill>
                          <a:latin typeface="Calibri"/>
                        </a:rPr>
                        <a:t>Participation à un concours </a:t>
                      </a:r>
                    </a:p>
                  </a:txBody>
                  <a:tcPr marL="68400" marR="68400">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38160" cap="flat" cmpd="sng" algn="ctr">
                      <a:solidFill>
                        <a:srgbClr val="FFFFFF"/>
                      </a:solidFill>
                      <a:prstDash val="solid"/>
                      <a:round/>
                      <a:headEnd type="none" w="med" len="med"/>
                      <a:tailEnd type="none" w="med" len="med"/>
                    </a:lnT>
                    <a:lnB w="12240">
                      <a:solidFill>
                        <a:srgbClr val="FFFFFF"/>
                      </a:solidFill>
                      <a:prstDash val="solid"/>
                    </a:lnB>
                    <a:solidFill>
                      <a:schemeClr val="accent1">
                        <a:tint val="20000"/>
                      </a:schemeClr>
                    </a:solidFill>
                  </a:tcPr>
                </a:tc>
                <a:tc>
                  <a:txBody>
                    <a:bodyPr/>
                    <a:lstStyle/>
                    <a:p>
                      <a:pPr defTabSz="914400">
                        <a:lnSpc>
                          <a:spcPct val="100000"/>
                        </a:lnSpc>
                      </a:pPr>
                      <a:r>
                        <a:rPr lang="fr-FR" sz="1100" b="0" strike="noStrike" spc="-1" dirty="0">
                          <a:solidFill>
                            <a:schemeClr val="dk1"/>
                          </a:solidFill>
                          <a:latin typeface="+mn-lt"/>
                        </a:rPr>
                        <a:t>2h ou + selon projet </a:t>
                      </a:r>
                      <a:endParaRPr lang="fr-FR" sz="1100" b="0" strike="noStrike" spc="-1" dirty="0">
                        <a:solidFill>
                          <a:srgbClr val="000000"/>
                        </a:solidFill>
                        <a:latin typeface="Calibri"/>
                      </a:endParaRPr>
                    </a:p>
                  </a:txBody>
                  <a:tcPr marL="68400" marR="68400">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38160" cap="flat" cmpd="sng" algn="ctr">
                      <a:solidFill>
                        <a:srgbClr val="FFFFFF"/>
                      </a:solidFill>
                      <a:prstDash val="solid"/>
                      <a:round/>
                      <a:headEnd type="none" w="med" len="med"/>
                      <a:tailEnd type="none" w="med" len="med"/>
                    </a:lnT>
                    <a:lnB w="12240">
                      <a:solidFill>
                        <a:srgbClr val="FFFFFF"/>
                      </a:solidFill>
                      <a:prstDash val="solid"/>
                    </a:lnB>
                    <a:solidFill>
                      <a:schemeClr val="accent1">
                        <a:tint val="20000"/>
                      </a:schemeClr>
                    </a:solidFill>
                  </a:tcPr>
                </a:tc>
                <a:tc>
                  <a:txBody>
                    <a:bodyPr/>
                    <a:lstStyle/>
                    <a:p>
                      <a:pPr defTabSz="914400">
                        <a:lnSpc>
                          <a:spcPct val="100000"/>
                        </a:lnSpc>
                      </a:pPr>
                      <a:r>
                        <a:rPr lang="fr-FR" sz="1100" b="0" strike="noStrike" spc="-1" dirty="0">
                          <a:solidFill>
                            <a:srgbClr val="000000"/>
                          </a:solidFill>
                          <a:latin typeface="Calibri"/>
                        </a:rPr>
                        <a:t>A notre tour, comment faire changer le regard sur les personnes en situation de handicap?</a:t>
                      </a:r>
                    </a:p>
                    <a:p>
                      <a:pPr defTabSz="914400">
                        <a:lnSpc>
                          <a:spcPct val="100000"/>
                        </a:lnSpc>
                      </a:pPr>
                      <a:r>
                        <a:rPr lang="fr-FR" sz="1100" b="0" strike="noStrike" spc="-1" dirty="0">
                          <a:solidFill>
                            <a:srgbClr val="000000"/>
                          </a:solidFill>
                          <a:latin typeface="Calibri"/>
                        </a:rPr>
                        <a:t>Propositions d’actions. Possibilité de relier l’action à d’autres acteurs ou projets  de la communauté éducation.</a:t>
                      </a:r>
                    </a:p>
                    <a:p>
                      <a:pPr defTabSz="914400">
                        <a:lnSpc>
                          <a:spcPct val="100000"/>
                        </a:lnSpc>
                      </a:pPr>
                      <a:endParaRPr lang="fr-FR" sz="1100" b="0" strike="noStrike" spc="-1" dirty="0">
                        <a:solidFill>
                          <a:srgbClr val="000000"/>
                        </a:solidFill>
                        <a:latin typeface="Calibri"/>
                      </a:endParaRPr>
                    </a:p>
                    <a:p>
                      <a:pPr defTabSz="914400">
                        <a:lnSpc>
                          <a:spcPct val="100000"/>
                        </a:lnSpc>
                      </a:pPr>
                      <a:endParaRPr lang="fr-FR" sz="1100" b="0" strike="noStrike" spc="-1" dirty="0">
                        <a:solidFill>
                          <a:srgbClr val="000000"/>
                        </a:solidFill>
                        <a:latin typeface="Calibri"/>
                      </a:endParaRPr>
                    </a:p>
                    <a:p>
                      <a:pPr defTabSz="914400">
                        <a:lnSpc>
                          <a:spcPct val="100000"/>
                        </a:lnSpc>
                      </a:pPr>
                      <a:r>
                        <a:rPr lang="fr-FR" sz="1100" b="0" strike="noStrike" spc="-1" dirty="0">
                          <a:solidFill>
                            <a:srgbClr val="000000"/>
                          </a:solidFill>
                          <a:latin typeface="Calibri"/>
                        </a:rPr>
                        <a:t>Vademecum « Eduquer à la citoyenneté au cycle 4 »</a:t>
                      </a:r>
                    </a:p>
                  </a:txBody>
                  <a:tcPr marL="68400" marR="68400">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38160" cap="flat" cmpd="sng" algn="ctr">
                      <a:solidFill>
                        <a:srgbClr val="FFFFFF"/>
                      </a:solidFill>
                      <a:prstDash val="solid"/>
                      <a:round/>
                      <a:headEnd type="none" w="med" len="med"/>
                      <a:tailEnd type="none" w="med" len="med"/>
                    </a:lnT>
                    <a:lnB w="12240">
                      <a:solidFill>
                        <a:srgbClr val="FFFFFF"/>
                      </a:solidFill>
                      <a:prstDash val="solid"/>
                    </a:lnB>
                    <a:solidFill>
                      <a:schemeClr val="accent1">
                        <a:tint val="20000"/>
                      </a:schemeClr>
                    </a:solidFill>
                  </a:tcPr>
                </a:tc>
                <a:tc>
                  <a:txBody>
                    <a:bodyPr/>
                    <a:lstStyle/>
                    <a:p>
                      <a:pPr defTabSz="914400">
                        <a:lnSpc>
                          <a:spcPct val="100000"/>
                        </a:lnSpc>
                      </a:pPr>
                      <a:r>
                        <a:rPr lang="fr-FR" sz="1100" b="0" strike="noStrike" spc="-1" dirty="0">
                          <a:solidFill>
                            <a:srgbClr val="000000"/>
                          </a:solidFill>
                          <a:latin typeface="Calibri"/>
                        </a:rPr>
                        <a:t>Réalisation finale, évaluation de l’engagement de l’élève.</a:t>
                      </a:r>
                    </a:p>
                  </a:txBody>
                  <a:tcPr marL="68400" marR="68400">
                    <a:lnL w="12240" cap="flat" cmpd="sng" algn="ctr">
                      <a:solidFill>
                        <a:srgbClr val="FFFFFF"/>
                      </a:solidFill>
                      <a:prstDash val="solid"/>
                      <a:round/>
                      <a:headEnd type="none" w="med" len="med"/>
                      <a:tailEnd type="none" w="med" len="med"/>
                    </a:lnL>
                    <a:lnR w="12240">
                      <a:solidFill>
                        <a:srgbClr val="FFFFFF"/>
                      </a:solidFill>
                      <a:prstDash val="solid"/>
                    </a:lnR>
                    <a:lnT w="38160" cap="flat" cmpd="sng" algn="ctr">
                      <a:solidFill>
                        <a:srgbClr val="FFFFFF"/>
                      </a:solidFill>
                      <a:prstDash val="solid"/>
                      <a:round/>
                      <a:headEnd type="none" w="med" len="med"/>
                      <a:tailEnd type="none" w="med" len="med"/>
                    </a:lnT>
                    <a:lnB w="12240">
                      <a:solidFill>
                        <a:srgbClr val="FFFFFF"/>
                      </a:solidFill>
                      <a:prstDash val="solid"/>
                    </a:lnB>
                    <a:solidFill>
                      <a:schemeClr val="accent1">
                        <a:tint val="20000"/>
                      </a:schemeClr>
                    </a:solidFill>
                  </a:tcPr>
                </a:tc>
                <a:extLst>
                  <a:ext uri="{0D108BD9-81ED-4DB2-BD59-A6C34878D82A}">
                    <a16:rowId xmlns:a16="http://schemas.microsoft.com/office/drawing/2014/main" val="2629545473"/>
                  </a:ext>
                </a:extLst>
              </a:tr>
            </a:tbl>
          </a:graphicData>
        </a:graphic>
      </p:graphicFrame>
      <p:pic>
        <p:nvPicPr>
          <p:cNvPr id="54" name="Image 2" descr="Macintosh HD:Users:cyrilginisty:Downloads:charte graphique.png">
            <a:extLst>
              <a:ext uri="{FF2B5EF4-FFF2-40B4-BE49-F238E27FC236}">
                <a16:creationId xmlns:a16="http://schemas.microsoft.com/office/drawing/2014/main" id="{94DC126E-BA48-E1FD-41C9-246DB4DCF1A1}"/>
              </a:ext>
            </a:extLst>
          </p:cNvPr>
          <p:cNvPicPr/>
          <p:nvPr/>
        </p:nvPicPr>
        <p:blipFill>
          <a:blip r:embed="rId2"/>
          <a:stretch/>
        </p:blipFill>
        <p:spPr>
          <a:xfrm>
            <a:off x="0" y="0"/>
            <a:ext cx="936720" cy="950040"/>
          </a:xfrm>
          <a:prstGeom prst="rect">
            <a:avLst/>
          </a:prstGeom>
          <a:ln w="0">
            <a:noFill/>
          </a:ln>
        </p:spPr>
      </p:pic>
      <p:sp>
        <p:nvSpPr>
          <p:cNvPr id="55" name="ZoneTexte 3">
            <a:extLst>
              <a:ext uri="{FF2B5EF4-FFF2-40B4-BE49-F238E27FC236}">
                <a16:creationId xmlns:a16="http://schemas.microsoft.com/office/drawing/2014/main" id="{74EA8914-7163-3CCB-D8E0-5C6148C5B4E9}"/>
              </a:ext>
            </a:extLst>
          </p:cNvPr>
          <p:cNvSpPr/>
          <p:nvPr/>
        </p:nvSpPr>
        <p:spPr>
          <a:xfrm>
            <a:off x="937800" y="326520"/>
            <a:ext cx="10843560" cy="521766"/>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defTabSz="914400">
              <a:lnSpc>
                <a:spcPct val="100000"/>
              </a:lnSpc>
            </a:pPr>
            <a:r>
              <a:rPr lang="fr-FR" sz="2800" b="1" strike="noStrike" spc="-1" dirty="0">
                <a:solidFill>
                  <a:schemeClr val="accent5">
                    <a:lumMod val="75000"/>
                  </a:schemeClr>
                </a:solidFill>
                <a:latin typeface="Calibri"/>
              </a:rPr>
              <a:t>OBJECTIFS DE LA SEQUENC</a:t>
            </a:r>
            <a:r>
              <a:rPr lang="fr-FR" sz="2800" b="1" spc="-1" dirty="0">
                <a:solidFill>
                  <a:schemeClr val="accent5">
                    <a:lumMod val="75000"/>
                  </a:schemeClr>
                </a:solidFill>
                <a:latin typeface="Calibri"/>
              </a:rPr>
              <a:t>E</a:t>
            </a:r>
            <a:endParaRPr lang="fr-FR" sz="2800" b="0" strike="noStrike" spc="-1" dirty="0">
              <a:solidFill>
                <a:srgbClr val="000000"/>
              </a:solidFill>
              <a:latin typeface="Calibri"/>
            </a:endParaRPr>
          </a:p>
        </p:txBody>
      </p:sp>
      <p:sp>
        <p:nvSpPr>
          <p:cNvPr id="3" name="PlaceHolder 2">
            <a:extLst>
              <a:ext uri="{FF2B5EF4-FFF2-40B4-BE49-F238E27FC236}">
                <a16:creationId xmlns:a16="http://schemas.microsoft.com/office/drawing/2014/main" id="{AF2D5274-B743-209D-0E1A-D4A55D5E11D1}"/>
              </a:ext>
            </a:extLst>
          </p:cNvPr>
          <p:cNvSpPr>
            <a:spLocks noGrp="1"/>
          </p:cNvSpPr>
          <p:nvPr>
            <p:ph type="sldNum" idx="26"/>
          </p:nvPr>
        </p:nvSpPr>
        <p:spPr/>
        <p:txBody>
          <a:bodyPr/>
          <a:lstStyle/>
          <a:p>
            <a:fld id="{E1D4F823-3A6D-4549-8C33-F2655D8DA639}" type="slidenum">
              <a:rPr/>
              <a:t>5</a:t>
            </a:fld>
            <a:endParaRPr/>
          </a:p>
        </p:txBody>
      </p:sp>
      <p:sp>
        <p:nvSpPr>
          <p:cNvPr id="4" name="PlaceHolder 1">
            <a:extLst>
              <a:ext uri="{FF2B5EF4-FFF2-40B4-BE49-F238E27FC236}">
                <a16:creationId xmlns:a16="http://schemas.microsoft.com/office/drawing/2014/main" id="{2707B309-06F8-1C76-775D-510BBC3D03D2}"/>
              </a:ext>
            </a:extLst>
          </p:cNvPr>
          <p:cNvSpPr txBox="1">
            <a:spLocks/>
          </p:cNvSpPr>
          <p:nvPr/>
        </p:nvSpPr>
        <p:spPr>
          <a:xfrm>
            <a:off x="618371" y="6494040"/>
            <a:ext cx="10581120" cy="363960"/>
          </a:xfrm>
          <a:prstGeom prst="rect">
            <a:avLst/>
          </a:prstGeom>
          <a:noFill/>
          <a:ln w="0">
            <a:noFill/>
          </a:ln>
        </p:spPr>
        <p:txBody>
          <a:bodyPr lIns="91440" tIns="45720" rIns="91440" bIns="45720" anchor="ctr">
            <a:noAutofit/>
          </a:bodyPr>
          <a:lstStyle>
            <a:defPPr>
              <a:defRPr lang="fr-FR"/>
            </a:defPPr>
            <a:lvl1pPr marL="0" indent="0" algn="ctr" defTabSz="914400" rtl="0" eaLnBrk="1" latinLnBrk="0" hangingPunct="1">
              <a:lnSpc>
                <a:spcPct val="100000"/>
              </a:lnSpc>
              <a:buNone/>
              <a:tabLst>
                <a:tab pos="0" algn="l"/>
              </a:tabLst>
              <a:defRPr lang="fr-FR" sz="1200" b="0" strike="noStrike" kern="1200" spc="-1">
                <a:solidFill>
                  <a:schemeClr val="dk1">
                    <a:tint val="75000"/>
                  </a:schemeClr>
                </a:solidFill>
                <a:latin typeface="Calibri"/>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t>Isabelle HUBERT et Aurélie BERTHET                                	 Formatrices Histoire-Géographie-EMC      			 Académie de Lyon</a:t>
            </a:r>
            <a:endParaRPr lang="fr-FR" dirty="0">
              <a:solidFill>
                <a:srgbClr val="000000"/>
              </a:solidFill>
            </a:endParaRPr>
          </a:p>
        </p:txBody>
      </p:sp>
    </p:spTree>
    <p:extLst>
      <p:ext uri="{BB962C8B-B14F-4D97-AF65-F5344CB8AC3E}">
        <p14:creationId xmlns:p14="http://schemas.microsoft.com/office/powerpoint/2010/main" val="12523970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ZoneTexte 1"/>
          <p:cNvSpPr/>
          <p:nvPr/>
        </p:nvSpPr>
        <p:spPr>
          <a:xfrm>
            <a:off x="1502280" y="326520"/>
            <a:ext cx="10279440" cy="516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defTabSz="914400">
              <a:lnSpc>
                <a:spcPct val="100000"/>
              </a:lnSpc>
            </a:pPr>
            <a:r>
              <a:rPr lang="fr-FR" sz="2800" b="1" strike="noStrike" spc="-1" dirty="0">
                <a:solidFill>
                  <a:schemeClr val="accent5">
                    <a:lumMod val="75000"/>
                  </a:schemeClr>
                </a:solidFill>
                <a:latin typeface="Calibri"/>
              </a:rPr>
              <a:t>SITUATIONS PEDAGOGIQUES</a:t>
            </a:r>
            <a:endParaRPr lang="fr-FR" sz="2800" b="0" strike="noStrike" spc="-1" dirty="0">
              <a:solidFill>
                <a:srgbClr val="000000"/>
              </a:solidFill>
              <a:latin typeface="Calibri"/>
            </a:endParaRPr>
          </a:p>
        </p:txBody>
      </p:sp>
      <p:pic>
        <p:nvPicPr>
          <p:cNvPr id="58" name="Image 2" descr="Macintosh HD:Users:cyrilginisty:Downloads:charte graphique.png"/>
          <p:cNvPicPr/>
          <p:nvPr/>
        </p:nvPicPr>
        <p:blipFill>
          <a:blip r:embed="rId2"/>
          <a:stretch/>
        </p:blipFill>
        <p:spPr>
          <a:xfrm>
            <a:off x="0" y="0"/>
            <a:ext cx="936720" cy="950040"/>
          </a:xfrm>
          <a:prstGeom prst="rect">
            <a:avLst/>
          </a:prstGeom>
          <a:ln w="0">
            <a:noFill/>
          </a:ln>
        </p:spPr>
      </p:pic>
      <p:cxnSp>
        <p:nvCxnSpPr>
          <p:cNvPr id="59" name="Connecteur droit 4"/>
          <p:cNvCxnSpPr/>
          <p:nvPr/>
        </p:nvCxnSpPr>
        <p:spPr>
          <a:xfrm>
            <a:off x="5947031" y="1545705"/>
            <a:ext cx="40320" cy="4782240"/>
          </a:xfrm>
          <a:prstGeom prst="straightConnector1">
            <a:avLst/>
          </a:prstGeom>
          <a:ln w="76200">
            <a:solidFill>
              <a:srgbClr val="5B9BD5"/>
            </a:solidFill>
            <a:round/>
          </a:ln>
        </p:spPr>
      </p:cxnSp>
      <p:sp>
        <p:nvSpPr>
          <p:cNvPr id="61" name="ZoneTexte 6"/>
          <p:cNvSpPr/>
          <p:nvPr/>
        </p:nvSpPr>
        <p:spPr>
          <a:xfrm>
            <a:off x="524644" y="1149688"/>
            <a:ext cx="4805925" cy="5230748"/>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defTabSz="914400">
              <a:lnSpc>
                <a:spcPct val="100000"/>
              </a:lnSpc>
            </a:pPr>
            <a:r>
              <a:rPr lang="fr-FR" sz="1800" b="1" strike="noStrike" spc="-1" dirty="0">
                <a:solidFill>
                  <a:schemeClr val="dk1"/>
                </a:solidFill>
                <a:latin typeface="Calibri"/>
              </a:rPr>
              <a:t>PRESENTATION DE L’ACTIVITE/EXPLICITATION DE LA DEMARCHE : </a:t>
            </a:r>
          </a:p>
          <a:p>
            <a:pPr defTabSz="914400">
              <a:lnSpc>
                <a:spcPct val="100000"/>
              </a:lnSpc>
            </a:pPr>
            <a:endParaRPr lang="fr-FR" sz="1800" b="0" i="0" u="none" strike="noStrike" dirty="0">
              <a:effectLst/>
              <a:latin typeface="Marianne"/>
            </a:endParaRPr>
          </a:p>
          <a:p>
            <a:pPr defTabSz="914400">
              <a:lnSpc>
                <a:spcPct val="100000"/>
              </a:lnSpc>
              <a:buClr>
                <a:srgbClr val="000000"/>
              </a:buClr>
              <a:tabLst>
                <a:tab pos="457200" algn="l"/>
              </a:tabLst>
            </a:pPr>
            <a:r>
              <a:rPr lang="fr-FR" sz="1800" b="0" i="0" u="none" strike="noStrike" dirty="0">
                <a:effectLst/>
                <a:latin typeface="Marianne"/>
              </a:rPr>
              <a:t>- Accroche par l’actualité : les Jeux Paralympiques ou les ODD.</a:t>
            </a:r>
          </a:p>
          <a:p>
            <a:pPr defTabSz="914400">
              <a:lnSpc>
                <a:spcPct val="100000"/>
              </a:lnSpc>
              <a:buClr>
                <a:srgbClr val="000000"/>
              </a:buClr>
              <a:tabLst>
                <a:tab pos="457200" algn="l"/>
              </a:tabLst>
            </a:pPr>
            <a:r>
              <a:rPr lang="fr-FR" sz="1800" b="0" i="0" u="none" strike="noStrike" dirty="0">
                <a:effectLst/>
                <a:latin typeface="Marianne"/>
              </a:rPr>
              <a:t>- Définir un contrat de classe contenant des règles communes pour installer un cadre sécurisé et bienveillant pour les échanges</a:t>
            </a:r>
          </a:p>
          <a:p>
            <a:pPr rtl="0" fontAlgn="base"/>
            <a:r>
              <a:rPr lang="fr-FR" sz="1800" b="0" i="0" u="none" strike="noStrike" dirty="0">
                <a:effectLst/>
                <a:latin typeface="Marianne"/>
              </a:rPr>
              <a:t>- Proposer des figures inspirantes de personnes en situation de handicap aux élèves</a:t>
            </a:r>
          </a:p>
          <a:p>
            <a:pPr rtl="0" fontAlgn="base"/>
            <a:r>
              <a:rPr lang="fr-FR" sz="1800" b="0" i="0" u="none" strike="noStrike" dirty="0">
                <a:effectLst/>
                <a:latin typeface="Marianne"/>
              </a:rPr>
              <a:t>- Incarner les étapes déterminantes dans la prise en charge du handicap et la lutte contre les discriminations à travers une frise humaine</a:t>
            </a:r>
          </a:p>
          <a:p>
            <a:pPr rtl="0" fontAlgn="base"/>
            <a:r>
              <a:rPr lang="fr-FR" sz="1800" b="0" i="0" u="none" strike="noStrike" dirty="0">
                <a:effectLst/>
                <a:latin typeface="Marianne"/>
              </a:rPr>
              <a:t>- Argumenter ses choix à l’oral, exprimer sa sensibilité et amorcer une réflexion personnelle</a:t>
            </a:r>
          </a:p>
          <a:p>
            <a:pPr rtl="0" fontAlgn="base">
              <a:spcAft>
                <a:spcPts val="1200"/>
              </a:spcAft>
            </a:pPr>
            <a:r>
              <a:rPr lang="fr-FR" sz="1800" b="0" i="0" u="none" strike="noStrike" dirty="0">
                <a:effectLst/>
                <a:latin typeface="Marianne"/>
              </a:rPr>
              <a:t>-S’engager dans une action solidaire de manière collective.</a:t>
            </a:r>
            <a:endParaRPr lang="fr-FR" sz="1800" b="0" strike="noStrike" spc="-1" dirty="0">
              <a:solidFill>
                <a:srgbClr val="000000"/>
              </a:solidFill>
              <a:latin typeface="Calibri"/>
            </a:endParaRPr>
          </a:p>
          <a:p>
            <a:pPr defTabSz="914400">
              <a:lnSpc>
                <a:spcPct val="100000"/>
              </a:lnSpc>
            </a:pPr>
            <a:endParaRPr lang="fr-FR" sz="1800" b="0" strike="noStrike" spc="-1" dirty="0">
              <a:solidFill>
                <a:srgbClr val="000000"/>
              </a:solidFill>
              <a:latin typeface="Calibri"/>
            </a:endParaRPr>
          </a:p>
        </p:txBody>
      </p:sp>
      <p:sp>
        <p:nvSpPr>
          <p:cNvPr id="3" name="PlaceHolder 2"/>
          <p:cNvSpPr>
            <a:spLocks noGrp="1"/>
          </p:cNvSpPr>
          <p:nvPr>
            <p:ph type="sldNum" idx="26"/>
          </p:nvPr>
        </p:nvSpPr>
        <p:spPr/>
        <p:txBody>
          <a:bodyPr/>
          <a:lstStyle/>
          <a:p>
            <a:fld id="{97BC059E-32BF-45F9-806C-FFDBD8DE11C2}" type="slidenum">
              <a:rPr/>
              <a:t>6</a:t>
            </a:fld>
            <a:endParaRPr/>
          </a:p>
        </p:txBody>
      </p:sp>
      <p:sp>
        <p:nvSpPr>
          <p:cNvPr id="4" name="PlaceHolder 1">
            <a:extLst>
              <a:ext uri="{FF2B5EF4-FFF2-40B4-BE49-F238E27FC236}">
                <a16:creationId xmlns:a16="http://schemas.microsoft.com/office/drawing/2014/main" id="{458B75F8-1C22-551B-5F09-EB107B83E67A}"/>
              </a:ext>
            </a:extLst>
          </p:cNvPr>
          <p:cNvSpPr txBox="1">
            <a:spLocks/>
          </p:cNvSpPr>
          <p:nvPr/>
        </p:nvSpPr>
        <p:spPr>
          <a:xfrm>
            <a:off x="618371" y="6494040"/>
            <a:ext cx="10581120" cy="363960"/>
          </a:xfrm>
          <a:prstGeom prst="rect">
            <a:avLst/>
          </a:prstGeom>
          <a:noFill/>
          <a:ln w="0">
            <a:noFill/>
          </a:ln>
        </p:spPr>
        <p:txBody>
          <a:bodyPr lIns="91440" tIns="45720" rIns="91440" bIns="45720" anchor="ctr">
            <a:noAutofit/>
          </a:bodyPr>
          <a:lstStyle>
            <a:defPPr>
              <a:defRPr lang="fr-FR"/>
            </a:defPPr>
            <a:lvl1pPr marL="0" indent="0" algn="ctr" defTabSz="914400" rtl="0" eaLnBrk="1" latinLnBrk="0" hangingPunct="1">
              <a:lnSpc>
                <a:spcPct val="100000"/>
              </a:lnSpc>
              <a:buNone/>
              <a:tabLst>
                <a:tab pos="0" algn="l"/>
              </a:tabLst>
              <a:defRPr lang="fr-FR" sz="1200" b="0" strike="noStrike" kern="1200" spc="-1">
                <a:solidFill>
                  <a:schemeClr val="dk1">
                    <a:tint val="75000"/>
                  </a:schemeClr>
                </a:solidFill>
                <a:latin typeface="Calibri"/>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Isabelle HUBERT et Aurélie BERTHET                                	 Formatrices Histoire-Géographie-EMC      			 Académie de Lyon</a:t>
            </a:r>
            <a:endParaRPr lang="fr-FR" dirty="0">
              <a:solidFill>
                <a:srgbClr val="000000"/>
              </a:solidFill>
            </a:endParaRPr>
          </a:p>
        </p:txBody>
      </p:sp>
      <p:pic>
        <p:nvPicPr>
          <p:cNvPr id="6" name="Image 5">
            <a:extLst>
              <a:ext uri="{FF2B5EF4-FFF2-40B4-BE49-F238E27FC236}">
                <a16:creationId xmlns:a16="http://schemas.microsoft.com/office/drawing/2014/main" id="{228D0F64-FB8E-4B6A-70BC-AD18A525ECC8}"/>
              </a:ext>
            </a:extLst>
          </p:cNvPr>
          <p:cNvPicPr>
            <a:picLocks noChangeAspect="1"/>
          </p:cNvPicPr>
          <p:nvPr/>
        </p:nvPicPr>
        <p:blipFill>
          <a:blip r:embed="rId3"/>
          <a:stretch>
            <a:fillRect/>
          </a:stretch>
        </p:blipFill>
        <p:spPr>
          <a:xfrm>
            <a:off x="6295582" y="1660695"/>
            <a:ext cx="5457825" cy="4695825"/>
          </a:xfrm>
          <a:prstGeom prst="rect">
            <a:avLst/>
          </a:prstGeom>
        </p:spPr>
      </p:pic>
      <p:sp>
        <p:nvSpPr>
          <p:cNvPr id="8" name="ZoneTexte 7">
            <a:extLst>
              <a:ext uri="{FF2B5EF4-FFF2-40B4-BE49-F238E27FC236}">
                <a16:creationId xmlns:a16="http://schemas.microsoft.com/office/drawing/2014/main" id="{7D0E356F-2FE0-753F-19E4-0F9BC6EDDDA8}"/>
              </a:ext>
            </a:extLst>
          </p:cNvPr>
          <p:cNvSpPr txBox="1"/>
          <p:nvPr/>
        </p:nvSpPr>
        <p:spPr>
          <a:xfrm>
            <a:off x="6295582" y="1153843"/>
            <a:ext cx="2424062" cy="369332"/>
          </a:xfrm>
          <a:prstGeom prst="rect">
            <a:avLst/>
          </a:prstGeom>
          <a:noFill/>
        </p:spPr>
        <p:txBody>
          <a:bodyPr wrap="none" rtlCol="0">
            <a:spAutoFit/>
          </a:bodyPr>
          <a:lstStyle/>
          <a:p>
            <a:r>
              <a:rPr lang="fr-FR" b="1" dirty="0"/>
              <a:t>APPORTS THEORIQUES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ZoneTexte 1"/>
          <p:cNvSpPr/>
          <p:nvPr/>
        </p:nvSpPr>
        <p:spPr>
          <a:xfrm>
            <a:off x="1073160" y="216720"/>
            <a:ext cx="10279440" cy="516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defTabSz="914400">
              <a:lnSpc>
                <a:spcPct val="100000"/>
              </a:lnSpc>
            </a:pPr>
            <a:r>
              <a:rPr lang="fr-FR" sz="2800" b="1" strike="noStrike" spc="-1" dirty="0">
                <a:solidFill>
                  <a:schemeClr val="accent5">
                    <a:lumMod val="75000"/>
                  </a:schemeClr>
                </a:solidFill>
                <a:latin typeface="Calibri"/>
              </a:rPr>
              <a:t>SITUATIONS d’EVALUATION</a:t>
            </a:r>
            <a:endParaRPr lang="fr-FR" sz="2800" b="0" strike="noStrike" spc="-1" dirty="0">
              <a:solidFill>
                <a:srgbClr val="000000"/>
              </a:solidFill>
              <a:latin typeface="Calibri"/>
            </a:endParaRPr>
          </a:p>
        </p:txBody>
      </p:sp>
      <p:pic>
        <p:nvPicPr>
          <p:cNvPr id="64" name="Image 2" descr="Macintosh HD:Users:cyrilginisty:Downloads:charte graphique.png"/>
          <p:cNvPicPr/>
          <p:nvPr/>
        </p:nvPicPr>
        <p:blipFill>
          <a:blip r:embed="rId2"/>
          <a:stretch/>
        </p:blipFill>
        <p:spPr>
          <a:xfrm>
            <a:off x="0" y="0"/>
            <a:ext cx="936720" cy="950040"/>
          </a:xfrm>
          <a:prstGeom prst="rect">
            <a:avLst/>
          </a:prstGeom>
          <a:ln w="0">
            <a:noFill/>
          </a:ln>
        </p:spPr>
      </p:pic>
      <p:cxnSp>
        <p:nvCxnSpPr>
          <p:cNvPr id="65" name="Connecteur droit 4"/>
          <p:cNvCxnSpPr/>
          <p:nvPr/>
        </p:nvCxnSpPr>
        <p:spPr>
          <a:xfrm>
            <a:off x="876176" y="1397880"/>
            <a:ext cx="40320" cy="4782240"/>
          </a:xfrm>
          <a:prstGeom prst="straightConnector1">
            <a:avLst/>
          </a:prstGeom>
          <a:ln w="76200">
            <a:solidFill>
              <a:srgbClr val="5B9BD5"/>
            </a:solidFill>
            <a:round/>
          </a:ln>
        </p:spPr>
      </p:cxnSp>
      <p:sp>
        <p:nvSpPr>
          <p:cNvPr id="67" name="ZoneTexte 6"/>
          <p:cNvSpPr/>
          <p:nvPr/>
        </p:nvSpPr>
        <p:spPr>
          <a:xfrm>
            <a:off x="1217340" y="1386060"/>
            <a:ext cx="10448564" cy="4799860"/>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defTabSz="914400">
              <a:lnSpc>
                <a:spcPct val="100000"/>
              </a:lnSpc>
            </a:pPr>
            <a:r>
              <a:rPr lang="fr-FR" sz="1800" b="0" strike="noStrike" spc="-1" dirty="0">
                <a:solidFill>
                  <a:schemeClr val="dk1"/>
                </a:solidFill>
                <a:latin typeface="Calibri"/>
              </a:rPr>
              <a:t>PRESENTATION DE L’EVALUATION</a:t>
            </a:r>
          </a:p>
          <a:p>
            <a:pPr defTabSz="914400">
              <a:lnSpc>
                <a:spcPct val="100000"/>
              </a:lnSpc>
            </a:pPr>
            <a:endParaRPr lang="fr-FR" spc="-1" dirty="0">
              <a:solidFill>
                <a:schemeClr val="dk1"/>
              </a:solidFill>
              <a:latin typeface="Calibri"/>
            </a:endParaRPr>
          </a:p>
          <a:p>
            <a:pPr defTabSz="914400">
              <a:lnSpc>
                <a:spcPct val="100000"/>
              </a:lnSpc>
            </a:pPr>
            <a:r>
              <a:rPr lang="fr-FR" spc="-1" dirty="0">
                <a:solidFill>
                  <a:schemeClr val="dk1"/>
                </a:solidFill>
                <a:latin typeface="Calibri"/>
              </a:rPr>
              <a:t>Plusieurs exemples d’évaluation, tout dépend de la priorisation du professeur, du profil de la classe...</a:t>
            </a:r>
          </a:p>
          <a:p>
            <a:pPr defTabSz="914400">
              <a:lnSpc>
                <a:spcPct val="100000"/>
              </a:lnSpc>
            </a:pPr>
            <a:endParaRPr lang="fr-FR" spc="-1" dirty="0">
              <a:solidFill>
                <a:schemeClr val="dk1"/>
              </a:solidFill>
              <a:latin typeface="Calibri"/>
            </a:endParaRPr>
          </a:p>
          <a:p>
            <a:pPr defTabSz="914400">
              <a:lnSpc>
                <a:spcPct val="100000"/>
              </a:lnSpc>
            </a:pPr>
            <a:r>
              <a:rPr lang="fr-FR" spc="-1" dirty="0">
                <a:solidFill>
                  <a:schemeClr val="dk1"/>
                </a:solidFill>
                <a:latin typeface="Calibri"/>
              </a:rPr>
              <a:t>Evaluation formative : rédiger un carnet des apprentissages, qualité de l’argumentation orale, participation à la réalisation collective....</a:t>
            </a:r>
          </a:p>
          <a:p>
            <a:pPr defTabSz="914400">
              <a:lnSpc>
                <a:spcPct val="100000"/>
              </a:lnSpc>
            </a:pPr>
            <a:endParaRPr lang="fr-FR" sz="1800" b="0" strike="noStrike" spc="-1" dirty="0">
              <a:solidFill>
                <a:schemeClr val="dk1"/>
              </a:solidFill>
              <a:latin typeface="Calibri"/>
            </a:endParaRPr>
          </a:p>
          <a:p>
            <a:pPr defTabSz="914400">
              <a:lnSpc>
                <a:spcPct val="100000"/>
              </a:lnSpc>
            </a:pPr>
            <a:r>
              <a:rPr lang="fr-FR" spc="-1" dirty="0">
                <a:solidFill>
                  <a:schemeClr val="dk1"/>
                </a:solidFill>
                <a:latin typeface="Calibri"/>
              </a:rPr>
              <a:t>Evaluation sommative : retour sur les notions </a:t>
            </a:r>
            <a:endParaRPr lang="fr-FR" sz="1800" b="0" strike="noStrike" spc="-1" dirty="0">
              <a:solidFill>
                <a:srgbClr val="000000"/>
              </a:solidFill>
              <a:latin typeface="Calibri"/>
            </a:endParaRPr>
          </a:p>
          <a:p>
            <a:pPr defTabSz="914400">
              <a:lnSpc>
                <a:spcPct val="100000"/>
              </a:lnSpc>
            </a:pPr>
            <a:endParaRPr lang="fr-FR" sz="1800" b="0" strike="noStrike" spc="-1" dirty="0">
              <a:solidFill>
                <a:srgbClr val="000000"/>
              </a:solidFill>
              <a:latin typeface="Calibri"/>
            </a:endParaRPr>
          </a:p>
          <a:p>
            <a:pPr defTabSz="914400">
              <a:lnSpc>
                <a:spcPct val="100000"/>
              </a:lnSpc>
            </a:pPr>
            <a:endParaRPr lang="fr-FR" sz="1800" b="0" strike="noStrike" spc="-1" dirty="0">
              <a:solidFill>
                <a:srgbClr val="000000"/>
              </a:solidFill>
              <a:latin typeface="Calibri"/>
            </a:endParaRPr>
          </a:p>
          <a:p>
            <a:pPr defTabSz="914400">
              <a:lnSpc>
                <a:spcPct val="100000"/>
              </a:lnSpc>
            </a:pPr>
            <a:endParaRPr lang="fr-FR" sz="1800" b="0" strike="noStrike" spc="-1" dirty="0">
              <a:solidFill>
                <a:srgbClr val="000000"/>
              </a:solidFill>
              <a:latin typeface="Calibri"/>
            </a:endParaRPr>
          </a:p>
          <a:p>
            <a:pPr defTabSz="914400">
              <a:lnSpc>
                <a:spcPct val="100000"/>
              </a:lnSpc>
            </a:pPr>
            <a:r>
              <a:rPr lang="fr-FR" sz="1800" b="0" strike="noStrike" spc="-1" dirty="0">
                <a:solidFill>
                  <a:schemeClr val="dk1"/>
                </a:solidFill>
                <a:latin typeface="Calibri"/>
              </a:rPr>
              <a:t>REMEDIATION POSSIBLE : </a:t>
            </a:r>
          </a:p>
          <a:p>
            <a:pPr defTabSz="914400">
              <a:lnSpc>
                <a:spcPct val="100000"/>
              </a:lnSpc>
            </a:pPr>
            <a:endParaRPr lang="fr-FR" sz="1800" b="0" strike="noStrike" spc="-1" dirty="0">
              <a:solidFill>
                <a:schemeClr val="dk1"/>
              </a:solidFill>
              <a:latin typeface="Calibri"/>
            </a:endParaRPr>
          </a:p>
          <a:p>
            <a:pPr defTabSz="914400">
              <a:lnSpc>
                <a:spcPct val="100000"/>
              </a:lnSpc>
            </a:pPr>
            <a:r>
              <a:rPr lang="fr-FR" spc="-1" dirty="0">
                <a:solidFill>
                  <a:schemeClr val="dk1"/>
                </a:solidFill>
                <a:latin typeface="Calibri"/>
              </a:rPr>
              <a:t>Laisser le choix de la forme d’engagement ou proposer des pistes. Valorise l’entraide, la création artistique, l’autonomie...</a:t>
            </a:r>
          </a:p>
          <a:p>
            <a:pPr defTabSz="914400">
              <a:lnSpc>
                <a:spcPct val="100000"/>
              </a:lnSpc>
            </a:pPr>
            <a:endParaRPr lang="fr-FR" sz="1800" b="0" strike="noStrike" spc="-1" dirty="0">
              <a:solidFill>
                <a:schemeClr val="dk1"/>
              </a:solidFill>
              <a:latin typeface="Calibri"/>
            </a:endParaRPr>
          </a:p>
          <a:p>
            <a:pPr defTabSz="914400">
              <a:lnSpc>
                <a:spcPct val="100000"/>
              </a:lnSpc>
            </a:pPr>
            <a:r>
              <a:rPr lang="fr-FR" spc="-1" dirty="0">
                <a:solidFill>
                  <a:schemeClr val="dk1"/>
                </a:solidFill>
                <a:latin typeface="Calibri"/>
              </a:rPr>
              <a:t>Evaluation de la leçon au milieu de la séquence et à nouveau à la fin pour une 2</a:t>
            </a:r>
            <a:r>
              <a:rPr lang="fr-FR" spc="-1" baseline="30000" dirty="0">
                <a:solidFill>
                  <a:schemeClr val="dk1"/>
                </a:solidFill>
                <a:latin typeface="Calibri"/>
              </a:rPr>
              <a:t>e</a:t>
            </a:r>
            <a:r>
              <a:rPr lang="fr-FR" spc="-1" dirty="0">
                <a:solidFill>
                  <a:schemeClr val="dk1"/>
                </a:solidFill>
                <a:latin typeface="Calibri"/>
              </a:rPr>
              <a:t> chance.</a:t>
            </a:r>
            <a:endParaRPr lang="fr-FR" sz="1800" b="0" strike="noStrike" spc="-1" dirty="0">
              <a:solidFill>
                <a:srgbClr val="000000"/>
              </a:solidFill>
              <a:latin typeface="Calibri"/>
            </a:endParaRPr>
          </a:p>
        </p:txBody>
      </p:sp>
      <p:sp>
        <p:nvSpPr>
          <p:cNvPr id="3" name="PlaceHolder 2"/>
          <p:cNvSpPr>
            <a:spLocks noGrp="1"/>
          </p:cNvSpPr>
          <p:nvPr>
            <p:ph type="sldNum" idx="26"/>
          </p:nvPr>
        </p:nvSpPr>
        <p:spPr/>
        <p:txBody>
          <a:bodyPr/>
          <a:lstStyle/>
          <a:p>
            <a:fld id="{EC54AD2C-5300-459A-8BB1-A1912E23C476}" type="slidenum">
              <a:rPr/>
              <a:t>7</a:t>
            </a:fld>
            <a:endParaRPr/>
          </a:p>
        </p:txBody>
      </p:sp>
      <p:sp>
        <p:nvSpPr>
          <p:cNvPr id="2" name="PlaceHolder 1">
            <a:extLst>
              <a:ext uri="{FF2B5EF4-FFF2-40B4-BE49-F238E27FC236}">
                <a16:creationId xmlns:a16="http://schemas.microsoft.com/office/drawing/2014/main" id="{DFA4FE70-FFB0-2081-9E93-EFB41452797B}"/>
              </a:ext>
            </a:extLst>
          </p:cNvPr>
          <p:cNvSpPr txBox="1">
            <a:spLocks/>
          </p:cNvSpPr>
          <p:nvPr/>
        </p:nvSpPr>
        <p:spPr>
          <a:xfrm>
            <a:off x="618371" y="6494040"/>
            <a:ext cx="10581120" cy="363960"/>
          </a:xfrm>
          <a:prstGeom prst="rect">
            <a:avLst/>
          </a:prstGeom>
          <a:noFill/>
          <a:ln w="0">
            <a:noFill/>
          </a:ln>
        </p:spPr>
        <p:txBody>
          <a:bodyPr lIns="91440" tIns="45720" rIns="91440" bIns="45720" anchor="ctr">
            <a:noAutofit/>
          </a:bodyPr>
          <a:lstStyle>
            <a:defPPr>
              <a:defRPr lang="fr-FR"/>
            </a:defPPr>
            <a:lvl1pPr marL="0" indent="0" algn="ctr" defTabSz="914400" rtl="0" eaLnBrk="1" latinLnBrk="0" hangingPunct="1">
              <a:lnSpc>
                <a:spcPct val="100000"/>
              </a:lnSpc>
              <a:buNone/>
              <a:tabLst>
                <a:tab pos="0" algn="l"/>
              </a:tabLst>
              <a:defRPr lang="fr-FR" sz="1200" b="0" strike="noStrike" kern="1200" spc="-1">
                <a:solidFill>
                  <a:schemeClr val="dk1">
                    <a:tint val="75000"/>
                  </a:schemeClr>
                </a:solidFill>
                <a:latin typeface="Calibri"/>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Isabelle HUBERT et Aurélie BERTHET                                	 Formatrices Histoire-Géographie-EMC      			 Académie de Lyon</a:t>
            </a:r>
            <a:endParaRPr lang="fr-FR" dirty="0">
              <a:solidFill>
                <a:srgbClr val="0000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ZoneTexte 1"/>
          <p:cNvSpPr/>
          <p:nvPr/>
        </p:nvSpPr>
        <p:spPr>
          <a:xfrm>
            <a:off x="1502280" y="326520"/>
            <a:ext cx="10279440" cy="516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defTabSz="914400">
              <a:lnSpc>
                <a:spcPct val="100000"/>
              </a:lnSpc>
            </a:pPr>
            <a:r>
              <a:rPr lang="fr-FR" sz="2800" b="1" strike="noStrike" spc="-1">
                <a:solidFill>
                  <a:schemeClr val="accent5">
                    <a:lumMod val="75000"/>
                  </a:schemeClr>
                </a:solidFill>
                <a:latin typeface="Calibri"/>
              </a:rPr>
              <a:t>DOCUMENTS – TRAVAUX D’ELEVES….</a:t>
            </a:r>
            <a:endParaRPr lang="fr-FR" sz="2800" b="0" strike="noStrike" spc="-1">
              <a:solidFill>
                <a:srgbClr val="000000"/>
              </a:solidFill>
              <a:latin typeface="Calibri"/>
            </a:endParaRPr>
          </a:p>
        </p:txBody>
      </p:sp>
      <p:pic>
        <p:nvPicPr>
          <p:cNvPr id="70" name="Image 2" descr="Macintosh HD:Users:cyrilginisty:Downloads:charte graphique.png"/>
          <p:cNvPicPr/>
          <p:nvPr/>
        </p:nvPicPr>
        <p:blipFill>
          <a:blip r:embed="rId2"/>
          <a:stretch/>
        </p:blipFill>
        <p:spPr>
          <a:xfrm>
            <a:off x="0" y="0"/>
            <a:ext cx="936720" cy="950040"/>
          </a:xfrm>
          <a:prstGeom prst="rect">
            <a:avLst/>
          </a:prstGeom>
          <a:ln w="0">
            <a:noFill/>
          </a:ln>
        </p:spPr>
      </p:pic>
      <p:sp>
        <p:nvSpPr>
          <p:cNvPr id="3" name="PlaceHolder 2"/>
          <p:cNvSpPr>
            <a:spLocks noGrp="1"/>
          </p:cNvSpPr>
          <p:nvPr>
            <p:ph type="sldNum" idx="17"/>
          </p:nvPr>
        </p:nvSpPr>
        <p:spPr/>
        <p:txBody>
          <a:bodyPr/>
          <a:lstStyle/>
          <a:p>
            <a:fld id="{80F99307-BCCB-48A9-9585-1749BAF0F3FB}" type="slidenum">
              <a:rPr/>
              <a:t>8</a:t>
            </a:fld>
            <a:endParaRPr/>
          </a:p>
        </p:txBody>
      </p:sp>
      <p:sp>
        <p:nvSpPr>
          <p:cNvPr id="2" name="PlaceHolder 1">
            <a:extLst>
              <a:ext uri="{FF2B5EF4-FFF2-40B4-BE49-F238E27FC236}">
                <a16:creationId xmlns:a16="http://schemas.microsoft.com/office/drawing/2014/main" id="{1678A6E4-2997-ABB8-77A1-1AF94BE2BD0C}"/>
              </a:ext>
            </a:extLst>
          </p:cNvPr>
          <p:cNvSpPr txBox="1">
            <a:spLocks/>
          </p:cNvSpPr>
          <p:nvPr/>
        </p:nvSpPr>
        <p:spPr>
          <a:xfrm>
            <a:off x="618371" y="6494040"/>
            <a:ext cx="10581120" cy="363960"/>
          </a:xfrm>
          <a:prstGeom prst="rect">
            <a:avLst/>
          </a:prstGeom>
          <a:noFill/>
          <a:ln w="0">
            <a:noFill/>
          </a:ln>
        </p:spPr>
        <p:txBody>
          <a:bodyPr lIns="91440" tIns="45720" rIns="91440" bIns="45720" anchor="ctr">
            <a:noAutofit/>
          </a:bodyPr>
          <a:lstStyle>
            <a:defPPr>
              <a:defRPr lang="fr-FR"/>
            </a:defPPr>
            <a:lvl1pPr marL="0" indent="0" algn="ctr" defTabSz="914400" rtl="0" eaLnBrk="1" latinLnBrk="0" hangingPunct="1">
              <a:lnSpc>
                <a:spcPct val="100000"/>
              </a:lnSpc>
              <a:buNone/>
              <a:tabLst>
                <a:tab pos="0" algn="l"/>
              </a:tabLst>
              <a:defRPr lang="fr-FR" sz="1200" b="0" strike="noStrike" kern="1200" spc="-1">
                <a:solidFill>
                  <a:schemeClr val="dk1">
                    <a:tint val="75000"/>
                  </a:schemeClr>
                </a:solidFill>
                <a:latin typeface="Calibri"/>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Isabelle HUBERT et Aurélie BERTHET                                	 Formatrices Histoire-Géographie-EMC      			 Académie de Lyon</a:t>
            </a:r>
            <a:endParaRPr lang="fr-FR" dirty="0">
              <a:solidFill>
                <a:srgbClr val="000000"/>
              </a:solidFill>
            </a:endParaRPr>
          </a:p>
        </p:txBody>
      </p:sp>
      <p:sp>
        <p:nvSpPr>
          <p:cNvPr id="14" name="ZoneTexte 13">
            <a:extLst>
              <a:ext uri="{FF2B5EF4-FFF2-40B4-BE49-F238E27FC236}">
                <a16:creationId xmlns:a16="http://schemas.microsoft.com/office/drawing/2014/main" id="{65DFDCA9-1418-D40F-5C9F-6FD0BED2E0ED}"/>
              </a:ext>
            </a:extLst>
          </p:cNvPr>
          <p:cNvSpPr txBox="1"/>
          <p:nvPr/>
        </p:nvSpPr>
        <p:spPr>
          <a:xfrm>
            <a:off x="822419" y="2085975"/>
            <a:ext cx="10655206" cy="2862322"/>
          </a:xfrm>
          <a:prstGeom prst="rect">
            <a:avLst/>
          </a:prstGeom>
          <a:noFill/>
        </p:spPr>
        <p:txBody>
          <a:bodyPr wrap="square" rtlCol="0">
            <a:spAutoFit/>
          </a:bodyPr>
          <a:lstStyle/>
          <a:p>
            <a:r>
              <a:rPr lang="fr-FR" dirty="0"/>
              <a:t>Durant la formation, les professeurs ont reçu un livret d’accompagnement de la méthode. Il est à retrouver ici </a:t>
            </a:r>
            <a:r>
              <a:rPr lang="fr-FR" dirty="0">
                <a:hlinkClick r:id="rId3"/>
              </a:rPr>
              <a:t>https://nuage03.apps.education.fr/index.php/s/b9FiYzfZbPoTSaN</a:t>
            </a:r>
            <a:endParaRPr lang="fr-FR" dirty="0"/>
          </a:p>
          <a:p>
            <a:endParaRPr lang="fr-FR" dirty="0"/>
          </a:p>
          <a:p>
            <a:r>
              <a:rPr lang="fr-FR" dirty="0"/>
              <a:t>Les pancartes créées pour la frise humaine : </a:t>
            </a:r>
          </a:p>
          <a:p>
            <a:r>
              <a:rPr lang="fr-FR" dirty="0">
                <a:hlinkClick r:id="rId4"/>
              </a:rPr>
              <a:t>https://nuage03.apps.education.fr/index.php/s/ZyMq4Dk2DsENkcB</a:t>
            </a:r>
            <a:endParaRPr lang="fr-FR" dirty="0"/>
          </a:p>
          <a:p>
            <a:r>
              <a:rPr lang="fr-FR" dirty="0">
                <a:hlinkClick r:id="rId5"/>
              </a:rPr>
              <a:t>https://nuage03.apps.education.fr/index.php/s/4Q9smSHeaEsE2MH</a:t>
            </a:r>
            <a:endParaRPr lang="fr-FR" dirty="0"/>
          </a:p>
          <a:p>
            <a:endParaRPr lang="fr-FR" dirty="0"/>
          </a:p>
          <a:p>
            <a:endParaRPr lang="fr-FR" dirty="0"/>
          </a:p>
          <a:p>
            <a:r>
              <a:rPr lang="fr-FR" dirty="0"/>
              <a:t>Les diapositives suivantes accompagnaient également nos propos avec des photos prises en classe, des travaux d’élèves, des liens vers les outils...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7"/>
          <p:cNvSpPr/>
          <p:nvPr/>
        </p:nvSpPr>
        <p:spPr>
          <a:xfrm>
            <a:off x="106560" y="50760"/>
            <a:ext cx="1044720" cy="1053720"/>
          </a:xfrm>
          <a:custGeom>
            <a:avLst/>
            <a:gdLst/>
            <a:ahLst/>
            <a:cxnLst/>
            <a:rect l="l" t="t" r="r" b="b"/>
            <a:pathLst>
              <a:path w="1567080" h="1580580" extrusionOk="0">
                <a:moveTo>
                  <a:pt x="0" y="0"/>
                </a:moveTo>
                <a:lnTo>
                  <a:pt x="1567080" y="0"/>
                </a:lnTo>
                <a:lnTo>
                  <a:pt x="1567080" y="1580580"/>
                </a:lnTo>
                <a:lnTo>
                  <a:pt x="0" y="1580580"/>
                </a:lnTo>
                <a:lnTo>
                  <a:pt x="0" y="0"/>
                </a:lnTo>
                <a:close/>
              </a:path>
            </a:pathLst>
          </a:custGeom>
          <a:blipFill rotWithShape="1">
            <a:blip r:embed="rId3">
              <a:alphaModFix/>
            </a:blip>
            <a:stretch>
              <a:fillRect b="-26"/>
            </a:stretch>
          </a:blipFill>
          <a:ln>
            <a:noFill/>
          </a:ln>
        </p:spPr>
      </p:sp>
      <p:sp>
        <p:nvSpPr>
          <p:cNvPr id="184" name="Google Shape;184;p7"/>
          <p:cNvSpPr txBox="1"/>
          <p:nvPr/>
        </p:nvSpPr>
        <p:spPr>
          <a:xfrm>
            <a:off x="1036320" y="248159"/>
            <a:ext cx="11155680" cy="1034129"/>
          </a:xfrm>
          <a:prstGeom prst="rect">
            <a:avLst/>
          </a:prstGeom>
          <a:noFill/>
          <a:ln>
            <a:noFill/>
          </a:ln>
        </p:spPr>
        <p:txBody>
          <a:bodyPr spcFirstLastPara="1" wrap="square" lIns="0" tIns="0" rIns="0" bIns="0" anchor="t" anchorCtr="0">
            <a:spAutoFit/>
          </a:bodyPr>
          <a:lstStyle/>
          <a:p>
            <a:pPr>
              <a:lnSpc>
                <a:spcPct val="119984"/>
              </a:lnSpc>
            </a:pPr>
            <a:r>
              <a:rPr lang="en-US" sz="2800" dirty="0" smtClean="0">
                <a:solidFill>
                  <a:srgbClr val="465A8D"/>
                </a:solidFill>
                <a:latin typeface="Trebuchet MS"/>
                <a:ea typeface="Trebuchet MS"/>
                <a:cs typeface="Trebuchet MS"/>
                <a:sym typeface="Trebuchet MS"/>
              </a:rPr>
              <a:t>1ère </a:t>
            </a:r>
            <a:r>
              <a:rPr lang="en-US" sz="2800" dirty="0" err="1">
                <a:solidFill>
                  <a:srgbClr val="465A8D"/>
                </a:solidFill>
                <a:latin typeface="Trebuchet MS"/>
                <a:ea typeface="Trebuchet MS"/>
                <a:cs typeface="Trebuchet MS"/>
                <a:sym typeface="Trebuchet MS"/>
              </a:rPr>
              <a:t>étape</a:t>
            </a:r>
            <a:r>
              <a:rPr lang="en-US" sz="2800" dirty="0">
                <a:solidFill>
                  <a:srgbClr val="465A8D"/>
                </a:solidFill>
                <a:latin typeface="Trebuchet MS"/>
                <a:ea typeface="Trebuchet MS"/>
                <a:cs typeface="Trebuchet MS"/>
                <a:sym typeface="Trebuchet MS"/>
              </a:rPr>
              <a:t> : </a:t>
            </a:r>
            <a:r>
              <a:rPr lang="en-US" sz="2800" dirty="0" err="1" smtClean="0">
                <a:solidFill>
                  <a:srgbClr val="FF0000"/>
                </a:solidFill>
                <a:latin typeface="Trebuchet MS"/>
                <a:ea typeface="Trebuchet MS"/>
                <a:cs typeface="Trebuchet MS"/>
                <a:sym typeface="Trebuchet MS"/>
              </a:rPr>
              <a:t>Accroche</a:t>
            </a:r>
            <a:r>
              <a:rPr lang="en-US" sz="2800" dirty="0" smtClean="0">
                <a:solidFill>
                  <a:srgbClr val="465A8D"/>
                </a:solidFill>
                <a:latin typeface="Trebuchet MS"/>
                <a:ea typeface="Trebuchet MS"/>
                <a:cs typeface="Trebuchet MS"/>
                <a:sym typeface="Trebuchet MS"/>
              </a:rPr>
              <a:t>/</a:t>
            </a:r>
            <a:r>
              <a:rPr lang="en-US" sz="2800" dirty="0" smtClean="0">
                <a:solidFill>
                  <a:srgbClr val="FF0000"/>
                </a:solidFill>
                <a:latin typeface="Trebuchet MS"/>
                <a:ea typeface="Trebuchet MS"/>
                <a:cs typeface="Trebuchet MS"/>
                <a:sym typeface="Trebuchet MS"/>
              </a:rPr>
              <a:t>engager</a:t>
            </a:r>
            <a:r>
              <a:rPr lang="en-US" sz="2800" dirty="0" smtClean="0">
                <a:solidFill>
                  <a:srgbClr val="465A8D"/>
                </a:solidFill>
                <a:latin typeface="Trebuchet MS"/>
                <a:ea typeface="Trebuchet MS"/>
                <a:cs typeface="Trebuchet MS"/>
                <a:sym typeface="Trebuchet MS"/>
              </a:rPr>
              <a:t> les </a:t>
            </a:r>
            <a:r>
              <a:rPr lang="en-US" sz="2800" dirty="0" err="1" smtClean="0">
                <a:solidFill>
                  <a:srgbClr val="465A8D"/>
                </a:solidFill>
                <a:latin typeface="Trebuchet MS"/>
                <a:ea typeface="Trebuchet MS"/>
                <a:cs typeface="Trebuchet MS"/>
                <a:sym typeface="Trebuchet MS"/>
              </a:rPr>
              <a:t>élèves</a:t>
            </a:r>
            <a:r>
              <a:rPr lang="en-US" sz="2800" dirty="0" smtClean="0">
                <a:solidFill>
                  <a:srgbClr val="465A8D"/>
                </a:solidFill>
                <a:latin typeface="Trebuchet MS"/>
                <a:ea typeface="Trebuchet MS"/>
                <a:cs typeface="Trebuchet MS"/>
                <a:sym typeface="Trebuchet MS"/>
              </a:rPr>
              <a:t> </a:t>
            </a:r>
            <a:r>
              <a:rPr lang="en-US" sz="2800" dirty="0">
                <a:solidFill>
                  <a:srgbClr val="465A8D"/>
                </a:solidFill>
                <a:latin typeface="Trebuchet MS"/>
                <a:ea typeface="Trebuchet MS"/>
                <a:cs typeface="Trebuchet MS"/>
                <a:sym typeface="Trebuchet MS"/>
              </a:rPr>
              <a:t>à travers le </a:t>
            </a:r>
            <a:r>
              <a:rPr lang="en-US" sz="2800" dirty="0" err="1">
                <a:solidFill>
                  <a:srgbClr val="465A8D"/>
                </a:solidFill>
                <a:latin typeface="Trebuchet MS"/>
                <a:ea typeface="Trebuchet MS"/>
                <a:cs typeface="Trebuchet MS"/>
                <a:sym typeface="Trebuchet MS"/>
              </a:rPr>
              <a:t>témoignage</a:t>
            </a:r>
            <a:r>
              <a:rPr lang="en-US" sz="2800" dirty="0">
                <a:solidFill>
                  <a:srgbClr val="465A8D"/>
                </a:solidFill>
                <a:latin typeface="Trebuchet MS"/>
                <a:ea typeface="Trebuchet MS"/>
                <a:cs typeface="Trebuchet MS"/>
                <a:sym typeface="Trebuchet MS"/>
              </a:rPr>
              <a:t> </a:t>
            </a:r>
            <a:r>
              <a:rPr lang="en-US" sz="2800" dirty="0" err="1">
                <a:solidFill>
                  <a:srgbClr val="465A8D"/>
                </a:solidFill>
                <a:latin typeface="Trebuchet MS"/>
                <a:ea typeface="Trebuchet MS"/>
                <a:cs typeface="Trebuchet MS"/>
                <a:sym typeface="Trebuchet MS"/>
              </a:rPr>
              <a:t>d’Oksana</a:t>
            </a:r>
            <a:r>
              <a:rPr lang="en-US" sz="2800" dirty="0">
                <a:solidFill>
                  <a:srgbClr val="465A8D"/>
                </a:solidFill>
                <a:latin typeface="Trebuchet MS"/>
                <a:ea typeface="Trebuchet MS"/>
                <a:cs typeface="Trebuchet MS"/>
                <a:sym typeface="Trebuchet MS"/>
              </a:rPr>
              <a:t> </a:t>
            </a:r>
            <a:r>
              <a:rPr lang="en-US" sz="2800" dirty="0" smtClean="0">
                <a:solidFill>
                  <a:srgbClr val="465A8D"/>
                </a:solidFill>
                <a:latin typeface="Trebuchet MS"/>
                <a:ea typeface="Trebuchet MS"/>
                <a:cs typeface="Trebuchet MS"/>
                <a:sym typeface="Trebuchet MS"/>
              </a:rPr>
              <a:t>Masters et construction du </a:t>
            </a:r>
            <a:r>
              <a:rPr lang="en-US" sz="2800" dirty="0" err="1" smtClean="0">
                <a:solidFill>
                  <a:srgbClr val="465A8D"/>
                </a:solidFill>
                <a:latin typeface="Trebuchet MS"/>
                <a:ea typeface="Trebuchet MS"/>
                <a:cs typeface="Trebuchet MS"/>
                <a:sym typeface="Trebuchet MS"/>
              </a:rPr>
              <a:t>graphe</a:t>
            </a:r>
            <a:r>
              <a:rPr lang="en-US" sz="2800" dirty="0" smtClean="0">
                <a:solidFill>
                  <a:srgbClr val="465A8D"/>
                </a:solidFill>
                <a:latin typeface="Trebuchet MS"/>
                <a:ea typeface="Trebuchet MS"/>
                <a:cs typeface="Trebuchet MS"/>
                <a:sym typeface="Trebuchet MS"/>
              </a:rPr>
              <a:t> </a:t>
            </a:r>
            <a:r>
              <a:rPr lang="en-US" sz="2800" dirty="0" err="1" smtClean="0">
                <a:solidFill>
                  <a:srgbClr val="465A8D"/>
                </a:solidFill>
                <a:latin typeface="Trebuchet MS"/>
                <a:ea typeface="Trebuchet MS"/>
                <a:cs typeface="Trebuchet MS"/>
                <a:sym typeface="Trebuchet MS"/>
              </a:rPr>
              <a:t>d’identité</a:t>
            </a:r>
            <a:endParaRPr lang="en-US" sz="2800" dirty="0" smtClean="0">
              <a:solidFill>
                <a:srgbClr val="465A8D"/>
              </a:solidFill>
              <a:latin typeface="Trebuchet MS"/>
              <a:ea typeface="Trebuchet MS"/>
              <a:cs typeface="Trebuchet MS"/>
              <a:sym typeface="Trebuchet MS"/>
            </a:endParaRPr>
          </a:p>
        </p:txBody>
      </p:sp>
      <p:sp>
        <p:nvSpPr>
          <p:cNvPr id="185" name="Google Shape;185;p7"/>
          <p:cNvSpPr txBox="1"/>
          <p:nvPr/>
        </p:nvSpPr>
        <p:spPr>
          <a:xfrm>
            <a:off x="289440" y="5335891"/>
            <a:ext cx="4191120" cy="1329595"/>
          </a:xfrm>
          <a:prstGeom prst="rect">
            <a:avLst/>
          </a:prstGeom>
          <a:noFill/>
          <a:ln>
            <a:noFill/>
          </a:ln>
        </p:spPr>
        <p:txBody>
          <a:bodyPr spcFirstLastPara="1" wrap="square" lIns="0" tIns="0" rIns="0" bIns="0" anchor="t" anchorCtr="0">
            <a:spAutoFit/>
          </a:bodyPr>
          <a:lstStyle/>
          <a:p>
            <a:pPr>
              <a:lnSpc>
                <a:spcPct val="120000"/>
              </a:lnSpc>
            </a:pPr>
            <a:r>
              <a:rPr lang="en-US" dirty="0">
                <a:solidFill>
                  <a:srgbClr val="000000"/>
                </a:solidFill>
                <a:latin typeface="Arial"/>
                <a:ea typeface="Arial"/>
                <a:cs typeface="Arial"/>
                <a:sym typeface="Arial"/>
              </a:rPr>
              <a:t>Oksana Masters </a:t>
            </a:r>
            <a:r>
              <a:rPr lang="en-US" dirty="0" err="1">
                <a:solidFill>
                  <a:srgbClr val="000000"/>
                </a:solidFill>
                <a:latin typeface="Arial"/>
                <a:ea typeface="Arial"/>
                <a:cs typeface="Arial"/>
                <a:sym typeface="Arial"/>
              </a:rPr>
              <a:t>portant</a:t>
            </a:r>
            <a:r>
              <a:rPr lang="en-US" dirty="0">
                <a:solidFill>
                  <a:srgbClr val="000000"/>
                </a:solidFill>
                <a:latin typeface="Arial"/>
                <a:ea typeface="Arial"/>
                <a:cs typeface="Arial"/>
                <a:sym typeface="Arial"/>
              </a:rPr>
              <a:t> la </a:t>
            </a:r>
            <a:r>
              <a:rPr lang="en-US" dirty="0" err="1">
                <a:solidFill>
                  <a:srgbClr val="000000"/>
                </a:solidFill>
                <a:latin typeface="Arial"/>
                <a:ea typeface="Arial"/>
                <a:cs typeface="Arial"/>
                <a:sym typeface="Arial"/>
              </a:rPr>
              <a:t>flamme</a:t>
            </a:r>
            <a:r>
              <a:rPr lang="en-US" dirty="0">
                <a:solidFill>
                  <a:srgbClr val="000000"/>
                </a:solidFill>
                <a:latin typeface="Arial"/>
                <a:ea typeface="Arial"/>
                <a:cs typeface="Arial"/>
                <a:sym typeface="Arial"/>
              </a:rPr>
              <a:t> </a:t>
            </a:r>
            <a:r>
              <a:rPr lang="en-US" dirty="0" err="1">
                <a:solidFill>
                  <a:srgbClr val="000000"/>
                </a:solidFill>
                <a:latin typeface="Arial"/>
                <a:ea typeface="Arial"/>
                <a:cs typeface="Arial"/>
                <a:sym typeface="Arial"/>
              </a:rPr>
              <a:t>olympique</a:t>
            </a:r>
            <a:r>
              <a:rPr lang="en-US" dirty="0">
                <a:solidFill>
                  <a:srgbClr val="000000"/>
                </a:solidFill>
                <a:latin typeface="Arial"/>
                <a:ea typeface="Arial"/>
                <a:cs typeface="Arial"/>
                <a:sym typeface="Arial"/>
              </a:rPr>
              <a:t> le 28/08/24, </a:t>
            </a:r>
            <a:r>
              <a:rPr lang="en-US" dirty="0" err="1">
                <a:solidFill>
                  <a:srgbClr val="000000"/>
                </a:solidFill>
                <a:latin typeface="Arial"/>
                <a:ea typeface="Arial"/>
                <a:cs typeface="Arial"/>
                <a:sym typeface="Arial"/>
              </a:rPr>
              <a:t>lors</a:t>
            </a:r>
            <a:r>
              <a:rPr lang="en-US" dirty="0">
                <a:solidFill>
                  <a:srgbClr val="000000"/>
                </a:solidFill>
                <a:latin typeface="Arial"/>
                <a:ea typeface="Arial"/>
                <a:cs typeface="Arial"/>
                <a:sym typeface="Arial"/>
              </a:rPr>
              <a:t> de la </a:t>
            </a:r>
            <a:r>
              <a:rPr lang="en-US" dirty="0" err="1">
                <a:solidFill>
                  <a:srgbClr val="000000"/>
                </a:solidFill>
                <a:latin typeface="Arial"/>
                <a:ea typeface="Arial"/>
                <a:cs typeface="Arial"/>
                <a:sym typeface="Arial"/>
              </a:rPr>
              <a:t>cérémonie</a:t>
            </a:r>
            <a:r>
              <a:rPr lang="en-US" dirty="0">
                <a:solidFill>
                  <a:srgbClr val="000000"/>
                </a:solidFill>
                <a:latin typeface="Arial"/>
                <a:ea typeface="Arial"/>
                <a:cs typeface="Arial"/>
                <a:sym typeface="Arial"/>
              </a:rPr>
              <a:t> </a:t>
            </a:r>
            <a:r>
              <a:rPr lang="en-US" dirty="0" err="1">
                <a:solidFill>
                  <a:srgbClr val="000000"/>
                </a:solidFill>
                <a:latin typeface="Arial"/>
                <a:ea typeface="Arial"/>
                <a:cs typeface="Arial"/>
                <a:sym typeface="Arial"/>
              </a:rPr>
              <a:t>d’ouverture</a:t>
            </a:r>
            <a:r>
              <a:rPr lang="en-US" dirty="0">
                <a:solidFill>
                  <a:srgbClr val="000000"/>
                </a:solidFill>
                <a:latin typeface="Arial"/>
                <a:ea typeface="Arial"/>
                <a:cs typeface="Arial"/>
                <a:sym typeface="Arial"/>
              </a:rPr>
              <a:t> des </a:t>
            </a:r>
            <a:r>
              <a:rPr lang="en-US" dirty="0" err="1">
                <a:solidFill>
                  <a:srgbClr val="000000"/>
                </a:solidFill>
                <a:latin typeface="Arial"/>
                <a:ea typeface="Arial"/>
                <a:cs typeface="Arial"/>
                <a:sym typeface="Arial"/>
              </a:rPr>
              <a:t>Jeux</a:t>
            </a:r>
            <a:r>
              <a:rPr lang="en-US" dirty="0">
                <a:solidFill>
                  <a:srgbClr val="000000"/>
                </a:solidFill>
                <a:latin typeface="Arial"/>
                <a:ea typeface="Arial"/>
                <a:cs typeface="Arial"/>
                <a:sym typeface="Arial"/>
              </a:rPr>
              <a:t> </a:t>
            </a:r>
            <a:r>
              <a:rPr lang="en-US" dirty="0" err="1">
                <a:solidFill>
                  <a:srgbClr val="000000"/>
                </a:solidFill>
                <a:latin typeface="Arial"/>
                <a:ea typeface="Arial"/>
                <a:cs typeface="Arial"/>
                <a:sym typeface="Arial"/>
              </a:rPr>
              <a:t>Paralympiques</a:t>
            </a:r>
            <a:r>
              <a:rPr lang="en-US" dirty="0">
                <a:solidFill>
                  <a:srgbClr val="000000"/>
                </a:solidFill>
                <a:latin typeface="Arial"/>
                <a:ea typeface="Arial"/>
                <a:cs typeface="Arial"/>
                <a:sym typeface="Arial"/>
              </a:rPr>
              <a:t>, Paris. </a:t>
            </a:r>
            <a:endParaRPr sz="1200" dirty="0"/>
          </a:p>
        </p:txBody>
      </p:sp>
      <p:sp>
        <p:nvSpPr>
          <p:cNvPr id="186" name="Google Shape;186;p7"/>
          <p:cNvSpPr/>
          <p:nvPr/>
        </p:nvSpPr>
        <p:spPr>
          <a:xfrm>
            <a:off x="289440" y="2376028"/>
            <a:ext cx="4023360" cy="2771220"/>
          </a:xfrm>
          <a:custGeom>
            <a:avLst/>
            <a:gdLst/>
            <a:ahLst/>
            <a:cxnLst/>
            <a:rect l="l" t="t" r="r" b="b"/>
            <a:pathLst>
              <a:path w="7711485" h="5143502" extrusionOk="0">
                <a:moveTo>
                  <a:pt x="0" y="0"/>
                </a:moveTo>
                <a:lnTo>
                  <a:pt x="7711485" y="0"/>
                </a:lnTo>
                <a:lnTo>
                  <a:pt x="7711485" y="5143502"/>
                </a:lnTo>
                <a:lnTo>
                  <a:pt x="0" y="5143502"/>
                </a:lnTo>
                <a:lnTo>
                  <a:pt x="0" y="0"/>
                </a:lnTo>
                <a:close/>
              </a:path>
            </a:pathLst>
          </a:custGeom>
          <a:blipFill rotWithShape="1">
            <a:blip r:embed="rId4">
              <a:alphaModFix/>
            </a:blip>
            <a:stretch>
              <a:fillRect b="-29"/>
            </a:stretch>
          </a:blipFill>
          <a:ln>
            <a:noFill/>
          </a:ln>
        </p:spPr>
      </p:sp>
      <p:sp>
        <p:nvSpPr>
          <p:cNvPr id="187" name="Google Shape;187;p7"/>
          <p:cNvSpPr/>
          <p:nvPr/>
        </p:nvSpPr>
        <p:spPr>
          <a:xfrm>
            <a:off x="9287680" y="3752322"/>
            <a:ext cx="2092389" cy="2789852"/>
          </a:xfrm>
          <a:custGeom>
            <a:avLst/>
            <a:gdLst/>
            <a:ahLst/>
            <a:cxnLst/>
            <a:rect l="l" t="t" r="r" b="b"/>
            <a:pathLst>
              <a:path w="3138584" h="4184778" extrusionOk="0">
                <a:moveTo>
                  <a:pt x="0" y="0"/>
                </a:moveTo>
                <a:lnTo>
                  <a:pt x="3138583" y="0"/>
                </a:lnTo>
                <a:lnTo>
                  <a:pt x="3138583" y="4184778"/>
                </a:lnTo>
                <a:lnTo>
                  <a:pt x="0" y="4184778"/>
                </a:lnTo>
                <a:lnTo>
                  <a:pt x="0" y="0"/>
                </a:lnTo>
                <a:close/>
              </a:path>
            </a:pathLst>
          </a:custGeom>
          <a:blipFill rotWithShape="1">
            <a:blip r:embed="rId5">
              <a:alphaModFix/>
            </a:blip>
            <a:stretch>
              <a:fillRect b="-47"/>
            </a:stretch>
          </a:blipFill>
          <a:ln>
            <a:noFill/>
          </a:ln>
        </p:spPr>
      </p:sp>
      <p:sp>
        <p:nvSpPr>
          <p:cNvPr id="188" name="Google Shape;188;p7"/>
          <p:cNvSpPr txBox="1"/>
          <p:nvPr/>
        </p:nvSpPr>
        <p:spPr>
          <a:xfrm>
            <a:off x="5547360" y="4469102"/>
            <a:ext cx="3498680" cy="2584425"/>
          </a:xfrm>
          <a:prstGeom prst="rect">
            <a:avLst/>
          </a:prstGeom>
          <a:noFill/>
          <a:ln>
            <a:noFill/>
          </a:ln>
        </p:spPr>
        <p:txBody>
          <a:bodyPr spcFirstLastPara="1" wrap="square" lIns="0" tIns="0" rIns="0" bIns="0" anchor="t" anchorCtr="0">
            <a:spAutoFit/>
          </a:bodyPr>
          <a:lstStyle/>
          <a:p>
            <a:pPr algn="just">
              <a:lnSpc>
                <a:spcPct val="120000"/>
              </a:lnSpc>
            </a:pPr>
            <a:r>
              <a:rPr lang="en-US" dirty="0">
                <a:solidFill>
                  <a:srgbClr val="000000"/>
                </a:solidFill>
                <a:latin typeface="Arial"/>
                <a:ea typeface="Arial"/>
                <a:cs typeface="Arial"/>
                <a:sym typeface="Arial"/>
              </a:rPr>
              <a:t>Etude de son </a:t>
            </a:r>
            <a:r>
              <a:rPr lang="en-US" dirty="0" err="1">
                <a:solidFill>
                  <a:srgbClr val="000000"/>
                </a:solidFill>
                <a:latin typeface="Arial"/>
                <a:ea typeface="Arial"/>
                <a:cs typeface="Arial"/>
                <a:sym typeface="Arial"/>
              </a:rPr>
              <a:t>témoignage</a:t>
            </a:r>
            <a:r>
              <a:rPr lang="en-US" dirty="0">
                <a:solidFill>
                  <a:srgbClr val="000000"/>
                </a:solidFill>
                <a:latin typeface="Arial"/>
                <a:ea typeface="Arial"/>
                <a:cs typeface="Arial"/>
                <a:sym typeface="Arial"/>
              </a:rPr>
              <a:t>, dans le reportage de France 2, </a:t>
            </a:r>
            <a:r>
              <a:rPr lang="en-US" i="1" dirty="0">
                <a:solidFill>
                  <a:srgbClr val="000000"/>
                </a:solidFill>
                <a:latin typeface="Arial"/>
                <a:ea typeface="Arial"/>
                <a:cs typeface="Arial"/>
                <a:sym typeface="Arial"/>
              </a:rPr>
              <a:t>A corps perdus</a:t>
            </a:r>
            <a:r>
              <a:rPr lang="en-US" dirty="0">
                <a:solidFill>
                  <a:srgbClr val="000000"/>
                </a:solidFill>
                <a:latin typeface="Arial"/>
                <a:ea typeface="Arial"/>
                <a:cs typeface="Arial"/>
                <a:sym typeface="Arial"/>
              </a:rPr>
              <a:t>, </a:t>
            </a:r>
            <a:r>
              <a:rPr lang="en-US" dirty="0" err="1">
                <a:solidFill>
                  <a:srgbClr val="000000"/>
                </a:solidFill>
                <a:latin typeface="Arial"/>
                <a:ea typeface="Arial"/>
                <a:cs typeface="Arial"/>
                <a:sym typeface="Arial"/>
              </a:rPr>
              <a:t>réalisé</a:t>
            </a:r>
            <a:r>
              <a:rPr lang="en-US" dirty="0">
                <a:solidFill>
                  <a:srgbClr val="000000"/>
                </a:solidFill>
                <a:latin typeface="Arial"/>
                <a:ea typeface="Arial"/>
                <a:cs typeface="Arial"/>
                <a:sym typeface="Arial"/>
              </a:rPr>
              <a:t> par Thierry </a:t>
            </a:r>
            <a:r>
              <a:rPr lang="en-US" dirty="0" err="1">
                <a:solidFill>
                  <a:srgbClr val="000000"/>
                </a:solidFill>
                <a:latin typeface="Arial"/>
                <a:ea typeface="Arial"/>
                <a:cs typeface="Arial"/>
                <a:sym typeface="Arial"/>
              </a:rPr>
              <a:t>Demaizière</a:t>
            </a:r>
            <a:r>
              <a:rPr lang="en-US" dirty="0">
                <a:solidFill>
                  <a:srgbClr val="000000"/>
                </a:solidFill>
                <a:latin typeface="Arial"/>
                <a:ea typeface="Arial"/>
                <a:cs typeface="Arial"/>
                <a:sym typeface="Arial"/>
              </a:rPr>
              <a:t>, Alban </a:t>
            </a:r>
            <a:r>
              <a:rPr lang="en-US" dirty="0" err="1">
                <a:solidFill>
                  <a:srgbClr val="000000"/>
                </a:solidFill>
                <a:latin typeface="Arial"/>
                <a:ea typeface="Arial"/>
                <a:cs typeface="Arial"/>
                <a:sym typeface="Arial"/>
              </a:rPr>
              <a:t>Teurlai</a:t>
            </a:r>
            <a:r>
              <a:rPr lang="en-US" dirty="0">
                <a:solidFill>
                  <a:srgbClr val="000000"/>
                </a:solidFill>
                <a:latin typeface="Arial"/>
                <a:ea typeface="Arial"/>
                <a:cs typeface="Arial"/>
                <a:sym typeface="Arial"/>
              </a:rPr>
              <a:t>, 2024.</a:t>
            </a:r>
            <a:endParaRPr sz="1200" dirty="0"/>
          </a:p>
          <a:p>
            <a:pPr algn="just">
              <a:lnSpc>
                <a:spcPct val="120000"/>
              </a:lnSpc>
            </a:pPr>
            <a:r>
              <a:rPr lang="en-US" u="sng" dirty="0">
                <a:solidFill>
                  <a:srgbClr val="000000"/>
                </a:solidFill>
                <a:latin typeface="Arial"/>
                <a:ea typeface="Arial"/>
                <a:cs typeface="Arial"/>
                <a:sym typeface="Arial"/>
                <a:hlinkClick r:id="rId6">
                  <a:extLst>
                    <a:ext uri="{A12FA001-AC4F-418D-AE19-62706E023703}">
                      <ahyp:hlinkClr xmlns:ahyp="http://schemas.microsoft.com/office/drawing/2018/hyperlinkcolor" xmlns="" val="tx"/>
                    </a:ext>
                  </a:extLst>
                </a:hlinkClick>
              </a:rPr>
              <a:t>https://www.france.tv/documentaires/documentaires-sport/6348575-a-corps-perdus.html</a:t>
            </a:r>
            <a:endParaRPr sz="1200" dirty="0"/>
          </a:p>
          <a:p>
            <a:pPr algn="just">
              <a:lnSpc>
                <a:spcPct val="93333"/>
              </a:lnSpc>
            </a:pPr>
            <a:endParaRPr u="sng" dirty="0">
              <a:solidFill>
                <a:srgbClr val="000000"/>
              </a:solidFill>
              <a:latin typeface="Arial"/>
              <a:ea typeface="Arial"/>
              <a:cs typeface="Arial"/>
              <a:sym typeface="Arial"/>
              <a:hlinkClick r:id="rId6">
                <a:extLst>
                  <a:ext uri="{A12FA001-AC4F-418D-AE19-62706E023703}">
                    <ahyp:hlinkClr xmlns:ahyp="http://schemas.microsoft.com/office/drawing/2018/hyperlinkcolor" xmlns="" val="tx"/>
                  </a:ext>
                </a:extLst>
              </a:hlinkClick>
            </a:endParaRPr>
          </a:p>
        </p:txBody>
      </p:sp>
      <p:sp>
        <p:nvSpPr>
          <p:cNvPr id="3" name="Rectangle 2"/>
          <p:cNvSpPr/>
          <p:nvPr/>
        </p:nvSpPr>
        <p:spPr>
          <a:xfrm>
            <a:off x="518160" y="1301879"/>
            <a:ext cx="10637520" cy="757130"/>
          </a:xfrm>
          <a:prstGeom prst="rect">
            <a:avLst/>
          </a:prstGeom>
        </p:spPr>
        <p:txBody>
          <a:bodyPr wrap="square">
            <a:spAutoFit/>
          </a:bodyPr>
          <a:lstStyle/>
          <a:p>
            <a:pPr>
              <a:lnSpc>
                <a:spcPct val="119984"/>
              </a:lnSpc>
            </a:pPr>
            <a:r>
              <a:rPr lang="fr-FR" u="sng" dirty="0">
                <a:solidFill>
                  <a:srgbClr val="0070C0"/>
                </a:solidFill>
                <a:latin typeface="Marianne"/>
              </a:rPr>
              <a:t>Attitudes : </a:t>
            </a:r>
            <a:r>
              <a:rPr lang="fr-FR" dirty="0">
                <a:solidFill>
                  <a:srgbClr val="0070C0"/>
                </a:solidFill>
                <a:latin typeface="Marianne"/>
              </a:rPr>
              <a:t>Respect d’autrui et acceptation des différences / prise d’initiative, engagement et sens des responsabilités / esprit civique et sentiment d’appartenance à une communauté</a:t>
            </a:r>
            <a:endParaRPr lang="fr-FR" dirty="0">
              <a:solidFill>
                <a:srgbClr val="0070C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majorFont>
      <a:minorFont>
        <a:latin typeface="Calibri" panose="020F0502020204030204"/>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a:gradFill>
      </a:bgFillStyleLst>
    </a:fmtScheme>
  </a:themeElements>
  <a:objectDefaults/>
  <a:extraClrSchemeLst/>
</a:theme>
</file>

<file path=ppt/theme/theme2.xml><?xml version="1.0" encoding="utf-8"?>
<a:theme xmlns:a="http://schemas.openxmlformats.org/drawingml/2006/main" name="Thèm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majorFont>
      <a:minorFont>
        <a:latin typeface="Calibri" panose="020F0502020204030204"/>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261</TotalTime>
  <Words>2647</Words>
  <Application>Microsoft Office PowerPoint</Application>
  <PresentationFormat>Grand écran</PresentationFormat>
  <Paragraphs>255</Paragraphs>
  <Slides>25</Slides>
  <Notes>17</Notes>
  <HiddenSlides>0</HiddenSlides>
  <MMClips>0</MMClips>
  <ScaleCrop>false</ScaleCrop>
  <HeadingPairs>
    <vt:vector size="6" baseType="variant">
      <vt:variant>
        <vt:lpstr>Polices utilisées</vt:lpstr>
      </vt:variant>
      <vt:variant>
        <vt:i4>12</vt:i4>
      </vt:variant>
      <vt:variant>
        <vt:lpstr>Thème</vt:lpstr>
      </vt:variant>
      <vt:variant>
        <vt:i4>2</vt:i4>
      </vt:variant>
      <vt:variant>
        <vt:lpstr>Titres des diapositives</vt:lpstr>
      </vt:variant>
      <vt:variant>
        <vt:i4>25</vt:i4>
      </vt:variant>
    </vt:vector>
  </HeadingPairs>
  <TitlesOfParts>
    <vt:vector size="39" baseType="lpstr">
      <vt:lpstr>MS Gothic</vt:lpstr>
      <vt:lpstr>Arial</vt:lpstr>
      <vt:lpstr>Calibri</vt:lpstr>
      <vt:lpstr>Cambria</vt:lpstr>
      <vt:lpstr>Marianne</vt:lpstr>
      <vt:lpstr>Marianne Light</vt:lpstr>
      <vt:lpstr>MS Mincho</vt:lpstr>
      <vt:lpstr>Open Sans</vt:lpstr>
      <vt:lpstr>Symbol</vt:lpstr>
      <vt:lpstr>Trebuchet MS</vt:lpstr>
      <vt:lpstr>Wingdings</vt:lpstr>
      <vt:lpstr>Yeseva One</vt:lpstr>
      <vt:lpstr>Thème Office</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ACADEMIE DE LYON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
  <dc:creator>nperrot</dc:creator>
  <dc:description/>
  <cp:lastModifiedBy>cbarruel</cp:lastModifiedBy>
  <cp:revision>20</cp:revision>
  <dcterms:created xsi:type="dcterms:W3CDTF">2025-01-04T15:27:38Z</dcterms:created>
  <dcterms:modified xsi:type="dcterms:W3CDTF">2025-02-06T14:47:28Z</dcterms:modified>
  <dc:language>fr-FR</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Grand écran</vt:lpwstr>
  </property>
  <property fmtid="{D5CDD505-2E9C-101B-9397-08002B2CF9AE}" pid="3" name="Slides">
    <vt:r8>6</vt:r8>
  </property>
</Properties>
</file>