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57" r:id="rId4"/>
    <p:sldId id="264" r:id="rId5"/>
    <p:sldId id="265" r:id="rId6"/>
    <p:sldId id="266" r:id="rId7"/>
    <p:sldId id="261" r:id="rId8"/>
    <p:sldId id="273" r:id="rId9"/>
    <p:sldId id="277" r:id="rId10"/>
    <p:sldId id="262" r:id="rId11"/>
    <p:sldId id="274" r:id="rId12"/>
    <p:sldId id="278" r:id="rId13"/>
    <p:sldId id="263" r:id="rId14"/>
    <p:sldId id="275" r:id="rId15"/>
    <p:sldId id="276" r:id="rId16"/>
    <p:sldId id="260" r:id="rId17"/>
    <p:sldId id="269" r:id="rId18"/>
    <p:sldId id="268" r:id="rId19"/>
    <p:sldId id="270" r:id="rId20"/>
    <p:sldId id="272" r:id="rId21"/>
    <p:sldId id="271" r:id="rId22"/>
    <p:sldId id="27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94591"/>
  </p:normalViewPr>
  <p:slideViewPr>
    <p:cSldViewPr snapToGrid="0" snapToObjects="1">
      <p:cViewPr varScale="1">
        <p:scale>
          <a:sx n="69" d="100"/>
          <a:sy n="69"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48612-8F25-9243-A007-B55CA4F55C18}" type="doc">
      <dgm:prSet loTypeId="urn:microsoft.com/office/officeart/2009/layout/CircleArrowProcess" loCatId="" qsTypeId="urn:microsoft.com/office/officeart/2005/8/quickstyle/simple1" qsCatId="simple" csTypeId="urn:microsoft.com/office/officeart/2005/8/colors/accent1_2" csCatId="accent1" phldr="1"/>
      <dgm:spPr/>
    </dgm:pt>
    <dgm:pt modelId="{BAFDF48E-107F-FB44-A471-FA515119C8BF}">
      <dgm:prSet phldrT="[Texte]" custT="1"/>
      <dgm:spPr>
        <a:solidFill>
          <a:schemeClr val="accent1">
            <a:lumMod val="60000"/>
            <a:lumOff val="40000"/>
          </a:schemeClr>
        </a:solidFill>
      </dgm:spPr>
      <dgm:t>
        <a:bodyPr/>
        <a:lstStyle/>
        <a:p>
          <a:r>
            <a:rPr lang="fr-FR" sz="1400" dirty="0"/>
            <a:t>REMOBILISER</a:t>
          </a:r>
        </a:p>
      </dgm:t>
    </dgm:pt>
    <dgm:pt modelId="{E4E2B9BF-6621-5B4A-89D5-226810899D02}" type="parTrans" cxnId="{8BCB1EA5-D176-9442-B1C5-F4E877BC11DE}">
      <dgm:prSet/>
      <dgm:spPr/>
      <dgm:t>
        <a:bodyPr/>
        <a:lstStyle/>
        <a:p>
          <a:endParaRPr lang="fr-FR"/>
        </a:p>
      </dgm:t>
    </dgm:pt>
    <dgm:pt modelId="{3F26F9A6-D4C5-8241-B445-DA58B969D183}" type="sibTrans" cxnId="{8BCB1EA5-D176-9442-B1C5-F4E877BC11DE}">
      <dgm:prSet/>
      <dgm:spPr/>
      <dgm:t>
        <a:bodyPr/>
        <a:lstStyle/>
        <a:p>
          <a:endParaRPr lang="fr-FR"/>
        </a:p>
      </dgm:t>
    </dgm:pt>
    <dgm:pt modelId="{AF1BF41F-DAF0-B04F-8B52-3AB5352F713B}">
      <dgm:prSet phldrT="[Texte]" custT="1"/>
      <dgm:spPr>
        <a:solidFill>
          <a:schemeClr val="accent1">
            <a:lumMod val="60000"/>
            <a:lumOff val="40000"/>
          </a:schemeClr>
        </a:solidFill>
      </dgm:spPr>
      <dgm:t>
        <a:bodyPr/>
        <a:lstStyle/>
        <a:p>
          <a:r>
            <a:rPr lang="fr-FR" sz="1000" dirty="0"/>
            <a:t>APPROFONDIR </a:t>
          </a:r>
        </a:p>
        <a:p>
          <a:r>
            <a:rPr lang="fr-FR" sz="1000" dirty="0"/>
            <a:t>STABILISER</a:t>
          </a:r>
        </a:p>
        <a:p>
          <a:r>
            <a:rPr lang="fr-FR" sz="1000" dirty="0"/>
            <a:t>CONSOLIDER</a:t>
          </a:r>
        </a:p>
      </dgm:t>
    </dgm:pt>
    <dgm:pt modelId="{83617AEE-645F-6C45-B38A-1D406A55FC50}" type="parTrans" cxnId="{6B4219B3-F8B4-E146-AE47-DD3192F54B56}">
      <dgm:prSet/>
      <dgm:spPr/>
      <dgm:t>
        <a:bodyPr/>
        <a:lstStyle/>
        <a:p>
          <a:endParaRPr lang="fr-FR"/>
        </a:p>
      </dgm:t>
    </dgm:pt>
    <dgm:pt modelId="{197E5559-386A-EA43-918F-A239289B0B35}" type="sibTrans" cxnId="{6B4219B3-F8B4-E146-AE47-DD3192F54B56}">
      <dgm:prSet/>
      <dgm:spPr/>
      <dgm:t>
        <a:bodyPr/>
        <a:lstStyle/>
        <a:p>
          <a:endParaRPr lang="fr-FR"/>
        </a:p>
      </dgm:t>
    </dgm:pt>
    <dgm:pt modelId="{BBC70DA7-AA26-EF4F-89A2-2C572433B208}">
      <dgm:prSet phldrT="[Texte]" custT="1"/>
      <dgm:spPr>
        <a:solidFill>
          <a:schemeClr val="accent1">
            <a:lumMod val="60000"/>
            <a:lumOff val="40000"/>
          </a:schemeClr>
        </a:solidFill>
      </dgm:spPr>
      <dgm:t>
        <a:bodyPr/>
        <a:lstStyle/>
        <a:p>
          <a:r>
            <a:rPr lang="fr-FR" sz="1400" dirty="0"/>
            <a:t>CONTINUER</a:t>
          </a:r>
        </a:p>
      </dgm:t>
    </dgm:pt>
    <dgm:pt modelId="{1A855A50-CB6B-CE48-9BC0-46B4D63B9BC2}" type="parTrans" cxnId="{3FC47939-5DE7-8549-84B8-28016385EBA5}">
      <dgm:prSet/>
      <dgm:spPr/>
      <dgm:t>
        <a:bodyPr/>
        <a:lstStyle/>
        <a:p>
          <a:endParaRPr lang="fr-FR"/>
        </a:p>
      </dgm:t>
    </dgm:pt>
    <dgm:pt modelId="{D52F756C-7A43-AD44-9547-03EE5F25656B}" type="sibTrans" cxnId="{3FC47939-5DE7-8549-84B8-28016385EBA5}">
      <dgm:prSet/>
      <dgm:spPr/>
      <dgm:t>
        <a:bodyPr/>
        <a:lstStyle/>
        <a:p>
          <a:endParaRPr lang="fr-FR"/>
        </a:p>
      </dgm:t>
    </dgm:pt>
    <dgm:pt modelId="{520F646C-F858-2D48-A887-91B009B09D03}" type="pres">
      <dgm:prSet presAssocID="{E3F48612-8F25-9243-A007-B55CA4F55C18}" presName="Name0" presStyleCnt="0">
        <dgm:presLayoutVars>
          <dgm:chMax val="7"/>
          <dgm:chPref val="7"/>
          <dgm:dir/>
          <dgm:animLvl val="lvl"/>
        </dgm:presLayoutVars>
      </dgm:prSet>
      <dgm:spPr/>
    </dgm:pt>
    <dgm:pt modelId="{E65CA4CD-A50E-2F4A-A849-125429D5A1D6}" type="pres">
      <dgm:prSet presAssocID="{BAFDF48E-107F-FB44-A471-FA515119C8BF}" presName="Accent1" presStyleCnt="0"/>
      <dgm:spPr/>
    </dgm:pt>
    <dgm:pt modelId="{301FE60D-8EFB-D542-87A6-B8FB6045A6CB}" type="pres">
      <dgm:prSet presAssocID="{BAFDF48E-107F-FB44-A471-FA515119C8BF}" presName="Accent" presStyleLbl="node1" presStyleIdx="0" presStyleCnt="3"/>
      <dgm:spPr/>
    </dgm:pt>
    <dgm:pt modelId="{CFFA93A4-5197-894D-83CB-E387343EC667}" type="pres">
      <dgm:prSet presAssocID="{BAFDF48E-107F-FB44-A471-FA515119C8BF}" presName="Parent1" presStyleLbl="revTx" presStyleIdx="0" presStyleCnt="3" custScaleX="141592">
        <dgm:presLayoutVars>
          <dgm:chMax val="1"/>
          <dgm:chPref val="1"/>
          <dgm:bulletEnabled val="1"/>
        </dgm:presLayoutVars>
      </dgm:prSet>
      <dgm:spPr/>
      <dgm:t>
        <a:bodyPr/>
        <a:lstStyle/>
        <a:p>
          <a:endParaRPr lang="fr-FR"/>
        </a:p>
      </dgm:t>
    </dgm:pt>
    <dgm:pt modelId="{C613661E-252A-7B46-9BF3-84C67DBA46C7}" type="pres">
      <dgm:prSet presAssocID="{AF1BF41F-DAF0-B04F-8B52-3AB5352F713B}" presName="Accent2" presStyleCnt="0"/>
      <dgm:spPr/>
    </dgm:pt>
    <dgm:pt modelId="{EEB2EA32-C2D3-C644-AF4D-FF879473EB49}" type="pres">
      <dgm:prSet presAssocID="{AF1BF41F-DAF0-B04F-8B52-3AB5352F713B}" presName="Accent" presStyleLbl="node1" presStyleIdx="1" presStyleCnt="3"/>
      <dgm:spPr/>
    </dgm:pt>
    <dgm:pt modelId="{3E984D41-E519-E947-88D5-9C9521A0CF41}" type="pres">
      <dgm:prSet presAssocID="{AF1BF41F-DAF0-B04F-8B52-3AB5352F713B}" presName="Parent2" presStyleLbl="revTx" presStyleIdx="1" presStyleCnt="3" custScaleX="156980" custScaleY="145988" custLinFactNeighborX="-8430" custLinFactNeighborY="-15563">
        <dgm:presLayoutVars>
          <dgm:chMax val="1"/>
          <dgm:chPref val="1"/>
          <dgm:bulletEnabled val="1"/>
        </dgm:presLayoutVars>
      </dgm:prSet>
      <dgm:spPr/>
      <dgm:t>
        <a:bodyPr/>
        <a:lstStyle/>
        <a:p>
          <a:endParaRPr lang="fr-FR"/>
        </a:p>
      </dgm:t>
    </dgm:pt>
    <dgm:pt modelId="{D5CD47AF-BFE7-4846-AEBD-0AAEE268DF4A}" type="pres">
      <dgm:prSet presAssocID="{BBC70DA7-AA26-EF4F-89A2-2C572433B208}" presName="Accent3" presStyleCnt="0"/>
      <dgm:spPr/>
    </dgm:pt>
    <dgm:pt modelId="{1AAE3F76-C292-1E46-89B9-B90B9B10E669}" type="pres">
      <dgm:prSet presAssocID="{BBC70DA7-AA26-EF4F-89A2-2C572433B208}" presName="Accent" presStyleLbl="node1" presStyleIdx="2" presStyleCnt="3"/>
      <dgm:spPr/>
    </dgm:pt>
    <dgm:pt modelId="{04A79483-111C-D046-AB3F-8D0E4B2AF531}" type="pres">
      <dgm:prSet presAssocID="{BBC70DA7-AA26-EF4F-89A2-2C572433B208}" presName="Parent3" presStyleLbl="revTx" presStyleIdx="2" presStyleCnt="3" custScaleX="136002">
        <dgm:presLayoutVars>
          <dgm:chMax val="1"/>
          <dgm:chPref val="1"/>
          <dgm:bulletEnabled val="1"/>
        </dgm:presLayoutVars>
      </dgm:prSet>
      <dgm:spPr/>
      <dgm:t>
        <a:bodyPr/>
        <a:lstStyle/>
        <a:p>
          <a:endParaRPr lang="fr-FR"/>
        </a:p>
      </dgm:t>
    </dgm:pt>
  </dgm:ptLst>
  <dgm:cxnLst>
    <dgm:cxn modelId="{3FC47939-5DE7-8549-84B8-28016385EBA5}" srcId="{E3F48612-8F25-9243-A007-B55CA4F55C18}" destId="{BBC70DA7-AA26-EF4F-89A2-2C572433B208}" srcOrd="2" destOrd="0" parTransId="{1A855A50-CB6B-CE48-9BC0-46B4D63B9BC2}" sibTransId="{D52F756C-7A43-AD44-9547-03EE5F25656B}"/>
    <dgm:cxn modelId="{6B4219B3-F8B4-E146-AE47-DD3192F54B56}" srcId="{E3F48612-8F25-9243-A007-B55CA4F55C18}" destId="{AF1BF41F-DAF0-B04F-8B52-3AB5352F713B}" srcOrd="1" destOrd="0" parTransId="{83617AEE-645F-6C45-B38A-1D406A55FC50}" sibTransId="{197E5559-386A-EA43-918F-A239289B0B35}"/>
    <dgm:cxn modelId="{8BCB1EA5-D176-9442-B1C5-F4E877BC11DE}" srcId="{E3F48612-8F25-9243-A007-B55CA4F55C18}" destId="{BAFDF48E-107F-FB44-A471-FA515119C8BF}" srcOrd="0" destOrd="0" parTransId="{E4E2B9BF-6621-5B4A-89D5-226810899D02}" sibTransId="{3F26F9A6-D4C5-8241-B445-DA58B969D183}"/>
    <dgm:cxn modelId="{65770265-5BA9-4545-9A3D-D67352652553}" type="presOf" srcId="{BBC70DA7-AA26-EF4F-89A2-2C572433B208}" destId="{04A79483-111C-D046-AB3F-8D0E4B2AF531}" srcOrd="0" destOrd="0" presId="urn:microsoft.com/office/officeart/2009/layout/CircleArrowProcess"/>
    <dgm:cxn modelId="{5E562525-1B3F-8C4F-A12E-BB14A283AC2F}" type="presOf" srcId="{BAFDF48E-107F-FB44-A471-FA515119C8BF}" destId="{CFFA93A4-5197-894D-83CB-E387343EC667}" srcOrd="0" destOrd="0" presId="urn:microsoft.com/office/officeart/2009/layout/CircleArrowProcess"/>
    <dgm:cxn modelId="{2F1FFE10-6D3D-374B-8A2A-ACF410093C0E}" type="presOf" srcId="{E3F48612-8F25-9243-A007-B55CA4F55C18}" destId="{520F646C-F858-2D48-A887-91B009B09D03}" srcOrd="0" destOrd="0" presId="urn:microsoft.com/office/officeart/2009/layout/CircleArrowProcess"/>
    <dgm:cxn modelId="{98833541-E98A-3D4D-B031-6DB7FAFFA09B}" type="presOf" srcId="{AF1BF41F-DAF0-B04F-8B52-3AB5352F713B}" destId="{3E984D41-E519-E947-88D5-9C9521A0CF41}" srcOrd="0" destOrd="0" presId="urn:microsoft.com/office/officeart/2009/layout/CircleArrowProcess"/>
    <dgm:cxn modelId="{71408817-8273-6F4F-8D03-1B9749BF2D88}" type="presParOf" srcId="{520F646C-F858-2D48-A887-91B009B09D03}" destId="{E65CA4CD-A50E-2F4A-A849-125429D5A1D6}" srcOrd="0" destOrd="0" presId="urn:microsoft.com/office/officeart/2009/layout/CircleArrowProcess"/>
    <dgm:cxn modelId="{4B9192ED-923B-CA4D-B773-D64109E55CC6}" type="presParOf" srcId="{E65CA4CD-A50E-2F4A-A849-125429D5A1D6}" destId="{301FE60D-8EFB-D542-87A6-B8FB6045A6CB}" srcOrd="0" destOrd="0" presId="urn:microsoft.com/office/officeart/2009/layout/CircleArrowProcess"/>
    <dgm:cxn modelId="{52F015F3-4C14-ED49-86E3-4E8F1DA53142}" type="presParOf" srcId="{520F646C-F858-2D48-A887-91B009B09D03}" destId="{CFFA93A4-5197-894D-83CB-E387343EC667}" srcOrd="1" destOrd="0" presId="urn:microsoft.com/office/officeart/2009/layout/CircleArrowProcess"/>
    <dgm:cxn modelId="{895F1BC2-950F-594D-86CF-8F51E27FF538}" type="presParOf" srcId="{520F646C-F858-2D48-A887-91B009B09D03}" destId="{C613661E-252A-7B46-9BF3-84C67DBA46C7}" srcOrd="2" destOrd="0" presId="urn:microsoft.com/office/officeart/2009/layout/CircleArrowProcess"/>
    <dgm:cxn modelId="{4CC8B76C-26A5-8A47-8330-D7FAF13CEB9D}" type="presParOf" srcId="{C613661E-252A-7B46-9BF3-84C67DBA46C7}" destId="{EEB2EA32-C2D3-C644-AF4D-FF879473EB49}" srcOrd="0" destOrd="0" presId="urn:microsoft.com/office/officeart/2009/layout/CircleArrowProcess"/>
    <dgm:cxn modelId="{348C3F26-9B46-FB47-8ABA-02484F97C2F6}" type="presParOf" srcId="{520F646C-F858-2D48-A887-91B009B09D03}" destId="{3E984D41-E519-E947-88D5-9C9521A0CF41}" srcOrd="3" destOrd="0" presId="urn:microsoft.com/office/officeart/2009/layout/CircleArrowProcess"/>
    <dgm:cxn modelId="{95BAF337-9F79-8C49-BE26-11FDC17E128F}" type="presParOf" srcId="{520F646C-F858-2D48-A887-91B009B09D03}" destId="{D5CD47AF-BFE7-4846-AEBD-0AAEE268DF4A}" srcOrd="4" destOrd="0" presId="urn:microsoft.com/office/officeart/2009/layout/CircleArrowProcess"/>
    <dgm:cxn modelId="{154F5549-FB63-494F-AEDF-229088C5521C}" type="presParOf" srcId="{D5CD47AF-BFE7-4846-AEBD-0AAEE268DF4A}" destId="{1AAE3F76-C292-1E46-89B9-B90B9B10E669}" srcOrd="0" destOrd="0" presId="urn:microsoft.com/office/officeart/2009/layout/CircleArrowProcess"/>
    <dgm:cxn modelId="{F4216BBA-2B92-0948-B49D-6398E349EE4E}" type="presParOf" srcId="{520F646C-F858-2D48-A887-91B009B09D03}" destId="{04A79483-111C-D046-AB3F-8D0E4B2AF53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FE60D-8EFB-D542-87A6-B8FB6045A6CB}">
      <dsp:nvSpPr>
        <dsp:cNvPr id="0" name=""/>
        <dsp:cNvSpPr/>
      </dsp:nvSpPr>
      <dsp:spPr>
        <a:xfrm>
          <a:off x="835060" y="86181"/>
          <a:ext cx="1445141" cy="144536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A93A4-5197-894D-83CB-E387343EC667}">
      <dsp:nvSpPr>
        <dsp:cNvPr id="0" name=""/>
        <dsp:cNvSpPr/>
      </dsp:nvSpPr>
      <dsp:spPr>
        <a:xfrm>
          <a:off x="987484" y="608000"/>
          <a:ext cx="1137036" cy="401422"/>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a:t>REMOBILISER</a:t>
          </a:r>
        </a:p>
      </dsp:txBody>
      <dsp:txXfrm>
        <a:off x="987484" y="608000"/>
        <a:ext cx="1137036" cy="401422"/>
      </dsp:txXfrm>
    </dsp:sp>
    <dsp:sp modelId="{EEB2EA32-C2D3-C644-AF4D-FF879473EB49}">
      <dsp:nvSpPr>
        <dsp:cNvPr id="0" name=""/>
        <dsp:cNvSpPr/>
      </dsp:nvSpPr>
      <dsp:spPr>
        <a:xfrm>
          <a:off x="433678" y="916648"/>
          <a:ext cx="1445141" cy="144536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84D41-E519-E947-88D5-9C9521A0CF41}">
      <dsp:nvSpPr>
        <dsp:cNvPr id="0" name=""/>
        <dsp:cNvSpPr/>
      </dsp:nvSpPr>
      <dsp:spPr>
        <a:xfrm>
          <a:off x="458248" y="1288494"/>
          <a:ext cx="1260607" cy="586028"/>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dirty="0"/>
            <a:t>APPROFONDIR </a:t>
          </a:r>
        </a:p>
        <a:p>
          <a:pPr lvl="0" algn="ctr" defTabSz="444500">
            <a:lnSpc>
              <a:spcPct val="90000"/>
            </a:lnSpc>
            <a:spcBef>
              <a:spcPct val="0"/>
            </a:spcBef>
            <a:spcAft>
              <a:spcPct val="35000"/>
            </a:spcAft>
          </a:pPr>
          <a:r>
            <a:rPr lang="fr-FR" sz="1000" kern="1200" dirty="0"/>
            <a:t>STABILISER</a:t>
          </a:r>
        </a:p>
        <a:p>
          <a:pPr lvl="0" algn="ctr" defTabSz="444500">
            <a:lnSpc>
              <a:spcPct val="90000"/>
            </a:lnSpc>
            <a:spcBef>
              <a:spcPct val="0"/>
            </a:spcBef>
            <a:spcAft>
              <a:spcPct val="35000"/>
            </a:spcAft>
          </a:pPr>
          <a:r>
            <a:rPr lang="fr-FR" sz="1000" kern="1200" dirty="0"/>
            <a:t>CONSOLIDER</a:t>
          </a:r>
        </a:p>
      </dsp:txBody>
      <dsp:txXfrm>
        <a:off x="458248" y="1288494"/>
        <a:ext cx="1260607" cy="586028"/>
      </dsp:txXfrm>
    </dsp:sp>
    <dsp:sp modelId="{1AAE3F76-C292-1E46-89B9-B90B9B10E669}">
      <dsp:nvSpPr>
        <dsp:cNvPr id="0" name=""/>
        <dsp:cNvSpPr/>
      </dsp:nvSpPr>
      <dsp:spPr>
        <a:xfrm>
          <a:off x="937916" y="1846495"/>
          <a:ext cx="1241600" cy="124209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79483-111C-D046-AB3F-8D0E4B2AF531}">
      <dsp:nvSpPr>
        <dsp:cNvPr id="0" name=""/>
        <dsp:cNvSpPr/>
      </dsp:nvSpPr>
      <dsp:spPr>
        <a:xfrm>
          <a:off x="1011829" y="2279743"/>
          <a:ext cx="1092146" cy="401422"/>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a:t>CONTINUER</a:t>
          </a:r>
        </a:p>
      </dsp:txBody>
      <dsp:txXfrm>
        <a:off x="1011829" y="2279743"/>
        <a:ext cx="1092146" cy="40142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D094C-07E9-2546-9592-3A1B453AF64B}" type="datetimeFigureOut">
              <a:rPr lang="fr-FR" smtClean="0"/>
              <a:t>11/05/2020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337AE-3D2F-9C47-A58A-F71AF82E5AA0}" type="slidenum">
              <a:rPr lang="fr-FR" smtClean="0"/>
              <a:t>‹N°›</a:t>
            </a:fld>
            <a:endParaRPr lang="fr-FR"/>
          </a:p>
        </p:txBody>
      </p:sp>
    </p:spTree>
    <p:extLst>
      <p:ext uri="{BB962C8B-B14F-4D97-AF65-F5344CB8AC3E}">
        <p14:creationId xmlns:p14="http://schemas.microsoft.com/office/powerpoint/2010/main" val="394378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53779A-CFC8-5D47-91F1-C9DCF92EEBDC}" type="slidenum">
              <a:rPr lang="fr-FR" smtClean="0"/>
              <a:t>2</a:t>
            </a:fld>
            <a:endParaRPr lang="fr-FR"/>
          </a:p>
        </p:txBody>
      </p:sp>
    </p:spTree>
    <p:extLst>
      <p:ext uri="{BB962C8B-B14F-4D97-AF65-F5344CB8AC3E}">
        <p14:creationId xmlns:p14="http://schemas.microsoft.com/office/powerpoint/2010/main" val="90811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C6A08-8205-8247-BB45-35C5274A07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9584F16-32D3-8543-AAD8-5CA4A10DF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F88F1DF-D171-A442-B340-E839721A26E4}"/>
              </a:ext>
            </a:extLst>
          </p:cNvPr>
          <p:cNvSpPr>
            <a:spLocks noGrp="1"/>
          </p:cNvSpPr>
          <p:nvPr>
            <p:ph type="dt" sz="half" idx="10"/>
          </p:nvPr>
        </p:nvSpPr>
        <p:spPr/>
        <p:txBody>
          <a:bodyPr/>
          <a:lstStyle/>
          <a:p>
            <a:fld id="{BAA0607B-6425-C14C-BC3A-5F67BCA8144F}" type="datetime1">
              <a:rPr lang="fr-FR" smtClean="0"/>
              <a:t>11/05/2020</a:t>
            </a:fld>
            <a:endParaRPr lang="fr-FR"/>
          </a:p>
        </p:txBody>
      </p:sp>
      <p:sp>
        <p:nvSpPr>
          <p:cNvPr id="5" name="Espace réservé du pied de page 4">
            <a:extLst>
              <a:ext uri="{FF2B5EF4-FFF2-40B4-BE49-F238E27FC236}">
                <a16:creationId xmlns:a16="http://schemas.microsoft.com/office/drawing/2014/main" id="{7543F3FF-1ABB-154A-8B92-8D689D42A763}"/>
              </a:ext>
            </a:extLst>
          </p:cNvPr>
          <p:cNvSpPr>
            <a:spLocks noGrp="1"/>
          </p:cNvSpPr>
          <p:nvPr>
            <p:ph type="ftr" sz="quarter" idx="11"/>
          </p:nvPr>
        </p:nvSpPr>
        <p:spPr/>
        <p:txBody>
          <a:bodyPr/>
          <a:lstStyle/>
          <a:p>
            <a:r>
              <a:rPr lang="fr-FR"/>
              <a:t>IA-IPR histoire géographie Lyon</a:t>
            </a:r>
          </a:p>
        </p:txBody>
      </p:sp>
      <p:sp>
        <p:nvSpPr>
          <p:cNvPr id="6" name="Espace réservé du numéro de diapositive 5">
            <a:extLst>
              <a:ext uri="{FF2B5EF4-FFF2-40B4-BE49-F238E27FC236}">
                <a16:creationId xmlns:a16="http://schemas.microsoft.com/office/drawing/2014/main" id="{F6CF4575-0F7E-3B4C-AFAF-F2198EA06B3C}"/>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288048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680F9-A73D-D54C-A06A-D4E3206624B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76DEA64-FB51-F64D-9B87-7CFCC1D0B1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A50442-E77F-0048-8119-1B231AC539E3}"/>
              </a:ext>
            </a:extLst>
          </p:cNvPr>
          <p:cNvSpPr>
            <a:spLocks noGrp="1"/>
          </p:cNvSpPr>
          <p:nvPr>
            <p:ph type="dt" sz="half" idx="10"/>
          </p:nvPr>
        </p:nvSpPr>
        <p:spPr/>
        <p:txBody>
          <a:bodyPr/>
          <a:lstStyle/>
          <a:p>
            <a:fld id="{325364A9-91F9-8D4E-8669-EC1C381AD175}" type="datetime1">
              <a:rPr lang="fr-FR" smtClean="0"/>
              <a:t>11/05/2020</a:t>
            </a:fld>
            <a:endParaRPr lang="fr-FR"/>
          </a:p>
        </p:txBody>
      </p:sp>
      <p:sp>
        <p:nvSpPr>
          <p:cNvPr id="5" name="Espace réservé du pied de page 4">
            <a:extLst>
              <a:ext uri="{FF2B5EF4-FFF2-40B4-BE49-F238E27FC236}">
                <a16:creationId xmlns:a16="http://schemas.microsoft.com/office/drawing/2014/main" id="{072325CC-A28C-7943-A6BB-2025171EDCE4}"/>
              </a:ext>
            </a:extLst>
          </p:cNvPr>
          <p:cNvSpPr>
            <a:spLocks noGrp="1"/>
          </p:cNvSpPr>
          <p:nvPr>
            <p:ph type="ftr" sz="quarter" idx="11"/>
          </p:nvPr>
        </p:nvSpPr>
        <p:spPr/>
        <p:txBody>
          <a:bodyPr/>
          <a:lstStyle/>
          <a:p>
            <a:r>
              <a:rPr lang="fr-FR"/>
              <a:t>IA-IPR histoire géographie Lyon</a:t>
            </a:r>
          </a:p>
        </p:txBody>
      </p:sp>
      <p:sp>
        <p:nvSpPr>
          <p:cNvPr id="6" name="Espace réservé du numéro de diapositive 5">
            <a:extLst>
              <a:ext uri="{FF2B5EF4-FFF2-40B4-BE49-F238E27FC236}">
                <a16:creationId xmlns:a16="http://schemas.microsoft.com/office/drawing/2014/main" id="{24F2E4AD-7DCF-7840-8967-0C07148005BE}"/>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224792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B7BE0E-9753-E64F-8EE1-5ACCFEDD0AB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3D681B1-4EFF-6F41-9CAF-5E797110662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82E7AA-8965-0F4B-94E9-C5D7B1007086}"/>
              </a:ext>
            </a:extLst>
          </p:cNvPr>
          <p:cNvSpPr>
            <a:spLocks noGrp="1"/>
          </p:cNvSpPr>
          <p:nvPr>
            <p:ph type="dt" sz="half" idx="10"/>
          </p:nvPr>
        </p:nvSpPr>
        <p:spPr/>
        <p:txBody>
          <a:bodyPr/>
          <a:lstStyle/>
          <a:p>
            <a:fld id="{D2C426F5-0EBE-DC44-BB2F-72AD65FEE792}" type="datetime1">
              <a:rPr lang="fr-FR" smtClean="0"/>
              <a:t>11/05/2020</a:t>
            </a:fld>
            <a:endParaRPr lang="fr-FR"/>
          </a:p>
        </p:txBody>
      </p:sp>
      <p:sp>
        <p:nvSpPr>
          <p:cNvPr id="5" name="Espace réservé du pied de page 4">
            <a:extLst>
              <a:ext uri="{FF2B5EF4-FFF2-40B4-BE49-F238E27FC236}">
                <a16:creationId xmlns:a16="http://schemas.microsoft.com/office/drawing/2014/main" id="{DAD9E742-C385-4D44-AEE4-6D3367352812}"/>
              </a:ext>
            </a:extLst>
          </p:cNvPr>
          <p:cNvSpPr>
            <a:spLocks noGrp="1"/>
          </p:cNvSpPr>
          <p:nvPr>
            <p:ph type="ftr" sz="quarter" idx="11"/>
          </p:nvPr>
        </p:nvSpPr>
        <p:spPr/>
        <p:txBody>
          <a:bodyPr/>
          <a:lstStyle/>
          <a:p>
            <a:r>
              <a:rPr lang="fr-FR"/>
              <a:t>IA-IPR histoire géographie Lyon</a:t>
            </a:r>
          </a:p>
        </p:txBody>
      </p:sp>
      <p:sp>
        <p:nvSpPr>
          <p:cNvPr id="6" name="Espace réservé du numéro de diapositive 5">
            <a:extLst>
              <a:ext uri="{FF2B5EF4-FFF2-40B4-BE49-F238E27FC236}">
                <a16:creationId xmlns:a16="http://schemas.microsoft.com/office/drawing/2014/main" id="{01EC3140-93A1-694E-8E36-612EFDE8210F}"/>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407901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693617-C7B2-1945-BF56-B745240C7E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B01B11-3CE4-434E-9CB3-BD0C875F1DD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5DBEFF-3D42-6446-B4C1-BFC531409F3A}"/>
              </a:ext>
            </a:extLst>
          </p:cNvPr>
          <p:cNvSpPr>
            <a:spLocks noGrp="1"/>
          </p:cNvSpPr>
          <p:nvPr>
            <p:ph type="dt" sz="half" idx="10"/>
          </p:nvPr>
        </p:nvSpPr>
        <p:spPr/>
        <p:txBody>
          <a:bodyPr/>
          <a:lstStyle/>
          <a:p>
            <a:fld id="{641750AE-E4ED-5A4A-883F-4E3C06635C5F}" type="datetime1">
              <a:rPr lang="fr-FR" smtClean="0"/>
              <a:t>11/05/2020</a:t>
            </a:fld>
            <a:endParaRPr lang="fr-FR"/>
          </a:p>
        </p:txBody>
      </p:sp>
      <p:sp>
        <p:nvSpPr>
          <p:cNvPr id="5" name="Espace réservé du pied de page 4">
            <a:extLst>
              <a:ext uri="{FF2B5EF4-FFF2-40B4-BE49-F238E27FC236}">
                <a16:creationId xmlns:a16="http://schemas.microsoft.com/office/drawing/2014/main" id="{0900073B-7DD3-B642-B247-F49DBC32F2E8}"/>
              </a:ext>
            </a:extLst>
          </p:cNvPr>
          <p:cNvSpPr>
            <a:spLocks noGrp="1"/>
          </p:cNvSpPr>
          <p:nvPr>
            <p:ph type="ftr" sz="quarter" idx="11"/>
          </p:nvPr>
        </p:nvSpPr>
        <p:spPr/>
        <p:txBody>
          <a:bodyPr/>
          <a:lstStyle/>
          <a:p>
            <a:r>
              <a:rPr lang="fr-FR"/>
              <a:t>IA-IPR histoire géographie Lyon</a:t>
            </a:r>
          </a:p>
        </p:txBody>
      </p:sp>
      <p:sp>
        <p:nvSpPr>
          <p:cNvPr id="6" name="Espace réservé du numéro de diapositive 5">
            <a:extLst>
              <a:ext uri="{FF2B5EF4-FFF2-40B4-BE49-F238E27FC236}">
                <a16:creationId xmlns:a16="http://schemas.microsoft.com/office/drawing/2014/main" id="{342FAE48-1DC9-AF41-9E28-ADF22FC1B687}"/>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301614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70901-A5DE-D048-93D5-23B788412F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5A26223-04BB-3A40-BD81-3614B7A05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C8E79CB-F087-CA40-9293-46E044923EB5}"/>
              </a:ext>
            </a:extLst>
          </p:cNvPr>
          <p:cNvSpPr>
            <a:spLocks noGrp="1"/>
          </p:cNvSpPr>
          <p:nvPr>
            <p:ph type="dt" sz="half" idx="10"/>
          </p:nvPr>
        </p:nvSpPr>
        <p:spPr/>
        <p:txBody>
          <a:bodyPr/>
          <a:lstStyle/>
          <a:p>
            <a:fld id="{9F39CB6E-8107-2048-BC70-A38D1FB3A4FC}" type="datetime1">
              <a:rPr lang="fr-FR" smtClean="0"/>
              <a:t>11/05/2020</a:t>
            </a:fld>
            <a:endParaRPr lang="fr-FR"/>
          </a:p>
        </p:txBody>
      </p:sp>
      <p:sp>
        <p:nvSpPr>
          <p:cNvPr id="5" name="Espace réservé du pied de page 4">
            <a:extLst>
              <a:ext uri="{FF2B5EF4-FFF2-40B4-BE49-F238E27FC236}">
                <a16:creationId xmlns:a16="http://schemas.microsoft.com/office/drawing/2014/main" id="{4E09F4C5-A9F6-5A48-87F8-5A307B60B749}"/>
              </a:ext>
            </a:extLst>
          </p:cNvPr>
          <p:cNvSpPr>
            <a:spLocks noGrp="1"/>
          </p:cNvSpPr>
          <p:nvPr>
            <p:ph type="ftr" sz="quarter" idx="11"/>
          </p:nvPr>
        </p:nvSpPr>
        <p:spPr/>
        <p:txBody>
          <a:bodyPr/>
          <a:lstStyle/>
          <a:p>
            <a:r>
              <a:rPr lang="fr-FR"/>
              <a:t>IA-IPR histoire géographie Lyon</a:t>
            </a:r>
          </a:p>
        </p:txBody>
      </p:sp>
      <p:sp>
        <p:nvSpPr>
          <p:cNvPr id="6" name="Espace réservé du numéro de diapositive 5">
            <a:extLst>
              <a:ext uri="{FF2B5EF4-FFF2-40B4-BE49-F238E27FC236}">
                <a16:creationId xmlns:a16="http://schemas.microsoft.com/office/drawing/2014/main" id="{F9D33221-6D92-E544-8B20-8F2FE87C35A9}"/>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204034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14712-0D59-FA4D-970B-256576B35B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61BFF9-7047-0440-954F-CBCE633CFF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D8B437D-4536-BE40-8181-0DB5D92C888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119A11B-BF16-8348-B5D4-D52D73FFD625}"/>
              </a:ext>
            </a:extLst>
          </p:cNvPr>
          <p:cNvSpPr>
            <a:spLocks noGrp="1"/>
          </p:cNvSpPr>
          <p:nvPr>
            <p:ph type="dt" sz="half" idx="10"/>
          </p:nvPr>
        </p:nvSpPr>
        <p:spPr/>
        <p:txBody>
          <a:bodyPr/>
          <a:lstStyle/>
          <a:p>
            <a:fld id="{80177F00-1ADD-4E4F-A001-7AA4F5116201}" type="datetime1">
              <a:rPr lang="fr-FR" smtClean="0"/>
              <a:t>11/05/2020</a:t>
            </a:fld>
            <a:endParaRPr lang="fr-FR"/>
          </a:p>
        </p:txBody>
      </p:sp>
      <p:sp>
        <p:nvSpPr>
          <p:cNvPr id="6" name="Espace réservé du pied de page 5">
            <a:extLst>
              <a:ext uri="{FF2B5EF4-FFF2-40B4-BE49-F238E27FC236}">
                <a16:creationId xmlns:a16="http://schemas.microsoft.com/office/drawing/2014/main" id="{2410DF26-B17B-414C-85EA-2F065214BF46}"/>
              </a:ext>
            </a:extLst>
          </p:cNvPr>
          <p:cNvSpPr>
            <a:spLocks noGrp="1"/>
          </p:cNvSpPr>
          <p:nvPr>
            <p:ph type="ftr" sz="quarter" idx="11"/>
          </p:nvPr>
        </p:nvSpPr>
        <p:spPr/>
        <p:txBody>
          <a:bodyPr/>
          <a:lstStyle/>
          <a:p>
            <a:r>
              <a:rPr lang="fr-FR"/>
              <a:t>IA-IPR histoire géographie Lyon</a:t>
            </a:r>
          </a:p>
        </p:txBody>
      </p:sp>
      <p:sp>
        <p:nvSpPr>
          <p:cNvPr id="7" name="Espace réservé du numéro de diapositive 6">
            <a:extLst>
              <a:ext uri="{FF2B5EF4-FFF2-40B4-BE49-F238E27FC236}">
                <a16:creationId xmlns:a16="http://schemas.microsoft.com/office/drawing/2014/main" id="{768A0E0F-1399-B941-BC6A-E5A31457C260}"/>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208062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0867C-FA3D-9041-8157-69D00D05014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FB795E8-6356-5F4E-AF9F-44BBC39B7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EA1154-B7D4-9348-94C4-20B9EEA7C05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90A964-F827-8648-9433-8A8AB4809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E2F96F-38AA-D640-8A5E-F85A677AA8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2B72F3B-6654-C44D-80D8-C46AA778AC1F}"/>
              </a:ext>
            </a:extLst>
          </p:cNvPr>
          <p:cNvSpPr>
            <a:spLocks noGrp="1"/>
          </p:cNvSpPr>
          <p:nvPr>
            <p:ph type="dt" sz="half" idx="10"/>
          </p:nvPr>
        </p:nvSpPr>
        <p:spPr/>
        <p:txBody>
          <a:bodyPr/>
          <a:lstStyle/>
          <a:p>
            <a:fld id="{06956D3B-D5A8-104D-ABF2-BA93A93656E0}" type="datetime1">
              <a:rPr lang="fr-FR" smtClean="0"/>
              <a:t>11/05/2020</a:t>
            </a:fld>
            <a:endParaRPr lang="fr-FR"/>
          </a:p>
        </p:txBody>
      </p:sp>
      <p:sp>
        <p:nvSpPr>
          <p:cNvPr id="8" name="Espace réservé du pied de page 7">
            <a:extLst>
              <a:ext uri="{FF2B5EF4-FFF2-40B4-BE49-F238E27FC236}">
                <a16:creationId xmlns:a16="http://schemas.microsoft.com/office/drawing/2014/main" id="{9A674B60-D5F8-094C-B7E8-743A45962714}"/>
              </a:ext>
            </a:extLst>
          </p:cNvPr>
          <p:cNvSpPr>
            <a:spLocks noGrp="1"/>
          </p:cNvSpPr>
          <p:nvPr>
            <p:ph type="ftr" sz="quarter" idx="11"/>
          </p:nvPr>
        </p:nvSpPr>
        <p:spPr/>
        <p:txBody>
          <a:bodyPr/>
          <a:lstStyle/>
          <a:p>
            <a:r>
              <a:rPr lang="fr-FR"/>
              <a:t>IA-IPR histoire géographie Lyon</a:t>
            </a:r>
          </a:p>
        </p:txBody>
      </p:sp>
      <p:sp>
        <p:nvSpPr>
          <p:cNvPr id="9" name="Espace réservé du numéro de diapositive 8">
            <a:extLst>
              <a:ext uri="{FF2B5EF4-FFF2-40B4-BE49-F238E27FC236}">
                <a16:creationId xmlns:a16="http://schemas.microsoft.com/office/drawing/2014/main" id="{13A01CFB-5E49-B747-A17B-67977F95234A}"/>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72633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D2DD5-849D-8A4C-9397-5CAD84A8ABA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E6056C6-DB5F-5642-AE66-FBB3115F5808}"/>
              </a:ext>
            </a:extLst>
          </p:cNvPr>
          <p:cNvSpPr>
            <a:spLocks noGrp="1"/>
          </p:cNvSpPr>
          <p:nvPr>
            <p:ph type="dt" sz="half" idx="10"/>
          </p:nvPr>
        </p:nvSpPr>
        <p:spPr/>
        <p:txBody>
          <a:bodyPr/>
          <a:lstStyle/>
          <a:p>
            <a:fld id="{93344FB3-8DA2-0341-898F-B73BCF25971F}" type="datetime1">
              <a:rPr lang="fr-FR" smtClean="0"/>
              <a:t>11/05/2020</a:t>
            </a:fld>
            <a:endParaRPr lang="fr-FR"/>
          </a:p>
        </p:txBody>
      </p:sp>
      <p:sp>
        <p:nvSpPr>
          <p:cNvPr id="4" name="Espace réservé du pied de page 3">
            <a:extLst>
              <a:ext uri="{FF2B5EF4-FFF2-40B4-BE49-F238E27FC236}">
                <a16:creationId xmlns:a16="http://schemas.microsoft.com/office/drawing/2014/main" id="{26AF1A0E-EE93-F144-A3AF-5FB9DA560D90}"/>
              </a:ext>
            </a:extLst>
          </p:cNvPr>
          <p:cNvSpPr>
            <a:spLocks noGrp="1"/>
          </p:cNvSpPr>
          <p:nvPr>
            <p:ph type="ftr" sz="quarter" idx="11"/>
          </p:nvPr>
        </p:nvSpPr>
        <p:spPr/>
        <p:txBody>
          <a:bodyPr/>
          <a:lstStyle/>
          <a:p>
            <a:r>
              <a:rPr lang="fr-FR"/>
              <a:t>IA-IPR histoire géographie Lyon</a:t>
            </a:r>
          </a:p>
        </p:txBody>
      </p:sp>
      <p:sp>
        <p:nvSpPr>
          <p:cNvPr id="5" name="Espace réservé du numéro de diapositive 4">
            <a:extLst>
              <a:ext uri="{FF2B5EF4-FFF2-40B4-BE49-F238E27FC236}">
                <a16:creationId xmlns:a16="http://schemas.microsoft.com/office/drawing/2014/main" id="{0C22F46E-67F7-594C-B0E4-1CEA398081DE}"/>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389969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3B5499E-9C02-984F-AA08-86E2F0DB0E57}"/>
              </a:ext>
            </a:extLst>
          </p:cNvPr>
          <p:cNvSpPr>
            <a:spLocks noGrp="1"/>
          </p:cNvSpPr>
          <p:nvPr>
            <p:ph type="dt" sz="half" idx="10"/>
          </p:nvPr>
        </p:nvSpPr>
        <p:spPr/>
        <p:txBody>
          <a:bodyPr/>
          <a:lstStyle/>
          <a:p>
            <a:fld id="{56B44DF2-0FCF-934C-BA7E-6C06674559B8}" type="datetime1">
              <a:rPr lang="fr-FR" smtClean="0"/>
              <a:t>11/05/2020</a:t>
            </a:fld>
            <a:endParaRPr lang="fr-FR"/>
          </a:p>
        </p:txBody>
      </p:sp>
      <p:sp>
        <p:nvSpPr>
          <p:cNvPr id="3" name="Espace réservé du pied de page 2">
            <a:extLst>
              <a:ext uri="{FF2B5EF4-FFF2-40B4-BE49-F238E27FC236}">
                <a16:creationId xmlns:a16="http://schemas.microsoft.com/office/drawing/2014/main" id="{92CF6175-5370-5045-91B0-920FB7B78D87}"/>
              </a:ext>
            </a:extLst>
          </p:cNvPr>
          <p:cNvSpPr>
            <a:spLocks noGrp="1"/>
          </p:cNvSpPr>
          <p:nvPr>
            <p:ph type="ftr" sz="quarter" idx="11"/>
          </p:nvPr>
        </p:nvSpPr>
        <p:spPr/>
        <p:txBody>
          <a:bodyPr/>
          <a:lstStyle/>
          <a:p>
            <a:r>
              <a:rPr lang="fr-FR"/>
              <a:t>IA-IPR histoire géographie Lyon</a:t>
            </a:r>
          </a:p>
        </p:txBody>
      </p:sp>
      <p:sp>
        <p:nvSpPr>
          <p:cNvPr id="4" name="Espace réservé du numéro de diapositive 3">
            <a:extLst>
              <a:ext uri="{FF2B5EF4-FFF2-40B4-BE49-F238E27FC236}">
                <a16:creationId xmlns:a16="http://schemas.microsoft.com/office/drawing/2014/main" id="{49D307F3-9051-F641-8A3C-9A74E1FAEE40}"/>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302754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86481-A096-F94B-A75D-9C3FAF9C32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CDA238-8C87-A94D-8B1B-87DDB76EF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9EFB1F5-6C41-9449-9E17-2D6C3F656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93903DB-6A25-AA41-B500-372B2D1E181D}"/>
              </a:ext>
            </a:extLst>
          </p:cNvPr>
          <p:cNvSpPr>
            <a:spLocks noGrp="1"/>
          </p:cNvSpPr>
          <p:nvPr>
            <p:ph type="dt" sz="half" idx="10"/>
          </p:nvPr>
        </p:nvSpPr>
        <p:spPr/>
        <p:txBody>
          <a:bodyPr/>
          <a:lstStyle/>
          <a:p>
            <a:fld id="{3634D4E3-ADA7-8D4C-9F43-8FBEEC4FAE3C}" type="datetime1">
              <a:rPr lang="fr-FR" smtClean="0"/>
              <a:t>11/05/2020</a:t>
            </a:fld>
            <a:endParaRPr lang="fr-FR"/>
          </a:p>
        </p:txBody>
      </p:sp>
      <p:sp>
        <p:nvSpPr>
          <p:cNvPr id="6" name="Espace réservé du pied de page 5">
            <a:extLst>
              <a:ext uri="{FF2B5EF4-FFF2-40B4-BE49-F238E27FC236}">
                <a16:creationId xmlns:a16="http://schemas.microsoft.com/office/drawing/2014/main" id="{962E1D23-11C1-8C43-9584-1B794935ED5E}"/>
              </a:ext>
            </a:extLst>
          </p:cNvPr>
          <p:cNvSpPr>
            <a:spLocks noGrp="1"/>
          </p:cNvSpPr>
          <p:nvPr>
            <p:ph type="ftr" sz="quarter" idx="11"/>
          </p:nvPr>
        </p:nvSpPr>
        <p:spPr/>
        <p:txBody>
          <a:bodyPr/>
          <a:lstStyle/>
          <a:p>
            <a:r>
              <a:rPr lang="fr-FR"/>
              <a:t>IA-IPR histoire géographie Lyon</a:t>
            </a:r>
          </a:p>
        </p:txBody>
      </p:sp>
      <p:sp>
        <p:nvSpPr>
          <p:cNvPr id="7" name="Espace réservé du numéro de diapositive 6">
            <a:extLst>
              <a:ext uri="{FF2B5EF4-FFF2-40B4-BE49-F238E27FC236}">
                <a16:creationId xmlns:a16="http://schemas.microsoft.com/office/drawing/2014/main" id="{E86591C8-6D45-1047-A7D8-3FC2EF256D7A}"/>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257801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969A0-4A26-604E-8D88-14F64ECA1A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A416D72-177F-8D4D-87DA-93ADABC97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769AC0-EDED-C14B-B2A3-7CA93346B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4A434E-6895-C84A-A1B0-8952C3CE2DF3}"/>
              </a:ext>
            </a:extLst>
          </p:cNvPr>
          <p:cNvSpPr>
            <a:spLocks noGrp="1"/>
          </p:cNvSpPr>
          <p:nvPr>
            <p:ph type="dt" sz="half" idx="10"/>
          </p:nvPr>
        </p:nvSpPr>
        <p:spPr/>
        <p:txBody>
          <a:bodyPr/>
          <a:lstStyle/>
          <a:p>
            <a:fld id="{A26B1CCB-CE6B-7146-B602-E29B05388B1D}" type="datetime1">
              <a:rPr lang="fr-FR" smtClean="0"/>
              <a:t>11/05/2020</a:t>
            </a:fld>
            <a:endParaRPr lang="fr-FR"/>
          </a:p>
        </p:txBody>
      </p:sp>
      <p:sp>
        <p:nvSpPr>
          <p:cNvPr id="6" name="Espace réservé du pied de page 5">
            <a:extLst>
              <a:ext uri="{FF2B5EF4-FFF2-40B4-BE49-F238E27FC236}">
                <a16:creationId xmlns:a16="http://schemas.microsoft.com/office/drawing/2014/main" id="{7A13CD42-488F-BD48-BE30-2FBAF9479EC2}"/>
              </a:ext>
            </a:extLst>
          </p:cNvPr>
          <p:cNvSpPr>
            <a:spLocks noGrp="1"/>
          </p:cNvSpPr>
          <p:nvPr>
            <p:ph type="ftr" sz="quarter" idx="11"/>
          </p:nvPr>
        </p:nvSpPr>
        <p:spPr/>
        <p:txBody>
          <a:bodyPr/>
          <a:lstStyle/>
          <a:p>
            <a:r>
              <a:rPr lang="fr-FR"/>
              <a:t>IA-IPR histoire géographie Lyon</a:t>
            </a:r>
          </a:p>
        </p:txBody>
      </p:sp>
      <p:sp>
        <p:nvSpPr>
          <p:cNvPr id="7" name="Espace réservé du numéro de diapositive 6">
            <a:extLst>
              <a:ext uri="{FF2B5EF4-FFF2-40B4-BE49-F238E27FC236}">
                <a16:creationId xmlns:a16="http://schemas.microsoft.com/office/drawing/2014/main" id="{A5C26C66-BA29-7B4D-8907-46474B20D550}"/>
              </a:ext>
            </a:extLst>
          </p:cNvPr>
          <p:cNvSpPr>
            <a:spLocks noGrp="1"/>
          </p:cNvSpPr>
          <p:nvPr>
            <p:ph type="sldNum" sz="quarter" idx="12"/>
          </p:nvPr>
        </p:nvSpPr>
        <p:spPr/>
        <p:txBody>
          <a:bodyPr/>
          <a:lstStyle/>
          <a:p>
            <a:fld id="{F9FCBB2D-337B-6D41-98F2-3355BB6CF328}" type="slidenum">
              <a:rPr lang="fr-FR" smtClean="0"/>
              <a:t>‹N°›</a:t>
            </a:fld>
            <a:endParaRPr lang="fr-FR"/>
          </a:p>
        </p:txBody>
      </p:sp>
    </p:spTree>
    <p:extLst>
      <p:ext uri="{BB962C8B-B14F-4D97-AF65-F5344CB8AC3E}">
        <p14:creationId xmlns:p14="http://schemas.microsoft.com/office/powerpoint/2010/main" val="234164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B283E2-EDF7-C04B-8B1B-03D87B0CF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70D01-90B8-3C4E-B4F6-E274D4378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79206D-1B8D-3944-942A-8B0C12CF7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1958B-3648-E54F-B35E-581C18C3CE36}" type="datetime1">
              <a:rPr lang="fr-FR" smtClean="0"/>
              <a:t>11/05/2020</a:t>
            </a:fld>
            <a:endParaRPr lang="fr-FR"/>
          </a:p>
        </p:txBody>
      </p:sp>
      <p:sp>
        <p:nvSpPr>
          <p:cNvPr id="5" name="Espace réservé du pied de page 4">
            <a:extLst>
              <a:ext uri="{FF2B5EF4-FFF2-40B4-BE49-F238E27FC236}">
                <a16:creationId xmlns:a16="http://schemas.microsoft.com/office/drawing/2014/main" id="{7F785827-F25A-7C43-A51E-ED59DAC5E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IA-IPR histoire géographie Lyon</a:t>
            </a:r>
          </a:p>
        </p:txBody>
      </p:sp>
      <p:sp>
        <p:nvSpPr>
          <p:cNvPr id="6" name="Espace réservé du numéro de diapositive 5">
            <a:extLst>
              <a:ext uri="{FF2B5EF4-FFF2-40B4-BE49-F238E27FC236}">
                <a16:creationId xmlns:a16="http://schemas.microsoft.com/office/drawing/2014/main" id="{5AE19758-07CF-EB45-B1E0-F1FE195FA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CBB2D-337B-6D41-98F2-3355BB6CF328}" type="slidenum">
              <a:rPr lang="fr-FR" smtClean="0"/>
              <a:t>‹N°›</a:t>
            </a:fld>
            <a:endParaRPr lang="fr-FR"/>
          </a:p>
        </p:txBody>
      </p:sp>
    </p:spTree>
    <p:extLst>
      <p:ext uri="{BB962C8B-B14F-4D97-AF65-F5344CB8AC3E}">
        <p14:creationId xmlns:p14="http://schemas.microsoft.com/office/powerpoint/2010/main" val="253442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ache.media.eduscol.education.fr/file/Reprise_deconfinement_Mai2020/08/6/Fiche_College_4e_1280086.pdf" TargetMode="External"/><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che.media.eduscol.education.fr/file/Reprise_deconfinement_Mai2020/08/6/Fiche_College_4e_1280086.pdf" TargetMode="External"/><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17.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2" Type="http://schemas.openxmlformats.org/officeDocument/2006/relationships/hyperlink" Target="https://cache.media.eduscol.education.fr/file/Reprise_deconfinement_Mai2020/08/5/Fiche_College_3e_1280085.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ache.media.eduscol.education.fr/file/Reprise_deconfinement_Mai2020/08/5/Fiche_College_3e_1280085.pdF" TargetMode="Externa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2.png"/><Relationship Id="rId7" Type="http://schemas.openxmlformats.org/officeDocument/2006/relationships/slide" Target="slide20.xml"/><Relationship Id="rId2" Type="http://schemas.openxmlformats.org/officeDocument/2006/relationships/hyperlink" Target="https://cache.media.eduscol.education.fr/file/Reprise_deconfinement_Mai2020/08/5/Fiche_College_3e_1280085.pdF" TargetMode="Externa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hyperlink" Target="https://cache.media.eduscol.education.fr/file/Reprise_deconfinement_Mai2020/08/5/Fiche_College_3e_1280085.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3.png"/><Relationship Id="rId7" Type="http://schemas.openxmlformats.org/officeDocument/2006/relationships/slide" Target="slide4.xml"/><Relationship Id="rId2" Type="http://schemas.openxmlformats.org/officeDocument/2006/relationships/hyperlink" Target="https://cache.media.eduscol.education.fr/file/HG_Competences/12/6/RA16_C3C4_Se_reperer_temps_819126.pdf"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slide" Target="slide13.xml"/><Relationship Id="rId4" Type="http://schemas.openxmlformats.org/officeDocument/2006/relationships/image" Target="../media/image14.png"/><Relationship Id="rId9" Type="http://schemas.openxmlformats.org/officeDocument/2006/relationships/slide" Target="slide7.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cache.media.eduscol.education.fr/file/HG_Competences/12/2/RA16_C3C4_HIGE_Se_reperer_espace_819122.pdf" TargetMode="Externa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slide" Target="slide5.xml"/><Relationship Id="rId5" Type="http://schemas.openxmlformats.org/officeDocument/2006/relationships/image" Target="../media/image19.png"/><Relationship Id="rId10" Type="http://schemas.openxmlformats.org/officeDocument/2006/relationships/slide" Target="slide8.xml"/><Relationship Id="rId4" Type="http://schemas.openxmlformats.org/officeDocument/2006/relationships/image" Target="../media/image18.png"/><Relationship Id="rId9" Type="http://schemas.openxmlformats.org/officeDocument/2006/relationships/slide" Target="slide11.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3.png"/><Relationship Id="rId7"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https://cache.media.eduscol.education.fr/file/HG_Competences/11/4/RA16_C3C4_HIGE_Analyser_comprendre_document_819114.pdf" TargetMode="External"/><Relationship Id="rId5" Type="http://schemas.openxmlformats.org/officeDocument/2006/relationships/image" Target="../media/image25.png"/><Relationship Id="rId10" Type="http://schemas.openxmlformats.org/officeDocument/2006/relationships/slide" Target="slide10.xml"/><Relationship Id="rId4" Type="http://schemas.openxmlformats.org/officeDocument/2006/relationships/image" Target="../media/image24.png"/><Relationship Id="rId9" Type="http://schemas.openxmlformats.org/officeDocument/2006/relationships/slide" Target="slide13.xml"/></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cache.media.eduscol.education.fr/file/HG_Competences/12/0/RA16_C3C4_HIGE_Raisonner_819120.pdf" TargetMode="External"/><Relationship Id="rId7" Type="http://schemas.openxmlformats.org/officeDocument/2006/relationships/slide" Target="slide7.xm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slide" Target="slide10.xm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hyperlink" Target="https://cache.media.eduscol.education.fr/file/HG_Competences/74/9/RA16_C3C4_HIGE_Langage_ecrit_oral_819749.pdf" TargetMode="Externa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slide" Target="slide11.xml"/><Relationship Id="rId2" Type="http://schemas.openxmlformats.org/officeDocument/2006/relationships/hyperlink" Target="https://cache.media.eduscol.education.fr/file/HG_Competences/11/8/RA16_C3C4_HIGE_Langage_graphique_819118.pdf" TargetMode="Externa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cache.media.eduscol.education.fr/file/HG_Competences/12/4/RA16_C3C4_HIGE_Sinformer_numerique_819124.pdf" TargetMode="External"/><Relationship Id="rId2" Type="http://schemas.openxmlformats.org/officeDocument/2006/relationships/slide" Target="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ache.media.eduscol.education.fr/file/Reprise_deconfinement_Mai2020/08/9/Fiche_College_accueillir_dialoguer_1280089.pdf" TargetMode="Externa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ache.media.eduscol.education.fr/file/Reprise_deconfinement_Mai2020/08/8/Fiche_College_6e_1280088.pdf" TargetMode="External"/><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21.xml"/><Relationship Id="rId2" Type="http://schemas.openxmlformats.org/officeDocument/2006/relationships/hyperlink" Target="https://cache.media.eduscol.education.fr/file/Reprise_deconfinement_Mai2020/08/8/Fiche_College_6e_1280088.pdf" TargetMode="Externa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2" Type="http://schemas.openxmlformats.org/officeDocument/2006/relationships/hyperlink" Target="https://cache.media.eduscol.education.fr/file/Reprise_deconfinement_Mai2020/08/8/Fiche_College_6e_1280088.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ache.media.eduscol.education.fr/file/Reprise_deconfinement_Mai2020/08/7/Fiche_College_5e_1280087.pdf"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8.png"/><Relationship Id="rId7" Type="http://schemas.openxmlformats.org/officeDocument/2006/relationships/slide" Target="slide22.xml"/><Relationship Id="rId2" Type="http://schemas.openxmlformats.org/officeDocument/2006/relationships/hyperlink" Target="https://cache.media.eduscol.education.fr/file/Reprise_deconfinement_Mai2020/08/7/Fiche_College_5e_1280087.pdf" TargetMode="Externa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2" Type="http://schemas.openxmlformats.org/officeDocument/2006/relationships/hyperlink" Target="https://cache.media.eduscol.education.fr/file/Reprise_deconfinement_Mai2020/08/5/Fiche_College_3e_1280085.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4AC2E02-97B3-B84A-9126-0EB1330FC3FF}"/>
              </a:ext>
            </a:extLst>
          </p:cNvPr>
          <p:cNvSpPr txBox="1"/>
          <p:nvPr/>
        </p:nvSpPr>
        <p:spPr>
          <a:xfrm>
            <a:off x="347871" y="1587500"/>
            <a:ext cx="11161642" cy="3046988"/>
          </a:xfrm>
          <a:prstGeom prst="rect">
            <a:avLst/>
          </a:prstGeom>
          <a:noFill/>
        </p:spPr>
        <p:txBody>
          <a:bodyPr wrap="square" rtlCol="0">
            <a:spAutoFit/>
          </a:bodyPr>
          <a:lstStyle/>
          <a:p>
            <a:pPr algn="ctr"/>
            <a:r>
              <a:rPr lang="fr-FR" sz="4800" dirty="0">
                <a:ln w="0"/>
                <a:solidFill>
                  <a:srgbClr val="7030A0"/>
                </a:solidFill>
                <a:effectLst>
                  <a:reflection blurRad="6350" stA="53000" endA="300" endPos="35500" dir="5400000" sy="-90000" algn="bl" rotWithShape="0"/>
                </a:effectLst>
              </a:rPr>
              <a:t>ATTENDUS DE FIN D’ANNEE</a:t>
            </a:r>
          </a:p>
          <a:p>
            <a:pPr algn="ctr"/>
            <a:r>
              <a:rPr lang="fr-FR" sz="4800">
                <a:ln w="0"/>
                <a:solidFill>
                  <a:srgbClr val="7030A0"/>
                </a:solidFill>
                <a:effectLst>
                  <a:reflection blurRad="6350" stA="53000" endA="300" endPos="35500" dir="5400000" sy="-90000" algn="bl" rotWithShape="0"/>
                </a:effectLst>
              </a:rPr>
              <a:t>AU </a:t>
            </a:r>
            <a:r>
              <a:rPr lang="fr-FR" sz="4800" dirty="0">
                <a:ln w="0"/>
                <a:solidFill>
                  <a:srgbClr val="7030A0"/>
                </a:solidFill>
                <a:effectLst>
                  <a:reflection blurRad="6350" stA="53000" endA="300" endPos="35500" dir="5400000" sy="-90000" algn="bl" rotWithShape="0"/>
                </a:effectLst>
              </a:rPr>
              <a:t>COLLEGE </a:t>
            </a:r>
          </a:p>
          <a:p>
            <a:pPr algn="ctr"/>
            <a:r>
              <a:rPr lang="fr-FR" sz="4800" dirty="0">
                <a:ln w="0"/>
                <a:solidFill>
                  <a:srgbClr val="7030A0"/>
                </a:solidFill>
                <a:effectLst>
                  <a:reflection blurRad="6350" stA="53000" endA="300" endPos="35500" dir="5400000" sy="-90000" algn="bl" rotWithShape="0"/>
                </a:effectLst>
              </a:rPr>
              <a:t>EN HISTOIRE GEOGRAPHIE EMC </a:t>
            </a:r>
          </a:p>
          <a:p>
            <a:pPr algn="ctr"/>
            <a:r>
              <a:rPr lang="fr-FR" sz="4800" dirty="0">
                <a:ln w="0"/>
                <a:solidFill>
                  <a:srgbClr val="7030A0"/>
                </a:solidFill>
                <a:effectLst>
                  <a:reflection blurRad="6350" stA="53000" endA="300" endPos="35500" dir="5400000" sy="-90000" algn="bl" rotWithShape="0"/>
                </a:effectLst>
              </a:rPr>
              <a:t>JUIN 2020</a:t>
            </a:r>
          </a:p>
        </p:txBody>
      </p:sp>
      <p:pic>
        <p:nvPicPr>
          <p:cNvPr id="9" name="Image 8">
            <a:extLst>
              <a:ext uri="{FF2B5EF4-FFF2-40B4-BE49-F238E27FC236}">
                <a16:creationId xmlns:a16="http://schemas.microsoft.com/office/drawing/2014/main" id="{9CF84D81-2009-D043-A492-55124B24A0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360" y="5349867"/>
            <a:ext cx="1310640" cy="1508133"/>
          </a:xfrm>
          <a:prstGeom prst="rect">
            <a:avLst/>
          </a:prstGeom>
        </p:spPr>
      </p:pic>
      <p:sp>
        <p:nvSpPr>
          <p:cNvPr id="2" name="Espace réservé du pied de page 1">
            <a:extLst>
              <a:ext uri="{FF2B5EF4-FFF2-40B4-BE49-F238E27FC236}">
                <a16:creationId xmlns:a16="http://schemas.microsoft.com/office/drawing/2014/main" id="{68AB8887-7B95-5C4B-A9A9-6CE1F7DCC70D}"/>
              </a:ext>
            </a:extLst>
          </p:cNvPr>
          <p:cNvSpPr>
            <a:spLocks noGrp="1"/>
          </p:cNvSpPr>
          <p:nvPr>
            <p:ph type="ftr" sz="quarter" idx="11"/>
          </p:nvPr>
        </p:nvSpPr>
        <p:spPr/>
        <p:txBody>
          <a:bodyPr/>
          <a:lstStyle/>
          <a:p>
            <a:r>
              <a:rPr lang="fr-FR"/>
              <a:t>IA-IPR histoire géographie Lyon</a:t>
            </a:r>
          </a:p>
        </p:txBody>
      </p:sp>
    </p:spTree>
    <p:extLst>
      <p:ext uri="{BB962C8B-B14F-4D97-AF65-F5344CB8AC3E}">
        <p14:creationId xmlns:p14="http://schemas.microsoft.com/office/powerpoint/2010/main" val="374632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52399" y="136525"/>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HISTOIRE ATTENDUS DE FIN DE 4</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31E519E9-DF59-C741-822E-825A52D9BEF9}"/>
              </a:ext>
            </a:extLst>
          </p:cNvPr>
          <p:cNvSpPr>
            <a:spLocks noGrp="1"/>
          </p:cNvSpPr>
          <p:nvPr>
            <p:ph type="ftr" sz="quarter" idx="11"/>
          </p:nvPr>
        </p:nvSpPr>
        <p:spPr/>
        <p:txBody>
          <a:bodyPr/>
          <a:lstStyle/>
          <a:p>
            <a:r>
              <a:rPr lang="fr-FR"/>
              <a:t>IA-IPR histoire géographie Lyon</a:t>
            </a:r>
            <a:endParaRPr lang="fr-FR" dirty="0"/>
          </a:p>
        </p:txBody>
      </p:sp>
      <p:sp>
        <p:nvSpPr>
          <p:cNvPr id="3" name="Rectangle 2">
            <a:extLst>
              <a:ext uri="{FF2B5EF4-FFF2-40B4-BE49-F238E27FC236}">
                <a16:creationId xmlns:a16="http://schemas.microsoft.com/office/drawing/2014/main" id="{15CA43CB-6302-CC4C-9F97-492E0FF20F51}"/>
              </a:ext>
            </a:extLst>
          </p:cNvPr>
          <p:cNvSpPr/>
          <p:nvPr/>
        </p:nvSpPr>
        <p:spPr>
          <a:xfrm>
            <a:off x="99942" y="3456355"/>
            <a:ext cx="6096000" cy="338554"/>
          </a:xfrm>
          <a:prstGeom prst="rect">
            <a:avLst/>
          </a:prstGeom>
        </p:spPr>
        <p:txBody>
          <a:bodyPr>
            <a:spAutoFit/>
          </a:bodyPr>
          <a:lstStyle/>
          <a:p>
            <a:r>
              <a:rPr lang="fr-FR" sz="800" dirty="0">
                <a:hlinkClick r:id="rId2"/>
              </a:rPr>
              <a:t>https://cache.media.eduscol.education.fr/file/Reprise_deconfinement_Mai2020/08/6/Fiche_College_4e_1280086.pdf</a:t>
            </a:r>
            <a:endParaRPr lang="fr-FR" sz="800" dirty="0"/>
          </a:p>
          <a:p>
            <a:endParaRPr lang="fr-FR" sz="800" dirty="0"/>
          </a:p>
        </p:txBody>
      </p:sp>
      <p:pic>
        <p:nvPicPr>
          <p:cNvPr id="5" name="Image 4">
            <a:extLst>
              <a:ext uri="{FF2B5EF4-FFF2-40B4-BE49-F238E27FC236}">
                <a16:creationId xmlns:a16="http://schemas.microsoft.com/office/drawing/2014/main" id="{62480C1D-A92F-FD46-93B0-D62544A5A26C}"/>
              </a:ext>
            </a:extLst>
          </p:cNvPr>
          <p:cNvPicPr>
            <a:picLocks noChangeAspect="1"/>
          </p:cNvPicPr>
          <p:nvPr/>
        </p:nvPicPr>
        <p:blipFill>
          <a:blip r:embed="rId3"/>
          <a:stretch>
            <a:fillRect/>
          </a:stretch>
        </p:blipFill>
        <p:spPr>
          <a:xfrm>
            <a:off x="99942" y="1538663"/>
            <a:ext cx="6332163" cy="1890337"/>
          </a:xfrm>
          <a:prstGeom prst="rect">
            <a:avLst/>
          </a:prstGeom>
        </p:spPr>
      </p:pic>
      <p:sp>
        <p:nvSpPr>
          <p:cNvPr id="7" name="Rectangle 6">
            <a:extLst>
              <a:ext uri="{FF2B5EF4-FFF2-40B4-BE49-F238E27FC236}">
                <a16:creationId xmlns:a16="http://schemas.microsoft.com/office/drawing/2014/main" id="{B91D03D4-C429-3748-9243-95F68F501CD2}"/>
              </a:ext>
            </a:extLst>
          </p:cNvPr>
          <p:cNvSpPr/>
          <p:nvPr/>
        </p:nvSpPr>
        <p:spPr>
          <a:xfrm>
            <a:off x="6663758" y="1020934"/>
            <a:ext cx="4973760" cy="3354765"/>
          </a:xfrm>
          <a:prstGeom prst="rect">
            <a:avLst/>
          </a:prstGeom>
          <a:ln w="28575">
            <a:solidFill>
              <a:srgbClr val="7030A0"/>
            </a:solidFill>
          </a:ln>
        </p:spPr>
        <p:txBody>
          <a:bodyPr wrap="square">
            <a:spAutoFit/>
          </a:bodyPr>
          <a:lstStyle/>
          <a:p>
            <a:pPr algn="ctr"/>
            <a:r>
              <a:rPr lang="fr-FR" dirty="0"/>
              <a:t>PISTES PEDAGOGIQUES</a:t>
            </a:r>
          </a:p>
          <a:p>
            <a:pPr algn="just"/>
            <a:endParaRPr lang="fr-FR" dirty="0"/>
          </a:p>
          <a:p>
            <a:pPr algn="just"/>
            <a:r>
              <a:rPr lang="fr-FR" sz="1600" dirty="0"/>
              <a:t>Il s’agit de s’assurer que les élèves soient en situation de travailler les compétences inhérentes à l’analyse de documents.</a:t>
            </a:r>
          </a:p>
          <a:p>
            <a:pPr algn="just"/>
            <a:endParaRPr lang="fr-FR" sz="1600" dirty="0"/>
          </a:p>
          <a:p>
            <a:pPr algn="just"/>
            <a:r>
              <a:rPr lang="fr-FR" sz="1600" dirty="0"/>
              <a:t>Le thème 3 d’histoire donne aux élèves les grands repères politiques permettant d’appréhender la construction d’une culture républicaine (dont potentiellement la mise en place de la IIIème République, les lois scolaires, l’affaire Dreyfus, la séparation de l’Eglise et de l’Etat) et d’un système politique qui seront le cadre de la France dans les parties de programme de début d’année de troisième. </a:t>
            </a:r>
          </a:p>
        </p:txBody>
      </p:sp>
      <p:sp>
        <p:nvSpPr>
          <p:cNvPr id="9" name="Rectangle 8">
            <a:extLst>
              <a:ext uri="{FF2B5EF4-FFF2-40B4-BE49-F238E27FC236}">
                <a16:creationId xmlns:a16="http://schemas.microsoft.com/office/drawing/2014/main" id="{0D2973CD-1080-5F4E-B5A5-D0C3C628FA21}"/>
              </a:ext>
            </a:extLst>
          </p:cNvPr>
          <p:cNvSpPr/>
          <p:nvPr/>
        </p:nvSpPr>
        <p:spPr>
          <a:xfrm>
            <a:off x="526773" y="4637896"/>
            <a:ext cx="5242339" cy="149666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4" action="ppaction://hlinksldjump"/>
              </a:rPr>
              <a:t>Se repérer dans le temps</a:t>
            </a:r>
            <a:endParaRPr lang="fr-FR" sz="1600" dirty="0">
              <a:solidFill>
                <a:schemeClr val="tx1"/>
              </a:solidFill>
            </a:endParaRPr>
          </a:p>
          <a:p>
            <a:r>
              <a:rPr lang="fr-FR" sz="1600" dirty="0">
                <a:solidFill>
                  <a:schemeClr val="tx1"/>
                </a:solidFill>
                <a:hlinkClick r:id="rId5" action="ppaction://hlinksldjump"/>
              </a:rPr>
              <a:t>Analyser et comprendre un document </a:t>
            </a:r>
            <a:endParaRPr lang="fr-FR" sz="1600" dirty="0">
              <a:solidFill>
                <a:schemeClr val="tx1"/>
              </a:solidFill>
            </a:endParaRPr>
          </a:p>
          <a:p>
            <a:r>
              <a:rPr lang="fr-FR" sz="1600" dirty="0">
                <a:solidFill>
                  <a:schemeClr val="tx1"/>
                </a:solidFill>
                <a:hlinkClick r:id="rId6" action="ppaction://hlinksldjump"/>
              </a:rPr>
              <a:t>Pratiquer différents langages : écrire en histoire</a:t>
            </a:r>
            <a:endParaRPr lang="fr-FR" sz="1600" dirty="0">
              <a:solidFill>
                <a:schemeClr val="tx1"/>
              </a:solidFill>
            </a:endParaRPr>
          </a:p>
        </p:txBody>
      </p:sp>
      <p:sp>
        <p:nvSpPr>
          <p:cNvPr id="10" name="Rectangle 9">
            <a:extLst>
              <a:ext uri="{FF2B5EF4-FFF2-40B4-BE49-F238E27FC236}">
                <a16:creationId xmlns:a16="http://schemas.microsoft.com/office/drawing/2014/main" id="{279BE090-FCD4-7F4C-B62F-C74259F6E32A}"/>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cxnSp>
        <p:nvCxnSpPr>
          <p:cNvPr id="11" name="Connecteur droit avec flèche 10">
            <a:extLst>
              <a:ext uri="{FF2B5EF4-FFF2-40B4-BE49-F238E27FC236}">
                <a16:creationId xmlns:a16="http://schemas.microsoft.com/office/drawing/2014/main" id="{68DD1834-5953-3C46-96D1-78CD160EB1B9}"/>
              </a:ext>
            </a:extLst>
          </p:cNvPr>
          <p:cNvCxnSpPr>
            <a:cxnSpLocks/>
          </p:cNvCxnSpPr>
          <p:nvPr/>
        </p:nvCxnSpPr>
        <p:spPr>
          <a:xfrm flipH="1">
            <a:off x="3048651" y="5384799"/>
            <a:ext cx="35198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2EC8A09-49B5-CF41-A21F-0ABD224379A0}"/>
              </a:ext>
            </a:extLst>
          </p:cNvPr>
          <p:cNvCxnSpPr/>
          <p:nvPr/>
        </p:nvCxnSpPr>
        <p:spPr>
          <a:xfrm flipH="1">
            <a:off x="4582640" y="5874326"/>
            <a:ext cx="1985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65DED89-2B6D-FA41-89BB-094EB9666137}"/>
              </a:ext>
            </a:extLst>
          </p:cNvPr>
          <p:cNvSpPr/>
          <p:nvPr/>
        </p:nvSpPr>
        <p:spPr>
          <a:xfrm>
            <a:off x="6568459" y="5422425"/>
            <a:ext cx="2964873" cy="36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Autres compétences pouvant être mobilisées</a:t>
            </a:r>
          </a:p>
        </p:txBody>
      </p:sp>
    </p:spTree>
    <p:extLst>
      <p:ext uri="{BB962C8B-B14F-4D97-AF65-F5344CB8AC3E}">
        <p14:creationId xmlns:p14="http://schemas.microsoft.com/office/powerpoint/2010/main" val="230543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52399" y="136525"/>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GEOGRAPHIE ATTENDUS DE FIN DE 4</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31E519E9-DF59-C741-822E-825A52D9BEF9}"/>
              </a:ext>
            </a:extLst>
          </p:cNvPr>
          <p:cNvSpPr>
            <a:spLocks noGrp="1"/>
          </p:cNvSpPr>
          <p:nvPr>
            <p:ph type="ftr" sz="quarter" idx="11"/>
          </p:nvPr>
        </p:nvSpPr>
        <p:spPr/>
        <p:txBody>
          <a:bodyPr/>
          <a:lstStyle/>
          <a:p>
            <a:r>
              <a:rPr lang="fr-FR"/>
              <a:t>IA-IPR histoire géographie Lyon</a:t>
            </a:r>
            <a:endParaRPr lang="fr-FR" dirty="0"/>
          </a:p>
        </p:txBody>
      </p:sp>
      <p:sp>
        <p:nvSpPr>
          <p:cNvPr id="3" name="Rectangle 2">
            <a:extLst>
              <a:ext uri="{FF2B5EF4-FFF2-40B4-BE49-F238E27FC236}">
                <a16:creationId xmlns:a16="http://schemas.microsoft.com/office/drawing/2014/main" id="{15CA43CB-6302-CC4C-9F97-492E0FF20F51}"/>
              </a:ext>
            </a:extLst>
          </p:cNvPr>
          <p:cNvSpPr/>
          <p:nvPr/>
        </p:nvSpPr>
        <p:spPr>
          <a:xfrm>
            <a:off x="152399" y="4188445"/>
            <a:ext cx="6096000" cy="338554"/>
          </a:xfrm>
          <a:prstGeom prst="rect">
            <a:avLst/>
          </a:prstGeom>
        </p:spPr>
        <p:txBody>
          <a:bodyPr>
            <a:spAutoFit/>
          </a:bodyPr>
          <a:lstStyle/>
          <a:p>
            <a:r>
              <a:rPr lang="fr-FR" sz="800" dirty="0">
                <a:hlinkClick r:id="rId2"/>
              </a:rPr>
              <a:t>https://cache.media.eduscol.education.fr/file/Reprise_deconfinement_Mai2020/08/6/Fiche_College_4e_1280086.pdf</a:t>
            </a:r>
            <a:endParaRPr lang="fr-FR" sz="800" dirty="0"/>
          </a:p>
          <a:p>
            <a:endParaRPr lang="fr-FR" sz="800" dirty="0"/>
          </a:p>
        </p:txBody>
      </p:sp>
      <p:pic>
        <p:nvPicPr>
          <p:cNvPr id="5" name="Image 4">
            <a:extLst>
              <a:ext uri="{FF2B5EF4-FFF2-40B4-BE49-F238E27FC236}">
                <a16:creationId xmlns:a16="http://schemas.microsoft.com/office/drawing/2014/main" id="{2423B2B9-0614-5C4C-8572-9257DE3DC924}"/>
              </a:ext>
            </a:extLst>
          </p:cNvPr>
          <p:cNvPicPr>
            <a:picLocks noChangeAspect="1"/>
          </p:cNvPicPr>
          <p:nvPr/>
        </p:nvPicPr>
        <p:blipFill>
          <a:blip r:embed="rId3"/>
          <a:stretch>
            <a:fillRect/>
          </a:stretch>
        </p:blipFill>
        <p:spPr>
          <a:xfrm>
            <a:off x="152399" y="1132283"/>
            <a:ext cx="5244357" cy="3074543"/>
          </a:xfrm>
          <a:prstGeom prst="rect">
            <a:avLst/>
          </a:prstGeom>
        </p:spPr>
      </p:pic>
      <p:sp>
        <p:nvSpPr>
          <p:cNvPr id="6" name="Rectangle 5">
            <a:extLst>
              <a:ext uri="{FF2B5EF4-FFF2-40B4-BE49-F238E27FC236}">
                <a16:creationId xmlns:a16="http://schemas.microsoft.com/office/drawing/2014/main" id="{85A87DA6-897D-4C44-B080-238F376DF9AB}"/>
              </a:ext>
            </a:extLst>
          </p:cNvPr>
          <p:cNvSpPr/>
          <p:nvPr/>
        </p:nvSpPr>
        <p:spPr>
          <a:xfrm>
            <a:off x="6708914" y="1856406"/>
            <a:ext cx="4973760" cy="2893100"/>
          </a:xfrm>
          <a:prstGeom prst="rect">
            <a:avLst/>
          </a:prstGeom>
          <a:ln w="28575">
            <a:solidFill>
              <a:srgbClr val="7030A0"/>
            </a:solidFill>
          </a:ln>
        </p:spPr>
        <p:txBody>
          <a:bodyPr wrap="square">
            <a:spAutoFit/>
          </a:bodyPr>
          <a:lstStyle/>
          <a:p>
            <a:pPr algn="ctr"/>
            <a:r>
              <a:rPr lang="fr-FR" dirty="0"/>
              <a:t>PISTES PEDAGOGIQUES</a:t>
            </a:r>
          </a:p>
          <a:p>
            <a:endParaRPr lang="fr-FR" dirty="0"/>
          </a:p>
          <a:p>
            <a:pPr algn="just"/>
            <a:r>
              <a:rPr lang="fr-FR" sz="1600" dirty="0"/>
              <a:t>L’étude de ce 2</a:t>
            </a:r>
            <a:r>
              <a:rPr lang="fr-FR" sz="1600" baseline="30000" dirty="0"/>
              <a:t>ème</a:t>
            </a:r>
            <a:r>
              <a:rPr lang="fr-FR" sz="1600" dirty="0"/>
              <a:t> sous-thème permet de remobiliser les caractères spatiaux abordés aux thèmes 1 et 2, urbanisation et mobilités, appliqués à l’étude des Etats-Unis, puissance attractive. A cette occasion, les compétences liées à la maîtrise du langage graphique pourra être consolidée, par exemple en proposant des exercices consistant à élaborer une légende d’une carte ou d’un croquis. </a:t>
            </a:r>
          </a:p>
          <a:p>
            <a:r>
              <a:rPr lang="fr-FR" b="1" baseline="30000" dirty="0"/>
              <a:t> </a:t>
            </a:r>
            <a:endParaRPr lang="fr-FR" dirty="0"/>
          </a:p>
        </p:txBody>
      </p:sp>
      <p:sp>
        <p:nvSpPr>
          <p:cNvPr id="7" name="Rectangle 6">
            <a:extLst>
              <a:ext uri="{FF2B5EF4-FFF2-40B4-BE49-F238E27FC236}">
                <a16:creationId xmlns:a16="http://schemas.microsoft.com/office/drawing/2014/main" id="{AA71EE7B-5FEE-CC45-A29D-154DB4006083}"/>
              </a:ext>
            </a:extLst>
          </p:cNvPr>
          <p:cNvSpPr/>
          <p:nvPr/>
        </p:nvSpPr>
        <p:spPr>
          <a:xfrm>
            <a:off x="526773" y="4637896"/>
            <a:ext cx="5242339" cy="149666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5" action="ppaction://hlinksldjump"/>
              </a:rPr>
              <a:t>Se repérer dans l’espace</a:t>
            </a:r>
            <a:endParaRPr lang="fr-FR" sz="1600" dirty="0">
              <a:solidFill>
                <a:schemeClr val="tx1"/>
              </a:solidFill>
            </a:endParaRPr>
          </a:p>
          <a:p>
            <a:r>
              <a:rPr lang="fr-FR" sz="1600" dirty="0">
                <a:solidFill>
                  <a:schemeClr val="tx1"/>
                </a:solidFill>
                <a:hlinkClick r:id="rId6" action="ppaction://hlinksldjump"/>
              </a:rPr>
              <a:t>Pratiquer différents langages : écrire en géographie et réaliser des productions cartographiques</a:t>
            </a:r>
            <a:endParaRPr lang="fr-FR" sz="1600" dirty="0">
              <a:solidFill>
                <a:schemeClr val="tx1"/>
              </a:solidFill>
            </a:endParaRPr>
          </a:p>
        </p:txBody>
      </p:sp>
      <p:sp>
        <p:nvSpPr>
          <p:cNvPr id="9" name="Rectangle 8">
            <a:extLst>
              <a:ext uri="{FF2B5EF4-FFF2-40B4-BE49-F238E27FC236}">
                <a16:creationId xmlns:a16="http://schemas.microsoft.com/office/drawing/2014/main" id="{1CDE4516-7EB5-804E-BC09-C755ECB52FF4}"/>
              </a:ext>
            </a:extLst>
          </p:cNvPr>
          <p:cNvSpPr/>
          <p:nvPr/>
        </p:nvSpPr>
        <p:spPr>
          <a:xfrm>
            <a:off x="297955" y="723444"/>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spTree>
    <p:extLst>
      <p:ext uri="{BB962C8B-B14F-4D97-AF65-F5344CB8AC3E}">
        <p14:creationId xmlns:p14="http://schemas.microsoft.com/office/powerpoint/2010/main" val="332575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52399" y="136525"/>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EMC ATTENDUS DE FIN DE 4</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E1E0CC0E-EB93-B349-B6CC-65DCA78EE06F}"/>
              </a:ext>
            </a:extLst>
          </p:cNvPr>
          <p:cNvSpPr>
            <a:spLocks noGrp="1"/>
          </p:cNvSpPr>
          <p:nvPr>
            <p:ph type="ftr" sz="quarter" idx="11"/>
          </p:nvPr>
        </p:nvSpPr>
        <p:spPr/>
        <p:txBody>
          <a:bodyPr/>
          <a:lstStyle/>
          <a:p>
            <a:r>
              <a:rPr lang="fr-FR"/>
              <a:t>IA-IPR histoire géographie Lyon</a:t>
            </a:r>
          </a:p>
        </p:txBody>
      </p:sp>
      <p:sp>
        <p:nvSpPr>
          <p:cNvPr id="3" name="Rectangle 2">
            <a:extLst>
              <a:ext uri="{FF2B5EF4-FFF2-40B4-BE49-F238E27FC236}">
                <a16:creationId xmlns:a16="http://schemas.microsoft.com/office/drawing/2014/main" id="{3C4AC588-9BE2-7542-B62C-5F7B951D36E4}"/>
              </a:ext>
            </a:extLst>
          </p:cNvPr>
          <p:cNvSpPr/>
          <p:nvPr/>
        </p:nvSpPr>
        <p:spPr>
          <a:xfrm>
            <a:off x="152399" y="5214614"/>
            <a:ext cx="6096000" cy="338554"/>
          </a:xfrm>
          <a:prstGeom prst="rect">
            <a:avLst/>
          </a:prstGeom>
        </p:spPr>
        <p:txBody>
          <a:bodyPr>
            <a:spAutoFit/>
          </a:bodyPr>
          <a:lstStyle/>
          <a:p>
            <a:r>
              <a:rPr lang="fr-FR" sz="800" dirty="0">
                <a:hlinkClick r:id="rId2"/>
              </a:rPr>
              <a:t>https://cache.media.eduscol.education.fr/file/Reprise_deconfinement_Mai2020/08/5/Fiche_College_3e_1280085.pdF</a:t>
            </a:r>
            <a:endParaRPr lang="fr-FR" sz="800" dirty="0"/>
          </a:p>
          <a:p>
            <a:endParaRPr lang="fr-FR" sz="800" dirty="0"/>
          </a:p>
        </p:txBody>
      </p:sp>
      <p:sp>
        <p:nvSpPr>
          <p:cNvPr id="6" name="Rectangle 5">
            <a:extLst>
              <a:ext uri="{FF2B5EF4-FFF2-40B4-BE49-F238E27FC236}">
                <a16:creationId xmlns:a16="http://schemas.microsoft.com/office/drawing/2014/main" id="{D6F83D67-B2F3-F94F-866A-70AC03BD726A}"/>
              </a:ext>
            </a:extLst>
          </p:cNvPr>
          <p:cNvSpPr/>
          <p:nvPr/>
        </p:nvSpPr>
        <p:spPr>
          <a:xfrm>
            <a:off x="6694846" y="1371952"/>
            <a:ext cx="4973760" cy="3385542"/>
          </a:xfrm>
          <a:prstGeom prst="rect">
            <a:avLst/>
          </a:prstGeom>
          <a:ln w="28575">
            <a:solidFill>
              <a:srgbClr val="7030A0"/>
            </a:solidFill>
          </a:ln>
        </p:spPr>
        <p:txBody>
          <a:bodyPr wrap="square">
            <a:spAutoFit/>
          </a:bodyPr>
          <a:lstStyle/>
          <a:p>
            <a:pPr algn="ctr"/>
            <a:r>
              <a:rPr lang="fr-FR" dirty="0"/>
              <a:t>PISTES PEDAGOGIQUES</a:t>
            </a:r>
          </a:p>
          <a:p>
            <a:endParaRPr lang="fr-FR" dirty="0"/>
          </a:p>
          <a:p>
            <a:pPr algn="just"/>
            <a:r>
              <a:rPr lang="fr-FR" sz="1600" dirty="0"/>
              <a:t>L’entrée par des acteurs forts et emblématiques de cette conquête des droits des femmes, notamment de leurs droits politiques, peut être l’objet de recherches individuelles et aboutir à la réalisation d’une chronologie collaborative ou un travail oral autour d’une présentation d’un portrait.</a:t>
            </a:r>
          </a:p>
          <a:p>
            <a:pPr algn="just"/>
            <a:r>
              <a:rPr lang="fr-FR" sz="1600" dirty="0"/>
              <a:t>Des liens avec le programme d’histoire peuvent être mobilisés : on peut partir par exemple de la conquête du suffrage universel masculin et de l’exclusion politique des femmes.</a:t>
            </a:r>
          </a:p>
          <a:p>
            <a:endParaRPr lang="fr-FR" dirty="0"/>
          </a:p>
        </p:txBody>
      </p:sp>
      <p:sp>
        <p:nvSpPr>
          <p:cNvPr id="7" name="Rectangle 6">
            <a:extLst>
              <a:ext uri="{FF2B5EF4-FFF2-40B4-BE49-F238E27FC236}">
                <a16:creationId xmlns:a16="http://schemas.microsoft.com/office/drawing/2014/main" id="{9CF450C9-EF22-764A-967E-547D4C2E2C8D}"/>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sp>
        <p:nvSpPr>
          <p:cNvPr id="4" name="Rectangle 3">
            <a:extLst>
              <a:ext uri="{FF2B5EF4-FFF2-40B4-BE49-F238E27FC236}">
                <a16:creationId xmlns:a16="http://schemas.microsoft.com/office/drawing/2014/main" id="{44F5EAD9-C864-CA40-9939-A0F884C7790E}"/>
              </a:ext>
            </a:extLst>
          </p:cNvPr>
          <p:cNvSpPr/>
          <p:nvPr/>
        </p:nvSpPr>
        <p:spPr>
          <a:xfrm>
            <a:off x="119763" y="1624201"/>
            <a:ext cx="6096000" cy="3188822"/>
          </a:xfrm>
          <a:prstGeom prst="rect">
            <a:avLst/>
          </a:prstGeom>
        </p:spPr>
        <p:txBody>
          <a:bodyPr>
            <a:spAutoFit/>
          </a:bodyPr>
          <a:lstStyle/>
          <a:p>
            <a:pPr algn="just">
              <a:lnSpc>
                <a:spcPct val="115000"/>
              </a:lnSpc>
              <a:spcAft>
                <a:spcPts val="0"/>
              </a:spcAft>
            </a:pPr>
            <a:r>
              <a:rPr lang="fr-FR" sz="1600" dirty="0">
                <a:latin typeface="Calibri" panose="020F0502020204030204" pitchFamily="34" charset="0"/>
                <a:ea typeface="Calibri" panose="020F0502020204030204" pitchFamily="34" charset="0"/>
              </a:rPr>
              <a:t>À partir des repères annuels de la classe quatrième, dans l’objectif « construire une culture civique », on pourra travailler sur la question de la citoyenneté républicaine : « Par l’</a:t>
            </a:r>
            <a:r>
              <a:rPr lang="fr-FR" sz="1600" b="1" dirty="0">
                <a:latin typeface="Calibri" panose="020F0502020204030204" pitchFamily="34" charset="0"/>
                <a:ea typeface="Calibri" panose="020F0502020204030204" pitchFamily="34" charset="0"/>
              </a:rPr>
              <a:t>étude du droit de vote</a:t>
            </a:r>
            <a:r>
              <a:rPr lang="fr-FR" sz="1600" dirty="0">
                <a:latin typeface="Calibri" panose="020F0502020204030204" pitchFamily="34" charset="0"/>
                <a:ea typeface="Calibri" panose="020F0502020204030204" pitchFamily="34" charset="0"/>
              </a:rPr>
              <a:t> comme droit fondamental, les élèves acquièrent le vocabulaire spécifique et comprennent </a:t>
            </a:r>
            <a:r>
              <a:rPr lang="fr-FR" sz="1600" b="1" dirty="0">
                <a:latin typeface="Calibri" panose="020F0502020204030204" pitchFamily="34" charset="0"/>
                <a:ea typeface="Calibri" panose="020F0502020204030204" pitchFamily="34" charset="0"/>
              </a:rPr>
              <a:t>la notion de citoyenneté</a:t>
            </a:r>
            <a:r>
              <a:rPr lang="fr-FR" sz="1600" dirty="0">
                <a:latin typeface="Calibri" panose="020F0502020204030204" pitchFamily="34" charset="0"/>
                <a:ea typeface="Calibri" panose="020F0502020204030204" pitchFamily="34" charset="0"/>
              </a:rPr>
              <a:t>. Cette étude du vote permet d’appréhender la souveraineté nationale et de réfléchir à la représentation. Les différentes formes de l’engagement sont abordées. En travaillant sur </a:t>
            </a:r>
            <a:r>
              <a:rPr lang="fr-FR" sz="1600" b="1" dirty="0">
                <a:latin typeface="Calibri" panose="020F0502020204030204" pitchFamily="34" charset="0"/>
                <a:ea typeface="Calibri" panose="020F0502020204030204" pitchFamily="34" charset="0"/>
              </a:rPr>
              <a:t>l’évolution des droits des femmes</a:t>
            </a:r>
            <a:r>
              <a:rPr lang="fr-FR" sz="1600" dirty="0">
                <a:latin typeface="Calibri" panose="020F0502020204030204" pitchFamily="34" charset="0"/>
                <a:ea typeface="Calibri" panose="020F0502020204030204" pitchFamily="34" charset="0"/>
              </a:rPr>
              <a:t> dans l’histoire ou tout exemple pris dans l’actualité, </a:t>
            </a:r>
            <a:r>
              <a:rPr lang="fr-FR" sz="1600" b="1" dirty="0">
                <a:latin typeface="Calibri" panose="020F0502020204030204" pitchFamily="34" charset="0"/>
                <a:ea typeface="Calibri" panose="020F0502020204030204" pitchFamily="34" charset="0"/>
              </a:rPr>
              <a:t>les élèves comprennent le sens de l’engagement de l’individu comme le rôle du citoyen dans le débat démocratique. »</a:t>
            </a:r>
            <a:endParaRPr lang="fr-FR" sz="16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3377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52399" y="136525"/>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HISTOIRE ATTENDUS DE FIN DE 3</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E1E0CC0E-EB93-B349-B6CC-65DCA78EE06F}"/>
              </a:ext>
            </a:extLst>
          </p:cNvPr>
          <p:cNvSpPr>
            <a:spLocks noGrp="1"/>
          </p:cNvSpPr>
          <p:nvPr>
            <p:ph type="ftr" sz="quarter" idx="11"/>
          </p:nvPr>
        </p:nvSpPr>
        <p:spPr/>
        <p:txBody>
          <a:bodyPr/>
          <a:lstStyle/>
          <a:p>
            <a:r>
              <a:rPr lang="fr-FR"/>
              <a:t>IA-IPR histoire géographie Lyon</a:t>
            </a:r>
          </a:p>
        </p:txBody>
      </p:sp>
      <p:sp>
        <p:nvSpPr>
          <p:cNvPr id="3" name="Rectangle 2">
            <a:extLst>
              <a:ext uri="{FF2B5EF4-FFF2-40B4-BE49-F238E27FC236}">
                <a16:creationId xmlns:a16="http://schemas.microsoft.com/office/drawing/2014/main" id="{3C4AC588-9BE2-7542-B62C-5F7B951D36E4}"/>
              </a:ext>
            </a:extLst>
          </p:cNvPr>
          <p:cNvSpPr/>
          <p:nvPr/>
        </p:nvSpPr>
        <p:spPr>
          <a:xfrm>
            <a:off x="99942" y="4109168"/>
            <a:ext cx="6096000" cy="338554"/>
          </a:xfrm>
          <a:prstGeom prst="rect">
            <a:avLst/>
          </a:prstGeom>
        </p:spPr>
        <p:txBody>
          <a:bodyPr>
            <a:spAutoFit/>
          </a:bodyPr>
          <a:lstStyle/>
          <a:p>
            <a:r>
              <a:rPr lang="fr-FR" sz="800" dirty="0">
                <a:hlinkClick r:id="rId2"/>
              </a:rPr>
              <a:t>https://cache.media.eduscol.education.fr/file/Reprise_deconfinement_Mai2020/08/5/Fiche_College_3e_1280085.pdF</a:t>
            </a:r>
            <a:endParaRPr lang="fr-FR" sz="800" dirty="0"/>
          </a:p>
          <a:p>
            <a:endParaRPr lang="fr-FR" sz="800" dirty="0"/>
          </a:p>
        </p:txBody>
      </p:sp>
      <p:pic>
        <p:nvPicPr>
          <p:cNvPr id="5" name="Image 4">
            <a:extLst>
              <a:ext uri="{FF2B5EF4-FFF2-40B4-BE49-F238E27FC236}">
                <a16:creationId xmlns:a16="http://schemas.microsoft.com/office/drawing/2014/main" id="{E6B4AE16-267A-3443-99D3-F081C7D0EB1F}"/>
              </a:ext>
            </a:extLst>
          </p:cNvPr>
          <p:cNvPicPr>
            <a:picLocks noChangeAspect="1"/>
          </p:cNvPicPr>
          <p:nvPr/>
        </p:nvPicPr>
        <p:blipFill>
          <a:blip r:embed="rId3"/>
          <a:stretch>
            <a:fillRect/>
          </a:stretch>
        </p:blipFill>
        <p:spPr>
          <a:xfrm>
            <a:off x="152399" y="1449267"/>
            <a:ext cx="4889500" cy="2438107"/>
          </a:xfrm>
          <a:prstGeom prst="rect">
            <a:avLst/>
          </a:prstGeom>
        </p:spPr>
      </p:pic>
      <p:sp>
        <p:nvSpPr>
          <p:cNvPr id="6" name="Rectangle 5">
            <a:extLst>
              <a:ext uri="{FF2B5EF4-FFF2-40B4-BE49-F238E27FC236}">
                <a16:creationId xmlns:a16="http://schemas.microsoft.com/office/drawing/2014/main" id="{44E05935-AA30-7F49-8A29-2815D9F0EE18}"/>
              </a:ext>
            </a:extLst>
          </p:cNvPr>
          <p:cNvSpPr/>
          <p:nvPr/>
        </p:nvSpPr>
        <p:spPr>
          <a:xfrm>
            <a:off x="6691467" y="1020934"/>
            <a:ext cx="4973760" cy="3877985"/>
          </a:xfrm>
          <a:prstGeom prst="rect">
            <a:avLst/>
          </a:prstGeom>
          <a:ln w="28575">
            <a:solidFill>
              <a:srgbClr val="7030A0"/>
            </a:solidFill>
          </a:ln>
        </p:spPr>
        <p:txBody>
          <a:bodyPr wrap="square">
            <a:spAutoFit/>
          </a:bodyPr>
          <a:lstStyle/>
          <a:p>
            <a:pPr algn="ctr"/>
            <a:r>
              <a:rPr lang="fr-FR" dirty="0"/>
              <a:t>PISTES PEDAGOGIQUES</a:t>
            </a:r>
          </a:p>
          <a:p>
            <a:endParaRPr lang="fr-FR" dirty="0"/>
          </a:p>
          <a:p>
            <a:pPr algn="just"/>
            <a:r>
              <a:rPr lang="fr-FR" sz="1600" dirty="0"/>
              <a:t>Il s’agit de s’assurer que cette fin de cycle 4 les élèves soient en situation de travailler les compétences inhérentes à l’analyse de documents, savoir-faire dont on rappellera qu’il constitue d’ailleurs l’exercice le plus important du DNB en termes de points (20 points) et qu’il reste central au lycée.</a:t>
            </a:r>
          </a:p>
          <a:p>
            <a:pPr algn="just"/>
            <a:endParaRPr lang="fr-FR" sz="1600" dirty="0"/>
          </a:p>
          <a:p>
            <a:pPr algn="just"/>
            <a:r>
              <a:rPr lang="fr-FR" sz="1600" dirty="0"/>
              <a:t>Le thème 3 d’histoire donne aux élèves les grands repères politiques et sociaux de la France de la deuxième moitié du XXème siècle, éléments centraux pour contribuer à l’insertion du futur citoyen dans la société qui est la sienne. </a:t>
            </a:r>
          </a:p>
          <a:p>
            <a:pPr algn="just"/>
            <a:endParaRPr lang="fr-FR" dirty="0"/>
          </a:p>
        </p:txBody>
      </p:sp>
      <p:sp>
        <p:nvSpPr>
          <p:cNvPr id="7" name="Rectangle 6">
            <a:extLst>
              <a:ext uri="{FF2B5EF4-FFF2-40B4-BE49-F238E27FC236}">
                <a16:creationId xmlns:a16="http://schemas.microsoft.com/office/drawing/2014/main" id="{C1BC200B-E526-E54E-A3FC-7044766C9626}"/>
              </a:ext>
            </a:extLst>
          </p:cNvPr>
          <p:cNvSpPr/>
          <p:nvPr/>
        </p:nvSpPr>
        <p:spPr>
          <a:xfrm>
            <a:off x="526773" y="4637896"/>
            <a:ext cx="5242339" cy="149666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4" action="ppaction://hlinksldjump"/>
              </a:rPr>
              <a:t>Se repérer dans le temps</a:t>
            </a:r>
            <a:endParaRPr lang="fr-FR" sz="1600" dirty="0">
              <a:solidFill>
                <a:schemeClr val="tx1"/>
              </a:solidFill>
            </a:endParaRPr>
          </a:p>
          <a:p>
            <a:r>
              <a:rPr lang="fr-FR" sz="1600" dirty="0">
                <a:solidFill>
                  <a:schemeClr val="tx1"/>
                </a:solidFill>
                <a:hlinkClick r:id="rId5" action="ppaction://hlinksldjump"/>
              </a:rPr>
              <a:t>Analyser et comprendre un document </a:t>
            </a:r>
            <a:endParaRPr lang="fr-FR" sz="1600" dirty="0">
              <a:solidFill>
                <a:schemeClr val="tx1"/>
              </a:solidFill>
            </a:endParaRPr>
          </a:p>
        </p:txBody>
      </p:sp>
      <p:sp>
        <p:nvSpPr>
          <p:cNvPr id="9" name="Rectangle 8">
            <a:extLst>
              <a:ext uri="{FF2B5EF4-FFF2-40B4-BE49-F238E27FC236}">
                <a16:creationId xmlns:a16="http://schemas.microsoft.com/office/drawing/2014/main" id="{7623C804-E0C0-0448-A6ED-4E5F3344493E}"/>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spTree>
    <p:extLst>
      <p:ext uri="{BB962C8B-B14F-4D97-AF65-F5344CB8AC3E}">
        <p14:creationId xmlns:p14="http://schemas.microsoft.com/office/powerpoint/2010/main" val="324873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52399" y="136525"/>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GEOGRAPHIE ATTENDUS DE FIN DE 3</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E1E0CC0E-EB93-B349-B6CC-65DCA78EE06F}"/>
              </a:ext>
            </a:extLst>
          </p:cNvPr>
          <p:cNvSpPr>
            <a:spLocks noGrp="1"/>
          </p:cNvSpPr>
          <p:nvPr>
            <p:ph type="ftr" sz="quarter" idx="11"/>
          </p:nvPr>
        </p:nvSpPr>
        <p:spPr/>
        <p:txBody>
          <a:bodyPr/>
          <a:lstStyle/>
          <a:p>
            <a:r>
              <a:rPr lang="fr-FR"/>
              <a:t>IA-IPR histoire géographie Lyon</a:t>
            </a:r>
          </a:p>
        </p:txBody>
      </p:sp>
      <p:sp>
        <p:nvSpPr>
          <p:cNvPr id="3" name="Rectangle 2">
            <a:extLst>
              <a:ext uri="{FF2B5EF4-FFF2-40B4-BE49-F238E27FC236}">
                <a16:creationId xmlns:a16="http://schemas.microsoft.com/office/drawing/2014/main" id="{3C4AC588-9BE2-7542-B62C-5F7B951D36E4}"/>
              </a:ext>
            </a:extLst>
          </p:cNvPr>
          <p:cNvSpPr/>
          <p:nvPr/>
        </p:nvSpPr>
        <p:spPr>
          <a:xfrm>
            <a:off x="255232" y="3770614"/>
            <a:ext cx="6096000" cy="338554"/>
          </a:xfrm>
          <a:prstGeom prst="rect">
            <a:avLst/>
          </a:prstGeom>
        </p:spPr>
        <p:txBody>
          <a:bodyPr>
            <a:spAutoFit/>
          </a:bodyPr>
          <a:lstStyle/>
          <a:p>
            <a:r>
              <a:rPr lang="fr-FR" sz="800" dirty="0">
                <a:hlinkClick r:id="rId2"/>
              </a:rPr>
              <a:t>https://cache.media.eduscol.education.fr/file/Reprise_deconfinement_Mai2020/08/5/Fiche_College_3e_1280085.pdF</a:t>
            </a:r>
            <a:endParaRPr lang="fr-FR" sz="800" dirty="0"/>
          </a:p>
          <a:p>
            <a:endParaRPr lang="fr-FR" sz="800" dirty="0"/>
          </a:p>
        </p:txBody>
      </p:sp>
      <p:pic>
        <p:nvPicPr>
          <p:cNvPr id="5" name="Image 4">
            <a:extLst>
              <a:ext uri="{FF2B5EF4-FFF2-40B4-BE49-F238E27FC236}">
                <a16:creationId xmlns:a16="http://schemas.microsoft.com/office/drawing/2014/main" id="{023DC8D3-8DE7-514F-8792-2EE9A5C99CF7}"/>
              </a:ext>
            </a:extLst>
          </p:cNvPr>
          <p:cNvPicPr>
            <a:picLocks noChangeAspect="1"/>
          </p:cNvPicPr>
          <p:nvPr/>
        </p:nvPicPr>
        <p:blipFill>
          <a:blip r:embed="rId3"/>
          <a:stretch>
            <a:fillRect/>
          </a:stretch>
        </p:blipFill>
        <p:spPr>
          <a:xfrm>
            <a:off x="152399" y="1317256"/>
            <a:ext cx="5182729" cy="2288385"/>
          </a:xfrm>
          <a:prstGeom prst="rect">
            <a:avLst/>
          </a:prstGeom>
        </p:spPr>
      </p:pic>
      <p:sp>
        <p:nvSpPr>
          <p:cNvPr id="6" name="Rectangle 5">
            <a:extLst>
              <a:ext uri="{FF2B5EF4-FFF2-40B4-BE49-F238E27FC236}">
                <a16:creationId xmlns:a16="http://schemas.microsoft.com/office/drawing/2014/main" id="{AC1EF6E0-160C-B646-9779-07FB1728EB92}"/>
              </a:ext>
            </a:extLst>
          </p:cNvPr>
          <p:cNvSpPr/>
          <p:nvPr/>
        </p:nvSpPr>
        <p:spPr>
          <a:xfrm>
            <a:off x="6666795" y="663128"/>
            <a:ext cx="4973760" cy="4524315"/>
          </a:xfrm>
          <a:prstGeom prst="rect">
            <a:avLst/>
          </a:prstGeom>
          <a:ln w="28575">
            <a:solidFill>
              <a:srgbClr val="7030A0"/>
            </a:solidFill>
          </a:ln>
        </p:spPr>
        <p:txBody>
          <a:bodyPr wrap="square">
            <a:spAutoFit/>
          </a:bodyPr>
          <a:lstStyle/>
          <a:p>
            <a:pPr algn="ctr"/>
            <a:r>
              <a:rPr lang="fr-FR" dirty="0"/>
              <a:t>PISTES PEDAGOGIQUES</a:t>
            </a:r>
          </a:p>
          <a:p>
            <a:endParaRPr lang="fr-FR" dirty="0"/>
          </a:p>
          <a:p>
            <a:pPr algn="just"/>
            <a:r>
              <a:rPr lang="fr-FR" dirty="0"/>
              <a:t>Il s’agit de s’assurer, en cette fin de cycle 4, que les élèves soient en situation de travailler les compétences inhérentes à l’argumentation écrite (rédaction et/ou plan détaillé et/ou schéma…), savoir-faire dont on rappellera qu’il constitue, avec le développement construit, une attente de fin de scolarité de collège. Cette compétence sera prolongée au lycée en vue de la préparation à la question problématisée. </a:t>
            </a:r>
          </a:p>
          <a:p>
            <a:pPr algn="just"/>
            <a:endParaRPr lang="fr-FR" dirty="0"/>
          </a:p>
          <a:p>
            <a:pPr algn="just"/>
            <a:r>
              <a:rPr lang="fr-FR" dirty="0"/>
              <a:t>Le thème 3 de géographie donne aux élèves les clefs pour caractériser la place et l’influence de la France et de l’Europe dans le monde. </a:t>
            </a:r>
          </a:p>
          <a:p>
            <a:endParaRPr lang="fr-FR" dirty="0"/>
          </a:p>
        </p:txBody>
      </p:sp>
      <p:sp>
        <p:nvSpPr>
          <p:cNvPr id="7" name="Rectangle 6">
            <a:extLst>
              <a:ext uri="{FF2B5EF4-FFF2-40B4-BE49-F238E27FC236}">
                <a16:creationId xmlns:a16="http://schemas.microsoft.com/office/drawing/2014/main" id="{D22AC2F7-54FC-B943-99D5-83CE7B6A0D4D}"/>
              </a:ext>
            </a:extLst>
          </p:cNvPr>
          <p:cNvSpPr/>
          <p:nvPr/>
        </p:nvSpPr>
        <p:spPr>
          <a:xfrm>
            <a:off x="403663" y="4439113"/>
            <a:ext cx="4931465" cy="149666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5" action="ppaction://hlinksldjump"/>
              </a:rPr>
              <a:t>Se repérer dans l’espace</a:t>
            </a:r>
            <a:endParaRPr lang="fr-FR" sz="1600" dirty="0">
              <a:solidFill>
                <a:schemeClr val="tx1"/>
              </a:solidFill>
            </a:endParaRPr>
          </a:p>
          <a:p>
            <a:r>
              <a:rPr lang="fr-FR" sz="1600" dirty="0">
                <a:solidFill>
                  <a:schemeClr val="tx1"/>
                </a:solidFill>
                <a:hlinkClick r:id="rId6" action="ppaction://hlinksldjump"/>
              </a:rPr>
              <a:t>Analyser et comprendre un document </a:t>
            </a:r>
            <a:endParaRPr lang="fr-FR" sz="1600" dirty="0">
              <a:solidFill>
                <a:schemeClr val="tx1"/>
              </a:solidFill>
            </a:endParaRPr>
          </a:p>
          <a:p>
            <a:r>
              <a:rPr lang="fr-FR" sz="1600" dirty="0">
                <a:solidFill>
                  <a:schemeClr val="tx1"/>
                </a:solidFill>
                <a:hlinkClick r:id="rId7" action="ppaction://hlinksldjump"/>
              </a:rPr>
              <a:t>Pratiquer différents langages : écrire en géographie</a:t>
            </a:r>
            <a:endParaRPr lang="fr-FR" sz="1600" dirty="0">
              <a:solidFill>
                <a:schemeClr val="tx1"/>
              </a:solidFill>
            </a:endParaRPr>
          </a:p>
          <a:p>
            <a:r>
              <a:rPr lang="fr-FR" sz="1600" dirty="0">
                <a:solidFill>
                  <a:schemeClr val="tx1"/>
                </a:solidFill>
                <a:hlinkClick r:id="rId8" action="ppaction://hlinksldjump"/>
              </a:rPr>
              <a:t>Raisonner, justifier une démarche et les choix effectués </a:t>
            </a:r>
            <a:endParaRPr lang="fr-FR" sz="1600" dirty="0">
              <a:solidFill>
                <a:schemeClr val="tx1"/>
              </a:solidFill>
            </a:endParaRPr>
          </a:p>
        </p:txBody>
      </p:sp>
      <p:sp>
        <p:nvSpPr>
          <p:cNvPr id="9" name="Rectangle 8">
            <a:extLst>
              <a:ext uri="{FF2B5EF4-FFF2-40B4-BE49-F238E27FC236}">
                <a16:creationId xmlns:a16="http://schemas.microsoft.com/office/drawing/2014/main" id="{68011F1E-8DA3-0445-8008-2463A16D1FD6}"/>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cxnSp>
        <p:nvCxnSpPr>
          <p:cNvPr id="10" name="Connecteur droit avec flèche 9">
            <a:extLst>
              <a:ext uri="{FF2B5EF4-FFF2-40B4-BE49-F238E27FC236}">
                <a16:creationId xmlns:a16="http://schemas.microsoft.com/office/drawing/2014/main" id="{06ED015E-58A1-0C45-8565-8D2F65030A44}"/>
              </a:ext>
            </a:extLst>
          </p:cNvPr>
          <p:cNvCxnSpPr/>
          <p:nvPr/>
        </p:nvCxnSpPr>
        <p:spPr>
          <a:xfrm flipH="1">
            <a:off x="4110181" y="5301672"/>
            <a:ext cx="1985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2130FF9-7FC1-3F43-91D6-47A3AE9E341B}"/>
              </a:ext>
            </a:extLst>
          </p:cNvPr>
          <p:cNvCxnSpPr>
            <a:cxnSpLocks/>
          </p:cNvCxnSpPr>
          <p:nvPr/>
        </p:nvCxnSpPr>
        <p:spPr>
          <a:xfrm flipH="1">
            <a:off x="5075382" y="5800436"/>
            <a:ext cx="10206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4C86607-5591-1F46-86B8-2DEC5A83493E}"/>
              </a:ext>
            </a:extLst>
          </p:cNvPr>
          <p:cNvSpPr/>
          <p:nvPr/>
        </p:nvSpPr>
        <p:spPr>
          <a:xfrm>
            <a:off x="5469331" y="5366064"/>
            <a:ext cx="2964873" cy="369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Autres compétences pouvant être mobilisées</a:t>
            </a:r>
          </a:p>
        </p:txBody>
      </p:sp>
    </p:spTree>
    <p:extLst>
      <p:ext uri="{BB962C8B-B14F-4D97-AF65-F5344CB8AC3E}">
        <p14:creationId xmlns:p14="http://schemas.microsoft.com/office/powerpoint/2010/main" val="318143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52399" y="136525"/>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EMC ATTENDUS DE FIN DE 3</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E1E0CC0E-EB93-B349-B6CC-65DCA78EE06F}"/>
              </a:ext>
            </a:extLst>
          </p:cNvPr>
          <p:cNvSpPr>
            <a:spLocks noGrp="1"/>
          </p:cNvSpPr>
          <p:nvPr>
            <p:ph type="ftr" sz="quarter" idx="11"/>
          </p:nvPr>
        </p:nvSpPr>
        <p:spPr/>
        <p:txBody>
          <a:bodyPr/>
          <a:lstStyle/>
          <a:p>
            <a:r>
              <a:rPr lang="fr-FR"/>
              <a:t>IA-IPR histoire géographie Lyon</a:t>
            </a:r>
          </a:p>
        </p:txBody>
      </p:sp>
      <p:sp>
        <p:nvSpPr>
          <p:cNvPr id="3" name="Rectangle 2">
            <a:extLst>
              <a:ext uri="{FF2B5EF4-FFF2-40B4-BE49-F238E27FC236}">
                <a16:creationId xmlns:a16="http://schemas.microsoft.com/office/drawing/2014/main" id="{3C4AC588-9BE2-7542-B62C-5F7B951D36E4}"/>
              </a:ext>
            </a:extLst>
          </p:cNvPr>
          <p:cNvSpPr/>
          <p:nvPr/>
        </p:nvSpPr>
        <p:spPr>
          <a:xfrm>
            <a:off x="152399" y="4467237"/>
            <a:ext cx="6096000" cy="338554"/>
          </a:xfrm>
          <a:prstGeom prst="rect">
            <a:avLst/>
          </a:prstGeom>
        </p:spPr>
        <p:txBody>
          <a:bodyPr>
            <a:spAutoFit/>
          </a:bodyPr>
          <a:lstStyle/>
          <a:p>
            <a:r>
              <a:rPr lang="fr-FR" sz="800" dirty="0">
                <a:hlinkClick r:id="rId2"/>
              </a:rPr>
              <a:t>https://cache.media.eduscol.education.fr/file/Reprise_deconfinement_Mai2020/08/5/Fiche_College_3e_1280085.pdF</a:t>
            </a:r>
            <a:endParaRPr lang="fr-FR" sz="800" dirty="0"/>
          </a:p>
          <a:p>
            <a:endParaRPr lang="fr-FR" sz="800" dirty="0"/>
          </a:p>
        </p:txBody>
      </p:sp>
      <p:sp>
        <p:nvSpPr>
          <p:cNvPr id="6" name="Rectangle 5">
            <a:extLst>
              <a:ext uri="{FF2B5EF4-FFF2-40B4-BE49-F238E27FC236}">
                <a16:creationId xmlns:a16="http://schemas.microsoft.com/office/drawing/2014/main" id="{D6F83D67-B2F3-F94F-866A-70AC03BD726A}"/>
              </a:ext>
            </a:extLst>
          </p:cNvPr>
          <p:cNvSpPr/>
          <p:nvPr/>
        </p:nvSpPr>
        <p:spPr>
          <a:xfrm>
            <a:off x="6708914" y="1856406"/>
            <a:ext cx="4973760" cy="1477328"/>
          </a:xfrm>
          <a:prstGeom prst="rect">
            <a:avLst/>
          </a:prstGeom>
          <a:ln w="28575">
            <a:solidFill>
              <a:srgbClr val="7030A0"/>
            </a:solidFill>
          </a:ln>
        </p:spPr>
        <p:txBody>
          <a:bodyPr wrap="square">
            <a:spAutoFit/>
          </a:bodyPr>
          <a:lstStyle/>
          <a:p>
            <a:pPr algn="ctr"/>
            <a:r>
              <a:rPr lang="fr-FR" dirty="0"/>
              <a:t>PISTES PEDAGOGIQUES</a:t>
            </a:r>
          </a:p>
          <a:p>
            <a:endParaRPr lang="fr-FR" dirty="0"/>
          </a:p>
          <a:p>
            <a:pPr algn="just"/>
            <a:r>
              <a:rPr lang="fr-FR" dirty="0"/>
              <a:t>L’étude d’une ou de plusieurs situations concrète(s) à partir de témoignages et de documents d’actualité.</a:t>
            </a:r>
          </a:p>
        </p:txBody>
      </p:sp>
      <p:sp>
        <p:nvSpPr>
          <p:cNvPr id="7" name="Rectangle 6">
            <a:extLst>
              <a:ext uri="{FF2B5EF4-FFF2-40B4-BE49-F238E27FC236}">
                <a16:creationId xmlns:a16="http://schemas.microsoft.com/office/drawing/2014/main" id="{9CF450C9-EF22-764A-967E-547D4C2E2C8D}"/>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sp>
        <p:nvSpPr>
          <p:cNvPr id="4" name="Rectangle 3">
            <a:extLst>
              <a:ext uri="{FF2B5EF4-FFF2-40B4-BE49-F238E27FC236}">
                <a16:creationId xmlns:a16="http://schemas.microsoft.com/office/drawing/2014/main" id="{E1EDFE4B-F065-EF48-8798-E0A8F846B088}"/>
              </a:ext>
            </a:extLst>
          </p:cNvPr>
          <p:cNvSpPr/>
          <p:nvPr/>
        </p:nvSpPr>
        <p:spPr>
          <a:xfrm>
            <a:off x="312023" y="1645679"/>
            <a:ext cx="5526069" cy="2056204"/>
          </a:xfrm>
          <a:prstGeom prst="rect">
            <a:avLst/>
          </a:prstGeom>
        </p:spPr>
        <p:txBody>
          <a:bodyPr wrap="square">
            <a:spAutoFit/>
          </a:bodyPr>
          <a:lstStyle/>
          <a:p>
            <a:pPr algn="just">
              <a:lnSpc>
                <a:spcPct val="115000"/>
              </a:lnSpc>
              <a:spcAft>
                <a:spcPts val="0"/>
              </a:spcAft>
            </a:pPr>
            <a:r>
              <a:rPr lang="fr-FR" sz="1600" dirty="0">
                <a:latin typeface="Calibri" panose="020F0502020204030204" pitchFamily="34" charset="0"/>
                <a:ea typeface="Calibri" panose="020F0502020204030204" pitchFamily="34" charset="0"/>
              </a:rPr>
              <a:t>À partir des repères annuels de la classe de troisième, dans l’objectif « construire une culture civique », on pourra travailler sur la question de l’engagement dans la société contemporaine : « Les élèves étudient les différentes </a:t>
            </a:r>
            <a:r>
              <a:rPr lang="fr-FR" sz="1600" b="1" dirty="0">
                <a:latin typeface="Calibri" panose="020F0502020204030204" pitchFamily="34" charset="0"/>
                <a:ea typeface="Calibri" panose="020F0502020204030204" pitchFamily="34" charset="0"/>
              </a:rPr>
              <a:t>modalités de l’engagement : associatif, politique, syndical, </a:t>
            </a:r>
            <a:r>
              <a:rPr lang="fr-FR" sz="1600" dirty="0">
                <a:latin typeface="Calibri" panose="020F0502020204030204" pitchFamily="34" charset="0"/>
                <a:ea typeface="Calibri" panose="020F0502020204030204" pitchFamily="34" charset="0"/>
              </a:rPr>
              <a:t>au service de l’État et de la nation et affermissent ainsi leur connaissance de la démocratie participative. »</a:t>
            </a:r>
            <a:endParaRPr lang="fr-FR" sz="16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3156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295C34-BAEC-A04A-8D6F-028932C43754}"/>
              </a:ext>
            </a:extLst>
          </p:cNvPr>
          <p:cNvSpPr/>
          <p:nvPr/>
        </p:nvSpPr>
        <p:spPr>
          <a:xfrm>
            <a:off x="619660" y="66601"/>
            <a:ext cx="10602502" cy="369332"/>
          </a:xfrm>
          <a:prstGeom prst="rect">
            <a:avLst/>
          </a:prstGeom>
        </p:spPr>
        <p:txBody>
          <a:bodyPr wrap="square">
            <a:spAutoFit/>
          </a:bodyPr>
          <a:lstStyle/>
          <a:p>
            <a:pPr algn="ctr"/>
            <a:r>
              <a:rPr lang="fr-FR" b="1" dirty="0">
                <a:solidFill>
                  <a:srgbClr val="FF2F92"/>
                </a:solidFill>
                <a:effectLst/>
                <a:latin typeface="Arial" panose="020B0604020202020204" pitchFamily="34" charset="0"/>
              </a:rPr>
              <a:t>Se repérer dans le temps : construire des repères historiques</a:t>
            </a:r>
            <a:endParaRPr lang="fr-FR" b="1" dirty="0">
              <a:solidFill>
                <a:srgbClr val="FF2F92"/>
              </a:solidFill>
            </a:endParaRPr>
          </a:p>
        </p:txBody>
      </p:sp>
      <p:sp>
        <p:nvSpPr>
          <p:cNvPr id="7" name="Rectangle 6">
            <a:extLst>
              <a:ext uri="{FF2B5EF4-FFF2-40B4-BE49-F238E27FC236}">
                <a16:creationId xmlns:a16="http://schemas.microsoft.com/office/drawing/2014/main" id="{610AB6FF-9EE5-5E4E-9239-0ED6E6EA0EFB}"/>
              </a:ext>
            </a:extLst>
          </p:cNvPr>
          <p:cNvSpPr/>
          <p:nvPr/>
        </p:nvSpPr>
        <p:spPr>
          <a:xfrm>
            <a:off x="277452" y="6040318"/>
            <a:ext cx="6499863" cy="400110"/>
          </a:xfrm>
          <a:prstGeom prst="rect">
            <a:avLst/>
          </a:prstGeom>
        </p:spPr>
        <p:txBody>
          <a:bodyPr wrap="square">
            <a:spAutoFit/>
          </a:bodyPr>
          <a:lstStyle/>
          <a:p>
            <a:r>
              <a:rPr lang="fr-FR" sz="1000" dirty="0">
                <a:hlinkClick r:id="rId2"/>
              </a:rPr>
              <a:t>https://cache.media.eduscol.education.fr/file/HG_Competences/12/6/RA16_C3C4_Se_reperer_temps_819126.pdf</a:t>
            </a:r>
            <a:endParaRPr lang="fr-FR" sz="1000" dirty="0"/>
          </a:p>
          <a:p>
            <a:endParaRPr lang="fr-FR" sz="1000" dirty="0"/>
          </a:p>
        </p:txBody>
      </p:sp>
      <p:pic>
        <p:nvPicPr>
          <p:cNvPr id="10" name="Image 9">
            <a:extLst>
              <a:ext uri="{FF2B5EF4-FFF2-40B4-BE49-F238E27FC236}">
                <a16:creationId xmlns:a16="http://schemas.microsoft.com/office/drawing/2014/main" id="{AD0BB1B7-0C2F-EE42-B67F-6926040FDEE9}"/>
              </a:ext>
            </a:extLst>
          </p:cNvPr>
          <p:cNvPicPr>
            <a:picLocks noChangeAspect="1"/>
          </p:cNvPicPr>
          <p:nvPr/>
        </p:nvPicPr>
        <p:blipFill>
          <a:blip r:embed="rId3"/>
          <a:stretch>
            <a:fillRect/>
          </a:stretch>
        </p:blipFill>
        <p:spPr>
          <a:xfrm>
            <a:off x="170239" y="859521"/>
            <a:ext cx="5750672" cy="2100607"/>
          </a:xfrm>
          <a:prstGeom prst="rect">
            <a:avLst/>
          </a:prstGeom>
        </p:spPr>
      </p:pic>
      <p:pic>
        <p:nvPicPr>
          <p:cNvPr id="12" name="Image 11">
            <a:extLst>
              <a:ext uri="{FF2B5EF4-FFF2-40B4-BE49-F238E27FC236}">
                <a16:creationId xmlns:a16="http://schemas.microsoft.com/office/drawing/2014/main" id="{1FBC7213-BFFA-AE4D-ABBA-D7083C9BBDCF}"/>
              </a:ext>
            </a:extLst>
          </p:cNvPr>
          <p:cNvPicPr>
            <a:picLocks noChangeAspect="1"/>
          </p:cNvPicPr>
          <p:nvPr/>
        </p:nvPicPr>
        <p:blipFill>
          <a:blip r:embed="rId4"/>
          <a:stretch>
            <a:fillRect/>
          </a:stretch>
        </p:blipFill>
        <p:spPr>
          <a:xfrm>
            <a:off x="0" y="3383716"/>
            <a:ext cx="6325253" cy="2134915"/>
          </a:xfrm>
          <a:prstGeom prst="rect">
            <a:avLst/>
          </a:prstGeom>
        </p:spPr>
      </p:pic>
      <p:pic>
        <p:nvPicPr>
          <p:cNvPr id="14" name="Image 13">
            <a:extLst>
              <a:ext uri="{FF2B5EF4-FFF2-40B4-BE49-F238E27FC236}">
                <a16:creationId xmlns:a16="http://schemas.microsoft.com/office/drawing/2014/main" id="{FDA680E2-0EF8-944B-B7E9-546C822CBCFE}"/>
              </a:ext>
            </a:extLst>
          </p:cNvPr>
          <p:cNvPicPr>
            <a:picLocks noChangeAspect="1"/>
          </p:cNvPicPr>
          <p:nvPr/>
        </p:nvPicPr>
        <p:blipFill>
          <a:blip r:embed="rId5"/>
          <a:stretch>
            <a:fillRect/>
          </a:stretch>
        </p:blipFill>
        <p:spPr>
          <a:xfrm>
            <a:off x="6013496" y="875156"/>
            <a:ext cx="6223607" cy="2100607"/>
          </a:xfrm>
          <a:prstGeom prst="rect">
            <a:avLst/>
          </a:prstGeom>
        </p:spPr>
      </p:pic>
      <p:pic>
        <p:nvPicPr>
          <p:cNvPr id="16" name="Image 15">
            <a:extLst>
              <a:ext uri="{FF2B5EF4-FFF2-40B4-BE49-F238E27FC236}">
                <a16:creationId xmlns:a16="http://schemas.microsoft.com/office/drawing/2014/main" id="{22F79351-B35C-254C-B9F1-10E135AE9281}"/>
              </a:ext>
            </a:extLst>
          </p:cNvPr>
          <p:cNvPicPr>
            <a:picLocks noChangeAspect="1"/>
          </p:cNvPicPr>
          <p:nvPr/>
        </p:nvPicPr>
        <p:blipFill>
          <a:blip r:embed="rId6"/>
          <a:stretch>
            <a:fillRect/>
          </a:stretch>
        </p:blipFill>
        <p:spPr>
          <a:xfrm>
            <a:off x="6156978" y="3389574"/>
            <a:ext cx="5975350" cy="2850799"/>
          </a:xfrm>
          <a:prstGeom prst="rect">
            <a:avLst/>
          </a:prstGeom>
        </p:spPr>
      </p:pic>
      <p:sp>
        <p:nvSpPr>
          <p:cNvPr id="2" name="Espace réservé du pied de page 1">
            <a:extLst>
              <a:ext uri="{FF2B5EF4-FFF2-40B4-BE49-F238E27FC236}">
                <a16:creationId xmlns:a16="http://schemas.microsoft.com/office/drawing/2014/main" id="{B6E2DD5A-A59B-5D4F-B38B-2321DD86D61F}"/>
              </a:ext>
            </a:extLst>
          </p:cNvPr>
          <p:cNvSpPr>
            <a:spLocks noGrp="1"/>
          </p:cNvSpPr>
          <p:nvPr>
            <p:ph type="ftr" sz="quarter" idx="11"/>
          </p:nvPr>
        </p:nvSpPr>
        <p:spPr/>
        <p:txBody>
          <a:bodyPr/>
          <a:lstStyle/>
          <a:p>
            <a:r>
              <a:rPr lang="fr-FR"/>
              <a:t>IA-IPR histoire géographie Lyon</a:t>
            </a:r>
          </a:p>
        </p:txBody>
      </p:sp>
      <p:sp>
        <p:nvSpPr>
          <p:cNvPr id="4" name="Signalisation droite 3">
            <a:extLst>
              <a:ext uri="{FF2B5EF4-FFF2-40B4-BE49-F238E27FC236}">
                <a16:creationId xmlns:a16="http://schemas.microsoft.com/office/drawing/2014/main" id="{41424C5A-CCD4-8A40-A502-A4A2A7655CAB}"/>
              </a:ext>
            </a:extLst>
          </p:cNvPr>
          <p:cNvSpPr/>
          <p:nvPr/>
        </p:nvSpPr>
        <p:spPr>
          <a:xfrm>
            <a:off x="8166363" y="626898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7" action="ppaction://hlinksldjump"/>
              </a:rPr>
              <a:t>RETOUR 6</a:t>
            </a:r>
            <a:r>
              <a:rPr lang="fr-FR" baseline="30000" dirty="0">
                <a:hlinkClick r:id="rId7" action="ppaction://hlinksldjump"/>
              </a:rPr>
              <a:t>ème</a:t>
            </a:r>
            <a:r>
              <a:rPr lang="fr-FR" dirty="0">
                <a:hlinkClick r:id="rId7" action="ppaction://hlinksldjump"/>
              </a:rPr>
              <a:t> </a:t>
            </a:r>
            <a:endParaRPr lang="fr-FR" dirty="0"/>
          </a:p>
        </p:txBody>
      </p:sp>
      <p:sp>
        <p:nvSpPr>
          <p:cNvPr id="13" name="Signalisation droite 12">
            <a:extLst>
              <a:ext uri="{FF2B5EF4-FFF2-40B4-BE49-F238E27FC236}">
                <a16:creationId xmlns:a16="http://schemas.microsoft.com/office/drawing/2014/main" id="{91D63E2C-B979-7246-98F9-D4A37CF5BD2F}"/>
              </a:ext>
            </a:extLst>
          </p:cNvPr>
          <p:cNvSpPr/>
          <p:nvPr/>
        </p:nvSpPr>
        <p:spPr>
          <a:xfrm>
            <a:off x="10382305" y="626898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8" action="ppaction://hlinksldjump"/>
              </a:rPr>
              <a:t>RETOUR 4</a:t>
            </a:r>
            <a:r>
              <a:rPr lang="fr-FR" baseline="30000" dirty="0">
                <a:hlinkClick r:id="rId8" action="ppaction://hlinksldjump"/>
              </a:rPr>
              <a:t>ème</a:t>
            </a:r>
            <a:r>
              <a:rPr lang="fr-FR" dirty="0">
                <a:hlinkClick r:id="rId8" action="ppaction://hlinksldjump"/>
              </a:rPr>
              <a:t> </a:t>
            </a:r>
            <a:endParaRPr lang="fr-FR" dirty="0"/>
          </a:p>
        </p:txBody>
      </p:sp>
      <p:sp>
        <p:nvSpPr>
          <p:cNvPr id="15" name="Signalisation droite 14">
            <a:extLst>
              <a:ext uri="{FF2B5EF4-FFF2-40B4-BE49-F238E27FC236}">
                <a16:creationId xmlns:a16="http://schemas.microsoft.com/office/drawing/2014/main" id="{2E087502-45C6-3C4C-B882-3721200350BB}"/>
              </a:ext>
            </a:extLst>
          </p:cNvPr>
          <p:cNvSpPr/>
          <p:nvPr/>
        </p:nvSpPr>
        <p:spPr>
          <a:xfrm>
            <a:off x="8166363" y="6548681"/>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9" action="ppaction://hlinksldjump"/>
              </a:rPr>
              <a:t>RETOUR 5</a:t>
            </a:r>
            <a:r>
              <a:rPr lang="fr-FR" baseline="30000" dirty="0">
                <a:hlinkClick r:id="rId9" action="ppaction://hlinksldjump"/>
              </a:rPr>
              <a:t>ème</a:t>
            </a:r>
            <a:r>
              <a:rPr lang="fr-FR" dirty="0">
                <a:hlinkClick r:id="rId9" action="ppaction://hlinksldjump"/>
              </a:rPr>
              <a:t> </a:t>
            </a:r>
            <a:endParaRPr lang="fr-FR" dirty="0"/>
          </a:p>
        </p:txBody>
      </p:sp>
      <p:sp>
        <p:nvSpPr>
          <p:cNvPr id="18" name="Signalisation droite 17">
            <a:extLst>
              <a:ext uri="{FF2B5EF4-FFF2-40B4-BE49-F238E27FC236}">
                <a16:creationId xmlns:a16="http://schemas.microsoft.com/office/drawing/2014/main" id="{5CC6642A-A8F7-1949-A774-75ADB5F28A98}"/>
              </a:ext>
            </a:extLst>
          </p:cNvPr>
          <p:cNvSpPr/>
          <p:nvPr/>
        </p:nvSpPr>
        <p:spPr>
          <a:xfrm>
            <a:off x="10382304" y="6558985"/>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10" action="ppaction://hlinksldjump"/>
              </a:rPr>
              <a:t>RETOUR 3</a:t>
            </a:r>
            <a:r>
              <a:rPr lang="fr-FR" baseline="30000" dirty="0">
                <a:hlinkClick r:id="rId10" action="ppaction://hlinksldjump"/>
              </a:rPr>
              <a:t>ème</a:t>
            </a:r>
            <a:r>
              <a:rPr lang="fr-FR" dirty="0">
                <a:hlinkClick r:id="rId10" action="ppaction://hlinksldjump"/>
              </a:rPr>
              <a:t> </a:t>
            </a:r>
            <a:endParaRPr lang="fr-FR" dirty="0"/>
          </a:p>
        </p:txBody>
      </p:sp>
    </p:spTree>
    <p:extLst>
      <p:ext uri="{BB962C8B-B14F-4D97-AF65-F5344CB8AC3E}">
        <p14:creationId xmlns:p14="http://schemas.microsoft.com/office/powerpoint/2010/main" val="321208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B3298B-8C71-5144-8240-1E14146CC150}"/>
              </a:ext>
            </a:extLst>
          </p:cNvPr>
          <p:cNvSpPr/>
          <p:nvPr/>
        </p:nvSpPr>
        <p:spPr>
          <a:xfrm>
            <a:off x="236306" y="6110129"/>
            <a:ext cx="7325474" cy="400110"/>
          </a:xfrm>
          <a:prstGeom prst="rect">
            <a:avLst/>
          </a:prstGeom>
        </p:spPr>
        <p:txBody>
          <a:bodyPr wrap="square">
            <a:spAutoFit/>
          </a:bodyPr>
          <a:lstStyle/>
          <a:p>
            <a:r>
              <a:rPr lang="fr-FR" sz="1000" dirty="0">
                <a:hlinkClick r:id="rId2"/>
              </a:rPr>
              <a:t>https://cache.media.eduscol.education.fr/file/HG_Competences/12/2/RA16_C3C4_HIGE_Se_reperer_espace_819122.pdf</a:t>
            </a:r>
            <a:endParaRPr lang="fr-FR" sz="1000" dirty="0"/>
          </a:p>
          <a:p>
            <a:endParaRPr lang="fr-FR" sz="1000" dirty="0"/>
          </a:p>
        </p:txBody>
      </p:sp>
      <p:sp>
        <p:nvSpPr>
          <p:cNvPr id="6" name="Rectangle 5">
            <a:extLst>
              <a:ext uri="{FF2B5EF4-FFF2-40B4-BE49-F238E27FC236}">
                <a16:creationId xmlns:a16="http://schemas.microsoft.com/office/drawing/2014/main" id="{5F24701C-8AE9-0A4C-B1A0-0746FBA7C15E}"/>
              </a:ext>
            </a:extLst>
          </p:cNvPr>
          <p:cNvSpPr/>
          <p:nvPr/>
        </p:nvSpPr>
        <p:spPr>
          <a:xfrm>
            <a:off x="3048000" y="3105835"/>
            <a:ext cx="6096000" cy="646331"/>
          </a:xfrm>
          <a:prstGeom prst="rect">
            <a:avLst/>
          </a:prstGeom>
        </p:spPr>
        <p:txBody>
          <a:bodyPr>
            <a:spAutoFit/>
          </a:bodyPr>
          <a:lstStyle/>
          <a:p>
            <a:endParaRPr lang="fr-FR" dirty="0"/>
          </a:p>
          <a:p>
            <a:endParaRPr lang="fr-FR" dirty="0"/>
          </a:p>
        </p:txBody>
      </p:sp>
      <p:pic>
        <p:nvPicPr>
          <p:cNvPr id="9" name="Image 8">
            <a:extLst>
              <a:ext uri="{FF2B5EF4-FFF2-40B4-BE49-F238E27FC236}">
                <a16:creationId xmlns:a16="http://schemas.microsoft.com/office/drawing/2014/main" id="{761CA2D7-F016-F74B-A454-D6A097A4D7C4}"/>
              </a:ext>
            </a:extLst>
          </p:cNvPr>
          <p:cNvPicPr>
            <a:picLocks noChangeAspect="1"/>
          </p:cNvPicPr>
          <p:nvPr/>
        </p:nvPicPr>
        <p:blipFill>
          <a:blip r:embed="rId3"/>
          <a:stretch>
            <a:fillRect/>
          </a:stretch>
        </p:blipFill>
        <p:spPr>
          <a:xfrm>
            <a:off x="0" y="447224"/>
            <a:ext cx="5016500" cy="2603500"/>
          </a:xfrm>
          <a:prstGeom prst="rect">
            <a:avLst/>
          </a:prstGeom>
        </p:spPr>
      </p:pic>
      <p:pic>
        <p:nvPicPr>
          <p:cNvPr id="18" name="Image 17">
            <a:extLst>
              <a:ext uri="{FF2B5EF4-FFF2-40B4-BE49-F238E27FC236}">
                <a16:creationId xmlns:a16="http://schemas.microsoft.com/office/drawing/2014/main" id="{F9B48429-3758-A644-BFC6-47AA9CE0BFA8}"/>
              </a:ext>
            </a:extLst>
          </p:cNvPr>
          <p:cNvPicPr>
            <a:picLocks noChangeAspect="1"/>
          </p:cNvPicPr>
          <p:nvPr/>
        </p:nvPicPr>
        <p:blipFill>
          <a:blip r:embed="rId4"/>
          <a:stretch>
            <a:fillRect/>
          </a:stretch>
        </p:blipFill>
        <p:spPr>
          <a:xfrm>
            <a:off x="7035800" y="447224"/>
            <a:ext cx="4991100" cy="2222500"/>
          </a:xfrm>
          <a:prstGeom prst="rect">
            <a:avLst/>
          </a:prstGeom>
        </p:spPr>
      </p:pic>
      <p:pic>
        <p:nvPicPr>
          <p:cNvPr id="20" name="Image 19">
            <a:extLst>
              <a:ext uri="{FF2B5EF4-FFF2-40B4-BE49-F238E27FC236}">
                <a16:creationId xmlns:a16="http://schemas.microsoft.com/office/drawing/2014/main" id="{99051084-0EB3-6E4B-84E9-1AEB45DD4477}"/>
              </a:ext>
            </a:extLst>
          </p:cNvPr>
          <p:cNvPicPr>
            <a:picLocks noChangeAspect="1"/>
          </p:cNvPicPr>
          <p:nvPr/>
        </p:nvPicPr>
        <p:blipFill>
          <a:blip r:embed="rId5"/>
          <a:stretch>
            <a:fillRect/>
          </a:stretch>
        </p:blipFill>
        <p:spPr>
          <a:xfrm>
            <a:off x="4464050" y="2318526"/>
            <a:ext cx="5067300" cy="2413000"/>
          </a:xfrm>
          <a:prstGeom prst="rect">
            <a:avLst/>
          </a:prstGeom>
        </p:spPr>
      </p:pic>
      <p:pic>
        <p:nvPicPr>
          <p:cNvPr id="22" name="Image 21">
            <a:extLst>
              <a:ext uri="{FF2B5EF4-FFF2-40B4-BE49-F238E27FC236}">
                <a16:creationId xmlns:a16="http://schemas.microsoft.com/office/drawing/2014/main" id="{5467E070-85D9-1642-8A7B-68232FE97B13}"/>
              </a:ext>
            </a:extLst>
          </p:cNvPr>
          <p:cNvPicPr>
            <a:picLocks noChangeAspect="1"/>
          </p:cNvPicPr>
          <p:nvPr/>
        </p:nvPicPr>
        <p:blipFill>
          <a:blip r:embed="rId6"/>
          <a:stretch>
            <a:fillRect/>
          </a:stretch>
        </p:blipFill>
        <p:spPr>
          <a:xfrm>
            <a:off x="6870700" y="4664349"/>
            <a:ext cx="5321300" cy="2133600"/>
          </a:xfrm>
          <a:prstGeom prst="rect">
            <a:avLst/>
          </a:prstGeom>
        </p:spPr>
      </p:pic>
      <p:sp>
        <p:nvSpPr>
          <p:cNvPr id="3" name="Rectangle 2">
            <a:extLst>
              <a:ext uri="{FF2B5EF4-FFF2-40B4-BE49-F238E27FC236}">
                <a16:creationId xmlns:a16="http://schemas.microsoft.com/office/drawing/2014/main" id="{7D295C34-BAEC-A04A-8D6F-028932C43754}"/>
              </a:ext>
            </a:extLst>
          </p:cNvPr>
          <p:cNvSpPr/>
          <p:nvPr/>
        </p:nvSpPr>
        <p:spPr>
          <a:xfrm>
            <a:off x="619660" y="66601"/>
            <a:ext cx="10602502" cy="369332"/>
          </a:xfrm>
          <a:prstGeom prst="rect">
            <a:avLst/>
          </a:prstGeom>
        </p:spPr>
        <p:txBody>
          <a:bodyPr wrap="square">
            <a:spAutoFit/>
          </a:bodyPr>
          <a:lstStyle/>
          <a:p>
            <a:pPr algn="ctr"/>
            <a:r>
              <a:rPr lang="fr-FR" b="1" dirty="0">
                <a:solidFill>
                  <a:srgbClr val="FF2F92"/>
                </a:solidFill>
                <a:effectLst/>
                <a:latin typeface="Arial" panose="020B0604020202020204" pitchFamily="34" charset="0"/>
              </a:rPr>
              <a:t>Se repérer dans l’espace : construire des repères géographiques</a:t>
            </a:r>
            <a:endParaRPr lang="fr-FR" b="1" dirty="0">
              <a:solidFill>
                <a:srgbClr val="FF2F92"/>
              </a:solidFill>
            </a:endParaRPr>
          </a:p>
        </p:txBody>
      </p:sp>
      <p:sp>
        <p:nvSpPr>
          <p:cNvPr id="2" name="Espace réservé du pied de page 1">
            <a:extLst>
              <a:ext uri="{FF2B5EF4-FFF2-40B4-BE49-F238E27FC236}">
                <a16:creationId xmlns:a16="http://schemas.microsoft.com/office/drawing/2014/main" id="{B6E2DD5A-A59B-5D4F-B38B-2321DD86D61F}"/>
              </a:ext>
            </a:extLst>
          </p:cNvPr>
          <p:cNvSpPr>
            <a:spLocks noGrp="1"/>
          </p:cNvSpPr>
          <p:nvPr>
            <p:ph type="ftr" sz="quarter" idx="11"/>
          </p:nvPr>
        </p:nvSpPr>
        <p:spPr>
          <a:xfrm>
            <a:off x="3446980" y="6394117"/>
            <a:ext cx="4114800" cy="365125"/>
          </a:xfrm>
        </p:spPr>
        <p:txBody>
          <a:bodyPr/>
          <a:lstStyle/>
          <a:p>
            <a:r>
              <a:rPr lang="fr-FR"/>
              <a:t>IA-IPR histoire géographie Lyon</a:t>
            </a:r>
            <a:endParaRPr lang="fr-FR" dirty="0"/>
          </a:p>
        </p:txBody>
      </p:sp>
      <p:pic>
        <p:nvPicPr>
          <p:cNvPr id="13" name="Image 12">
            <a:extLst>
              <a:ext uri="{FF2B5EF4-FFF2-40B4-BE49-F238E27FC236}">
                <a16:creationId xmlns:a16="http://schemas.microsoft.com/office/drawing/2014/main" id="{C58C7288-F015-2347-8446-C66B8B422AD5}"/>
              </a:ext>
            </a:extLst>
          </p:cNvPr>
          <p:cNvPicPr>
            <a:picLocks noChangeAspect="1"/>
          </p:cNvPicPr>
          <p:nvPr/>
        </p:nvPicPr>
        <p:blipFill>
          <a:blip r:embed="rId7"/>
          <a:stretch>
            <a:fillRect/>
          </a:stretch>
        </p:blipFill>
        <p:spPr>
          <a:xfrm>
            <a:off x="0" y="3038266"/>
            <a:ext cx="5041900" cy="2730500"/>
          </a:xfrm>
          <a:prstGeom prst="rect">
            <a:avLst/>
          </a:prstGeom>
        </p:spPr>
      </p:pic>
      <p:sp>
        <p:nvSpPr>
          <p:cNvPr id="14" name="Signalisation droite 13">
            <a:extLst>
              <a:ext uri="{FF2B5EF4-FFF2-40B4-BE49-F238E27FC236}">
                <a16:creationId xmlns:a16="http://schemas.microsoft.com/office/drawing/2014/main" id="{A01DF269-6C63-4A4F-9B7C-64A38DB4A036}"/>
              </a:ext>
            </a:extLst>
          </p:cNvPr>
          <p:cNvSpPr/>
          <p:nvPr/>
        </p:nvSpPr>
        <p:spPr>
          <a:xfrm>
            <a:off x="10253580" y="422173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8" action="ppaction://hlinksldjump"/>
              </a:rPr>
              <a:t>RETOUR 3</a:t>
            </a:r>
            <a:r>
              <a:rPr lang="fr-FR" baseline="30000" dirty="0">
                <a:hlinkClick r:id="rId8" action="ppaction://hlinksldjump"/>
              </a:rPr>
              <a:t>ème</a:t>
            </a:r>
            <a:r>
              <a:rPr lang="fr-FR" dirty="0">
                <a:hlinkClick r:id="rId8" action="ppaction://hlinksldjump"/>
              </a:rPr>
              <a:t> </a:t>
            </a:r>
            <a:endParaRPr lang="fr-FR" dirty="0"/>
          </a:p>
        </p:txBody>
      </p:sp>
      <p:sp>
        <p:nvSpPr>
          <p:cNvPr id="15" name="Signalisation droite 14">
            <a:extLst>
              <a:ext uri="{FF2B5EF4-FFF2-40B4-BE49-F238E27FC236}">
                <a16:creationId xmlns:a16="http://schemas.microsoft.com/office/drawing/2014/main" id="{54102598-AEA1-374D-B359-615309ADB28C}"/>
              </a:ext>
            </a:extLst>
          </p:cNvPr>
          <p:cNvSpPr/>
          <p:nvPr/>
        </p:nvSpPr>
        <p:spPr>
          <a:xfrm>
            <a:off x="10253579" y="3763637"/>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9" action="ppaction://hlinksldjump"/>
              </a:rPr>
              <a:t>RETOUR 4</a:t>
            </a:r>
            <a:r>
              <a:rPr lang="fr-FR" baseline="30000" dirty="0">
                <a:hlinkClick r:id="rId9" action="ppaction://hlinksldjump"/>
              </a:rPr>
              <a:t>ème</a:t>
            </a:r>
            <a:r>
              <a:rPr lang="fr-FR" dirty="0">
                <a:hlinkClick r:id="rId9" action="ppaction://hlinksldjump"/>
              </a:rPr>
              <a:t> </a:t>
            </a:r>
            <a:endParaRPr lang="fr-FR" dirty="0"/>
          </a:p>
        </p:txBody>
      </p:sp>
      <p:sp>
        <p:nvSpPr>
          <p:cNvPr id="16" name="Signalisation droite 15">
            <a:extLst>
              <a:ext uri="{FF2B5EF4-FFF2-40B4-BE49-F238E27FC236}">
                <a16:creationId xmlns:a16="http://schemas.microsoft.com/office/drawing/2014/main" id="{313D7CF9-1E86-0D47-BE2E-20F44B60F4B2}"/>
              </a:ext>
            </a:extLst>
          </p:cNvPr>
          <p:cNvSpPr/>
          <p:nvPr/>
        </p:nvSpPr>
        <p:spPr>
          <a:xfrm>
            <a:off x="10253580" y="3292143"/>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10" action="ppaction://hlinksldjump"/>
              </a:rPr>
              <a:t>RETOUR 5</a:t>
            </a:r>
            <a:r>
              <a:rPr lang="fr-FR" baseline="30000" dirty="0">
                <a:hlinkClick r:id="rId10" action="ppaction://hlinksldjump"/>
              </a:rPr>
              <a:t>ème</a:t>
            </a:r>
            <a:r>
              <a:rPr lang="fr-FR" dirty="0">
                <a:hlinkClick r:id="rId10" action="ppaction://hlinksldjump"/>
              </a:rPr>
              <a:t> </a:t>
            </a:r>
            <a:endParaRPr lang="fr-FR" dirty="0"/>
          </a:p>
        </p:txBody>
      </p:sp>
      <p:sp>
        <p:nvSpPr>
          <p:cNvPr id="19" name="Signalisation droite 18">
            <a:extLst>
              <a:ext uri="{FF2B5EF4-FFF2-40B4-BE49-F238E27FC236}">
                <a16:creationId xmlns:a16="http://schemas.microsoft.com/office/drawing/2014/main" id="{126C18D6-5498-5442-92F7-EBE847D389D5}"/>
              </a:ext>
            </a:extLst>
          </p:cNvPr>
          <p:cNvSpPr/>
          <p:nvPr/>
        </p:nvSpPr>
        <p:spPr>
          <a:xfrm>
            <a:off x="10253580" y="2862925"/>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11" action="ppaction://hlinksldjump"/>
              </a:rPr>
              <a:t>RETOUR 6</a:t>
            </a:r>
            <a:r>
              <a:rPr lang="fr-FR" baseline="30000" dirty="0">
                <a:hlinkClick r:id="rId11" action="ppaction://hlinksldjump"/>
              </a:rPr>
              <a:t>ème</a:t>
            </a:r>
            <a:r>
              <a:rPr lang="fr-FR" dirty="0">
                <a:hlinkClick r:id="rId11" action="ppaction://hlinksldjump"/>
              </a:rPr>
              <a:t> </a:t>
            </a:r>
            <a:endParaRPr lang="fr-FR" dirty="0"/>
          </a:p>
        </p:txBody>
      </p:sp>
    </p:spTree>
    <p:extLst>
      <p:ext uri="{BB962C8B-B14F-4D97-AF65-F5344CB8AC3E}">
        <p14:creationId xmlns:p14="http://schemas.microsoft.com/office/powerpoint/2010/main" val="89446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295C34-BAEC-A04A-8D6F-028932C43754}"/>
              </a:ext>
            </a:extLst>
          </p:cNvPr>
          <p:cNvSpPr/>
          <p:nvPr/>
        </p:nvSpPr>
        <p:spPr>
          <a:xfrm>
            <a:off x="619660" y="66601"/>
            <a:ext cx="10602502" cy="369332"/>
          </a:xfrm>
          <a:prstGeom prst="rect">
            <a:avLst/>
          </a:prstGeom>
        </p:spPr>
        <p:txBody>
          <a:bodyPr wrap="square">
            <a:spAutoFit/>
          </a:bodyPr>
          <a:lstStyle/>
          <a:p>
            <a:pPr algn="ctr"/>
            <a:r>
              <a:rPr lang="fr-FR" b="1" dirty="0">
                <a:solidFill>
                  <a:srgbClr val="FF2F92"/>
                </a:solidFill>
                <a:effectLst/>
                <a:latin typeface="Arial" panose="020B0604020202020204" pitchFamily="34" charset="0"/>
              </a:rPr>
              <a:t>Comprendre un document (cycle 3) / Analyser et comprendre un document (cycle 4)</a:t>
            </a:r>
            <a:endParaRPr lang="fr-FR" b="1" dirty="0">
              <a:solidFill>
                <a:srgbClr val="FF2F92"/>
              </a:solidFill>
            </a:endParaRPr>
          </a:p>
        </p:txBody>
      </p:sp>
      <p:sp>
        <p:nvSpPr>
          <p:cNvPr id="2" name="Espace réservé du pied de page 1">
            <a:extLst>
              <a:ext uri="{FF2B5EF4-FFF2-40B4-BE49-F238E27FC236}">
                <a16:creationId xmlns:a16="http://schemas.microsoft.com/office/drawing/2014/main" id="{B6E2DD5A-A59B-5D4F-B38B-2321DD86D61F}"/>
              </a:ext>
            </a:extLst>
          </p:cNvPr>
          <p:cNvSpPr>
            <a:spLocks noGrp="1"/>
          </p:cNvSpPr>
          <p:nvPr>
            <p:ph type="ftr" sz="quarter" idx="11"/>
          </p:nvPr>
        </p:nvSpPr>
        <p:spPr/>
        <p:txBody>
          <a:bodyPr/>
          <a:lstStyle/>
          <a:p>
            <a:r>
              <a:rPr lang="fr-FR"/>
              <a:t>IA-IPR histoire géographie Lyon</a:t>
            </a:r>
          </a:p>
        </p:txBody>
      </p:sp>
      <p:pic>
        <p:nvPicPr>
          <p:cNvPr id="5" name="Image 4">
            <a:extLst>
              <a:ext uri="{FF2B5EF4-FFF2-40B4-BE49-F238E27FC236}">
                <a16:creationId xmlns:a16="http://schemas.microsoft.com/office/drawing/2014/main" id="{E19FE907-7455-0F43-893E-3A358E9AB8D9}"/>
              </a:ext>
            </a:extLst>
          </p:cNvPr>
          <p:cNvPicPr>
            <a:picLocks noChangeAspect="1"/>
          </p:cNvPicPr>
          <p:nvPr/>
        </p:nvPicPr>
        <p:blipFill>
          <a:blip r:embed="rId2"/>
          <a:stretch>
            <a:fillRect/>
          </a:stretch>
        </p:blipFill>
        <p:spPr>
          <a:xfrm>
            <a:off x="368300" y="762000"/>
            <a:ext cx="5555755" cy="2166041"/>
          </a:xfrm>
          <a:prstGeom prst="rect">
            <a:avLst/>
          </a:prstGeom>
        </p:spPr>
      </p:pic>
      <p:pic>
        <p:nvPicPr>
          <p:cNvPr id="8" name="Image 7">
            <a:extLst>
              <a:ext uri="{FF2B5EF4-FFF2-40B4-BE49-F238E27FC236}">
                <a16:creationId xmlns:a16="http://schemas.microsoft.com/office/drawing/2014/main" id="{06966DB5-4CC8-D94E-9BF7-886F0FB4CD73}"/>
              </a:ext>
            </a:extLst>
          </p:cNvPr>
          <p:cNvPicPr>
            <a:picLocks noChangeAspect="1"/>
          </p:cNvPicPr>
          <p:nvPr/>
        </p:nvPicPr>
        <p:blipFill>
          <a:blip r:embed="rId3"/>
          <a:stretch>
            <a:fillRect/>
          </a:stretch>
        </p:blipFill>
        <p:spPr>
          <a:xfrm>
            <a:off x="320935" y="3464524"/>
            <a:ext cx="5477988" cy="2166041"/>
          </a:xfrm>
          <a:prstGeom prst="rect">
            <a:avLst/>
          </a:prstGeom>
        </p:spPr>
      </p:pic>
      <p:pic>
        <p:nvPicPr>
          <p:cNvPr id="11" name="Image 10">
            <a:extLst>
              <a:ext uri="{FF2B5EF4-FFF2-40B4-BE49-F238E27FC236}">
                <a16:creationId xmlns:a16="http://schemas.microsoft.com/office/drawing/2014/main" id="{ED58F9BF-FB84-E94A-B44C-1CB1DF0ABF0F}"/>
              </a:ext>
            </a:extLst>
          </p:cNvPr>
          <p:cNvPicPr>
            <a:picLocks noChangeAspect="1"/>
          </p:cNvPicPr>
          <p:nvPr/>
        </p:nvPicPr>
        <p:blipFill>
          <a:blip r:embed="rId4"/>
          <a:stretch>
            <a:fillRect/>
          </a:stretch>
        </p:blipFill>
        <p:spPr>
          <a:xfrm>
            <a:off x="6154861" y="751964"/>
            <a:ext cx="5163927" cy="2497839"/>
          </a:xfrm>
          <a:prstGeom prst="rect">
            <a:avLst/>
          </a:prstGeom>
        </p:spPr>
      </p:pic>
      <p:pic>
        <p:nvPicPr>
          <p:cNvPr id="15" name="Image 14">
            <a:extLst>
              <a:ext uri="{FF2B5EF4-FFF2-40B4-BE49-F238E27FC236}">
                <a16:creationId xmlns:a16="http://schemas.microsoft.com/office/drawing/2014/main" id="{06CC0A33-80F2-6C4D-8E33-AC0E0E3D4F4F}"/>
              </a:ext>
            </a:extLst>
          </p:cNvPr>
          <p:cNvPicPr>
            <a:picLocks noChangeAspect="1"/>
          </p:cNvPicPr>
          <p:nvPr/>
        </p:nvPicPr>
        <p:blipFill>
          <a:blip r:embed="rId5"/>
          <a:stretch>
            <a:fillRect/>
          </a:stretch>
        </p:blipFill>
        <p:spPr>
          <a:xfrm>
            <a:off x="6154861" y="3542480"/>
            <a:ext cx="5763370" cy="2494397"/>
          </a:xfrm>
          <a:prstGeom prst="rect">
            <a:avLst/>
          </a:prstGeom>
        </p:spPr>
      </p:pic>
      <p:sp>
        <p:nvSpPr>
          <p:cNvPr id="18" name="Rectangle 17">
            <a:extLst>
              <a:ext uri="{FF2B5EF4-FFF2-40B4-BE49-F238E27FC236}">
                <a16:creationId xmlns:a16="http://schemas.microsoft.com/office/drawing/2014/main" id="{9A477ABF-1643-2A4A-ACC7-07FDA8D0896C}"/>
              </a:ext>
            </a:extLst>
          </p:cNvPr>
          <p:cNvSpPr/>
          <p:nvPr/>
        </p:nvSpPr>
        <p:spPr>
          <a:xfrm>
            <a:off x="368299" y="5799376"/>
            <a:ext cx="7589451" cy="400110"/>
          </a:xfrm>
          <a:prstGeom prst="rect">
            <a:avLst/>
          </a:prstGeom>
        </p:spPr>
        <p:txBody>
          <a:bodyPr wrap="square">
            <a:spAutoFit/>
          </a:bodyPr>
          <a:lstStyle/>
          <a:p>
            <a:r>
              <a:rPr lang="fr-FR" sz="1000" dirty="0">
                <a:hlinkClick r:id="rId6"/>
              </a:rPr>
              <a:t>https://cache.media.eduscol.education.fr/file/HG_Competences/11/4/RA16_C3C4_HIGE_Analyser_comprendre_document_819114.pdf</a:t>
            </a:r>
            <a:endParaRPr lang="fr-FR" sz="1000" dirty="0"/>
          </a:p>
          <a:p>
            <a:endParaRPr lang="fr-FR" sz="1000" dirty="0"/>
          </a:p>
        </p:txBody>
      </p:sp>
      <p:sp>
        <p:nvSpPr>
          <p:cNvPr id="10" name="Signalisation droite 9">
            <a:extLst>
              <a:ext uri="{FF2B5EF4-FFF2-40B4-BE49-F238E27FC236}">
                <a16:creationId xmlns:a16="http://schemas.microsoft.com/office/drawing/2014/main" id="{EA4ECAFE-E083-9545-8827-A6B64B1CA880}"/>
              </a:ext>
            </a:extLst>
          </p:cNvPr>
          <p:cNvSpPr/>
          <p:nvPr/>
        </p:nvSpPr>
        <p:spPr>
          <a:xfrm>
            <a:off x="8587120" y="6225655"/>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7" action="ppaction://hlinksldjump"/>
              </a:rPr>
              <a:t>RETOUR 6</a:t>
            </a:r>
            <a:r>
              <a:rPr lang="fr-FR" baseline="30000" dirty="0">
                <a:hlinkClick r:id="rId7" action="ppaction://hlinksldjump"/>
              </a:rPr>
              <a:t>ème</a:t>
            </a:r>
            <a:r>
              <a:rPr lang="fr-FR" dirty="0">
                <a:hlinkClick r:id="rId7" action="ppaction://hlinksldjump"/>
              </a:rPr>
              <a:t> </a:t>
            </a:r>
            <a:endParaRPr lang="fr-FR" dirty="0"/>
          </a:p>
        </p:txBody>
      </p:sp>
      <p:sp>
        <p:nvSpPr>
          <p:cNvPr id="12" name="Signalisation droite 11">
            <a:extLst>
              <a:ext uri="{FF2B5EF4-FFF2-40B4-BE49-F238E27FC236}">
                <a16:creationId xmlns:a16="http://schemas.microsoft.com/office/drawing/2014/main" id="{D58C6947-6CA8-5A43-9CA8-5F741560F869}"/>
              </a:ext>
            </a:extLst>
          </p:cNvPr>
          <p:cNvSpPr/>
          <p:nvPr/>
        </p:nvSpPr>
        <p:spPr>
          <a:xfrm>
            <a:off x="8587120" y="6538912"/>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8" action="ppaction://hlinksldjump"/>
              </a:rPr>
              <a:t>RETOUR 5</a:t>
            </a:r>
            <a:r>
              <a:rPr lang="fr-FR" baseline="30000" dirty="0">
                <a:hlinkClick r:id="rId8" action="ppaction://hlinksldjump"/>
              </a:rPr>
              <a:t>ème</a:t>
            </a:r>
            <a:r>
              <a:rPr lang="fr-FR" dirty="0">
                <a:hlinkClick r:id="rId8" action="ppaction://hlinksldjump"/>
              </a:rPr>
              <a:t> </a:t>
            </a:r>
            <a:endParaRPr lang="fr-FR" dirty="0"/>
          </a:p>
        </p:txBody>
      </p:sp>
      <p:sp>
        <p:nvSpPr>
          <p:cNvPr id="13" name="Signalisation droite 12">
            <a:extLst>
              <a:ext uri="{FF2B5EF4-FFF2-40B4-BE49-F238E27FC236}">
                <a16:creationId xmlns:a16="http://schemas.microsoft.com/office/drawing/2014/main" id="{7B5BB54A-9588-E844-8D11-D16E482A215B}"/>
              </a:ext>
            </a:extLst>
          </p:cNvPr>
          <p:cNvSpPr/>
          <p:nvPr/>
        </p:nvSpPr>
        <p:spPr>
          <a:xfrm>
            <a:off x="10382304" y="6528973"/>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9" action="ppaction://hlinksldjump"/>
              </a:rPr>
              <a:t>RETOUR 3</a:t>
            </a:r>
            <a:r>
              <a:rPr lang="fr-FR" baseline="30000" dirty="0">
                <a:hlinkClick r:id="rId9" action="ppaction://hlinksldjump"/>
              </a:rPr>
              <a:t>ème</a:t>
            </a:r>
            <a:r>
              <a:rPr lang="fr-FR" dirty="0">
                <a:hlinkClick r:id="rId9" action="ppaction://hlinksldjump"/>
              </a:rPr>
              <a:t> </a:t>
            </a:r>
            <a:endParaRPr lang="fr-FR" dirty="0"/>
          </a:p>
        </p:txBody>
      </p:sp>
      <p:sp>
        <p:nvSpPr>
          <p:cNvPr id="14" name="Signalisation droite 13">
            <a:extLst>
              <a:ext uri="{FF2B5EF4-FFF2-40B4-BE49-F238E27FC236}">
                <a16:creationId xmlns:a16="http://schemas.microsoft.com/office/drawing/2014/main" id="{20D7830E-478F-3F4A-B196-3AD8241DD14B}"/>
              </a:ext>
            </a:extLst>
          </p:cNvPr>
          <p:cNvSpPr/>
          <p:nvPr/>
        </p:nvSpPr>
        <p:spPr>
          <a:xfrm>
            <a:off x="10382304" y="6225655"/>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10" action="ppaction://hlinksldjump"/>
              </a:rPr>
              <a:t>RETOUR 4</a:t>
            </a:r>
            <a:r>
              <a:rPr lang="fr-FR" baseline="30000" dirty="0">
                <a:hlinkClick r:id="rId10" action="ppaction://hlinksldjump"/>
              </a:rPr>
              <a:t>ème</a:t>
            </a:r>
            <a:r>
              <a:rPr lang="fr-FR" dirty="0">
                <a:hlinkClick r:id="rId10" action="ppaction://hlinksldjump"/>
              </a:rPr>
              <a:t> </a:t>
            </a:r>
            <a:endParaRPr lang="fr-FR" dirty="0"/>
          </a:p>
        </p:txBody>
      </p:sp>
    </p:spTree>
    <p:extLst>
      <p:ext uri="{BB962C8B-B14F-4D97-AF65-F5344CB8AC3E}">
        <p14:creationId xmlns:p14="http://schemas.microsoft.com/office/powerpoint/2010/main" val="851943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96918F5-FE1F-B941-8BFB-1429A6AFFF68}"/>
              </a:ext>
            </a:extLst>
          </p:cNvPr>
          <p:cNvPicPr>
            <a:picLocks noChangeAspect="1"/>
          </p:cNvPicPr>
          <p:nvPr/>
        </p:nvPicPr>
        <p:blipFill>
          <a:blip r:embed="rId2"/>
          <a:stretch>
            <a:fillRect/>
          </a:stretch>
        </p:blipFill>
        <p:spPr>
          <a:xfrm>
            <a:off x="5616380" y="494572"/>
            <a:ext cx="6222038" cy="2579083"/>
          </a:xfrm>
          <a:prstGeom prst="rect">
            <a:avLst/>
          </a:prstGeom>
        </p:spPr>
      </p:pic>
      <p:sp>
        <p:nvSpPr>
          <p:cNvPr id="3" name="Rectangle 2">
            <a:extLst>
              <a:ext uri="{FF2B5EF4-FFF2-40B4-BE49-F238E27FC236}">
                <a16:creationId xmlns:a16="http://schemas.microsoft.com/office/drawing/2014/main" id="{7D295C34-BAEC-A04A-8D6F-028932C43754}"/>
              </a:ext>
            </a:extLst>
          </p:cNvPr>
          <p:cNvSpPr/>
          <p:nvPr/>
        </p:nvSpPr>
        <p:spPr>
          <a:xfrm>
            <a:off x="619660" y="66601"/>
            <a:ext cx="10602502" cy="369332"/>
          </a:xfrm>
          <a:prstGeom prst="rect">
            <a:avLst/>
          </a:prstGeom>
        </p:spPr>
        <p:txBody>
          <a:bodyPr wrap="square">
            <a:spAutoFit/>
          </a:bodyPr>
          <a:lstStyle/>
          <a:p>
            <a:pPr algn="ctr"/>
            <a:r>
              <a:rPr lang="fr-FR" b="1" dirty="0">
                <a:solidFill>
                  <a:srgbClr val="FF2F92"/>
                </a:solidFill>
                <a:effectLst/>
                <a:latin typeface="Arial" panose="020B0604020202020204" pitchFamily="34" charset="0"/>
              </a:rPr>
              <a:t>Raisonner, justifier une démarche et les choix effectués</a:t>
            </a:r>
            <a:endParaRPr lang="fr-FR" b="1" dirty="0">
              <a:solidFill>
                <a:srgbClr val="FF2F92"/>
              </a:solidFill>
            </a:endParaRPr>
          </a:p>
        </p:txBody>
      </p:sp>
      <p:sp>
        <p:nvSpPr>
          <p:cNvPr id="7" name="Rectangle 6">
            <a:extLst>
              <a:ext uri="{FF2B5EF4-FFF2-40B4-BE49-F238E27FC236}">
                <a16:creationId xmlns:a16="http://schemas.microsoft.com/office/drawing/2014/main" id="{610AB6FF-9EE5-5E4E-9239-0ED6E6EA0EFB}"/>
              </a:ext>
            </a:extLst>
          </p:cNvPr>
          <p:cNvSpPr/>
          <p:nvPr/>
        </p:nvSpPr>
        <p:spPr>
          <a:xfrm>
            <a:off x="277452" y="6040318"/>
            <a:ext cx="6499863" cy="400110"/>
          </a:xfrm>
          <a:prstGeom prst="rect">
            <a:avLst/>
          </a:prstGeom>
        </p:spPr>
        <p:txBody>
          <a:bodyPr wrap="square">
            <a:spAutoFit/>
          </a:bodyPr>
          <a:lstStyle/>
          <a:p>
            <a:endParaRPr lang="fr-FR" sz="1000" dirty="0"/>
          </a:p>
          <a:p>
            <a:endParaRPr lang="fr-FR" sz="1000" dirty="0"/>
          </a:p>
        </p:txBody>
      </p:sp>
      <p:sp>
        <p:nvSpPr>
          <p:cNvPr id="2" name="Espace réservé du pied de page 1">
            <a:extLst>
              <a:ext uri="{FF2B5EF4-FFF2-40B4-BE49-F238E27FC236}">
                <a16:creationId xmlns:a16="http://schemas.microsoft.com/office/drawing/2014/main" id="{B6E2DD5A-A59B-5D4F-B38B-2321DD86D61F}"/>
              </a:ext>
            </a:extLst>
          </p:cNvPr>
          <p:cNvSpPr>
            <a:spLocks noGrp="1"/>
          </p:cNvSpPr>
          <p:nvPr>
            <p:ph type="ftr" sz="quarter" idx="11"/>
          </p:nvPr>
        </p:nvSpPr>
        <p:spPr/>
        <p:txBody>
          <a:bodyPr/>
          <a:lstStyle/>
          <a:p>
            <a:r>
              <a:rPr lang="fr-FR"/>
              <a:t>IA-IPR histoire géographie Lyon</a:t>
            </a:r>
          </a:p>
        </p:txBody>
      </p:sp>
      <p:sp>
        <p:nvSpPr>
          <p:cNvPr id="4" name="Rectangle 3">
            <a:extLst>
              <a:ext uri="{FF2B5EF4-FFF2-40B4-BE49-F238E27FC236}">
                <a16:creationId xmlns:a16="http://schemas.microsoft.com/office/drawing/2014/main" id="{E3354DCF-1FB2-5E43-B987-4E3AC022A5F6}"/>
              </a:ext>
            </a:extLst>
          </p:cNvPr>
          <p:cNvSpPr/>
          <p:nvPr/>
        </p:nvSpPr>
        <p:spPr>
          <a:xfrm>
            <a:off x="277452" y="5994152"/>
            <a:ext cx="6096000" cy="400110"/>
          </a:xfrm>
          <a:prstGeom prst="rect">
            <a:avLst/>
          </a:prstGeom>
        </p:spPr>
        <p:txBody>
          <a:bodyPr>
            <a:spAutoFit/>
          </a:bodyPr>
          <a:lstStyle/>
          <a:p>
            <a:r>
              <a:rPr lang="fr-FR" sz="1000" dirty="0">
                <a:hlinkClick r:id="rId3"/>
              </a:rPr>
              <a:t>https://cache.media.eduscol.education.fr/file/HG_Competences/12/0/RA16_C3C4_HIGE_Raisonner_819120.pdf</a:t>
            </a:r>
            <a:endParaRPr lang="fr-FR" sz="1000" dirty="0"/>
          </a:p>
          <a:p>
            <a:endParaRPr lang="fr-FR" sz="1000" dirty="0"/>
          </a:p>
        </p:txBody>
      </p:sp>
      <p:pic>
        <p:nvPicPr>
          <p:cNvPr id="9" name="Image 8">
            <a:extLst>
              <a:ext uri="{FF2B5EF4-FFF2-40B4-BE49-F238E27FC236}">
                <a16:creationId xmlns:a16="http://schemas.microsoft.com/office/drawing/2014/main" id="{C001C685-EB01-A940-972F-DEF24BBF0B7C}"/>
              </a:ext>
            </a:extLst>
          </p:cNvPr>
          <p:cNvPicPr>
            <a:picLocks noChangeAspect="1"/>
          </p:cNvPicPr>
          <p:nvPr/>
        </p:nvPicPr>
        <p:blipFill>
          <a:blip r:embed="rId4"/>
          <a:stretch>
            <a:fillRect/>
          </a:stretch>
        </p:blipFill>
        <p:spPr>
          <a:xfrm>
            <a:off x="112351" y="435932"/>
            <a:ext cx="5504029" cy="2801537"/>
          </a:xfrm>
          <a:prstGeom prst="rect">
            <a:avLst/>
          </a:prstGeom>
        </p:spPr>
      </p:pic>
      <p:pic>
        <p:nvPicPr>
          <p:cNvPr id="12" name="Image 11">
            <a:extLst>
              <a:ext uri="{FF2B5EF4-FFF2-40B4-BE49-F238E27FC236}">
                <a16:creationId xmlns:a16="http://schemas.microsoft.com/office/drawing/2014/main" id="{5FB4D65C-F9C6-D645-B77F-89FEBD777BDF}"/>
              </a:ext>
            </a:extLst>
          </p:cNvPr>
          <p:cNvPicPr>
            <a:picLocks noChangeAspect="1"/>
          </p:cNvPicPr>
          <p:nvPr/>
        </p:nvPicPr>
        <p:blipFill>
          <a:blip r:embed="rId5"/>
          <a:stretch>
            <a:fillRect/>
          </a:stretch>
        </p:blipFill>
        <p:spPr>
          <a:xfrm>
            <a:off x="112351" y="3414069"/>
            <a:ext cx="5639145" cy="2299036"/>
          </a:xfrm>
          <a:prstGeom prst="rect">
            <a:avLst/>
          </a:prstGeom>
        </p:spPr>
      </p:pic>
      <p:pic>
        <p:nvPicPr>
          <p:cNvPr id="18" name="Image 17">
            <a:extLst>
              <a:ext uri="{FF2B5EF4-FFF2-40B4-BE49-F238E27FC236}">
                <a16:creationId xmlns:a16="http://schemas.microsoft.com/office/drawing/2014/main" id="{276ED15E-18D8-FC48-BD35-BC5BCA66816C}"/>
              </a:ext>
            </a:extLst>
          </p:cNvPr>
          <p:cNvPicPr>
            <a:picLocks noChangeAspect="1"/>
          </p:cNvPicPr>
          <p:nvPr/>
        </p:nvPicPr>
        <p:blipFill>
          <a:blip r:embed="rId6"/>
          <a:stretch>
            <a:fillRect/>
          </a:stretch>
        </p:blipFill>
        <p:spPr>
          <a:xfrm>
            <a:off x="6069067" y="3534728"/>
            <a:ext cx="5537299" cy="2459423"/>
          </a:xfrm>
          <a:prstGeom prst="rect">
            <a:avLst/>
          </a:prstGeom>
        </p:spPr>
      </p:pic>
      <p:sp>
        <p:nvSpPr>
          <p:cNvPr id="13" name="Signalisation droite 12">
            <a:extLst>
              <a:ext uri="{FF2B5EF4-FFF2-40B4-BE49-F238E27FC236}">
                <a16:creationId xmlns:a16="http://schemas.microsoft.com/office/drawing/2014/main" id="{723E995B-A6FB-F94C-AA0D-0E1CB52737C3}"/>
              </a:ext>
            </a:extLst>
          </p:cNvPr>
          <p:cNvSpPr/>
          <p:nvPr/>
        </p:nvSpPr>
        <p:spPr>
          <a:xfrm>
            <a:off x="8553915" y="638819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7" action="ppaction://hlinksldjump"/>
              </a:rPr>
              <a:t>RETOUR 5</a:t>
            </a:r>
            <a:r>
              <a:rPr lang="fr-FR" baseline="30000" dirty="0">
                <a:hlinkClick r:id="rId7" action="ppaction://hlinksldjump"/>
              </a:rPr>
              <a:t>ème</a:t>
            </a:r>
            <a:r>
              <a:rPr lang="fr-FR" dirty="0">
                <a:hlinkClick r:id="rId7" action="ppaction://hlinksldjump"/>
              </a:rPr>
              <a:t> </a:t>
            </a:r>
            <a:endParaRPr lang="fr-FR" dirty="0"/>
          </a:p>
        </p:txBody>
      </p:sp>
      <p:sp>
        <p:nvSpPr>
          <p:cNvPr id="15" name="Signalisation droite 14">
            <a:extLst>
              <a:ext uri="{FF2B5EF4-FFF2-40B4-BE49-F238E27FC236}">
                <a16:creationId xmlns:a16="http://schemas.microsoft.com/office/drawing/2014/main" id="{D8BB9A48-576B-5C42-9CC5-A975E19A4F4E}"/>
              </a:ext>
            </a:extLst>
          </p:cNvPr>
          <p:cNvSpPr/>
          <p:nvPr/>
        </p:nvSpPr>
        <p:spPr>
          <a:xfrm>
            <a:off x="8553915" y="6044595"/>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8" action="ppaction://hlinksldjump"/>
              </a:rPr>
              <a:t>RETOUR 6</a:t>
            </a:r>
            <a:r>
              <a:rPr lang="fr-FR" baseline="30000" dirty="0">
                <a:hlinkClick r:id="rId8" action="ppaction://hlinksldjump"/>
              </a:rPr>
              <a:t>ème</a:t>
            </a:r>
            <a:r>
              <a:rPr lang="fr-FR" dirty="0">
                <a:hlinkClick r:id="rId8" action="ppaction://hlinksldjump"/>
              </a:rPr>
              <a:t> </a:t>
            </a:r>
            <a:endParaRPr lang="fr-FR" dirty="0"/>
          </a:p>
        </p:txBody>
      </p:sp>
      <p:sp>
        <p:nvSpPr>
          <p:cNvPr id="16" name="Signalisation droite 15">
            <a:extLst>
              <a:ext uri="{FF2B5EF4-FFF2-40B4-BE49-F238E27FC236}">
                <a16:creationId xmlns:a16="http://schemas.microsoft.com/office/drawing/2014/main" id="{4EBA4BB8-F056-CB4E-A1DC-1563CD6014CF}"/>
              </a:ext>
            </a:extLst>
          </p:cNvPr>
          <p:cNvSpPr/>
          <p:nvPr/>
        </p:nvSpPr>
        <p:spPr>
          <a:xfrm>
            <a:off x="10382304" y="6394262"/>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9" action="ppaction://hlinksldjump"/>
              </a:rPr>
              <a:t>RETOUR 3</a:t>
            </a:r>
            <a:r>
              <a:rPr lang="fr-FR" baseline="30000" dirty="0">
                <a:hlinkClick r:id="rId9" action="ppaction://hlinksldjump"/>
              </a:rPr>
              <a:t>ème</a:t>
            </a:r>
            <a:r>
              <a:rPr lang="fr-FR" dirty="0">
                <a:hlinkClick r:id="rId9" action="ppaction://hlinksldjump"/>
              </a:rPr>
              <a:t> </a:t>
            </a:r>
            <a:endParaRPr lang="fr-FR" dirty="0"/>
          </a:p>
        </p:txBody>
      </p:sp>
      <p:sp>
        <p:nvSpPr>
          <p:cNvPr id="19" name="Signalisation droite 18">
            <a:extLst>
              <a:ext uri="{FF2B5EF4-FFF2-40B4-BE49-F238E27FC236}">
                <a16:creationId xmlns:a16="http://schemas.microsoft.com/office/drawing/2014/main" id="{1C2880F1-0BC7-3A4A-9FEB-915E025E33FE}"/>
              </a:ext>
            </a:extLst>
          </p:cNvPr>
          <p:cNvSpPr/>
          <p:nvPr/>
        </p:nvSpPr>
        <p:spPr>
          <a:xfrm>
            <a:off x="10382305" y="6022577"/>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4</a:t>
            </a:r>
            <a:r>
              <a:rPr lang="fr-FR" baseline="30000" dirty="0"/>
              <a:t>ème</a:t>
            </a:r>
            <a:r>
              <a:rPr lang="fr-FR" dirty="0"/>
              <a:t> </a:t>
            </a:r>
          </a:p>
        </p:txBody>
      </p:sp>
    </p:spTree>
    <p:extLst>
      <p:ext uri="{BB962C8B-B14F-4D97-AF65-F5344CB8AC3E}">
        <p14:creationId xmlns:p14="http://schemas.microsoft.com/office/powerpoint/2010/main" val="78122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753756-92DC-1648-9E8C-3F0DF0ECD22F}"/>
              </a:ext>
            </a:extLst>
          </p:cNvPr>
          <p:cNvSpPr/>
          <p:nvPr/>
        </p:nvSpPr>
        <p:spPr>
          <a:xfrm>
            <a:off x="1694420" y="1879491"/>
            <a:ext cx="2147299" cy="7834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FF0000"/>
                </a:solidFill>
              </a:rPr>
              <a:t>… enseigner </a:t>
            </a:r>
            <a:r>
              <a:rPr lang="fr-FR" dirty="0">
                <a:solidFill>
                  <a:srgbClr val="FF0000"/>
                </a:solidFill>
              </a:rPr>
              <a:t>encore en </a:t>
            </a:r>
            <a:r>
              <a:rPr lang="fr-FR" dirty="0" err="1">
                <a:solidFill>
                  <a:srgbClr val="FF0000"/>
                </a:solidFill>
              </a:rPr>
              <a:t>distanciel</a:t>
            </a:r>
            <a:r>
              <a:rPr lang="fr-FR" dirty="0">
                <a:solidFill>
                  <a:srgbClr val="FF0000"/>
                </a:solidFill>
              </a:rPr>
              <a:t> </a:t>
            </a:r>
          </a:p>
        </p:txBody>
      </p:sp>
      <p:graphicFrame>
        <p:nvGraphicFramePr>
          <p:cNvPr id="5" name="Diagramme 4">
            <a:extLst>
              <a:ext uri="{FF2B5EF4-FFF2-40B4-BE49-F238E27FC236}">
                <a16:creationId xmlns:a16="http://schemas.microsoft.com/office/drawing/2014/main" id="{BA732A32-322A-EC41-AD6D-56F87BD92F42}"/>
              </a:ext>
            </a:extLst>
          </p:cNvPr>
          <p:cNvGraphicFramePr/>
          <p:nvPr>
            <p:extLst>
              <p:ext uri="{D42A27DB-BD31-4B8C-83A1-F6EECF244321}">
                <p14:modId xmlns:p14="http://schemas.microsoft.com/office/powerpoint/2010/main" val="1904204225"/>
              </p:ext>
            </p:extLst>
          </p:nvPr>
        </p:nvGraphicFramePr>
        <p:xfrm>
          <a:off x="5141697" y="2528998"/>
          <a:ext cx="2713880" cy="317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EE5814FA-CF3A-394F-B62C-899A42459BA9}"/>
              </a:ext>
            </a:extLst>
          </p:cNvPr>
          <p:cNvSpPr/>
          <p:nvPr/>
        </p:nvSpPr>
        <p:spPr>
          <a:xfrm>
            <a:off x="1694420" y="4245881"/>
            <a:ext cx="2147299" cy="7834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 enseigner en présentiel</a:t>
            </a:r>
          </a:p>
        </p:txBody>
      </p:sp>
      <p:sp>
        <p:nvSpPr>
          <p:cNvPr id="9" name="Rectangle 8">
            <a:extLst>
              <a:ext uri="{FF2B5EF4-FFF2-40B4-BE49-F238E27FC236}">
                <a16:creationId xmlns:a16="http://schemas.microsoft.com/office/drawing/2014/main" id="{CD0ACA41-5EC0-D749-8CC5-4E98D2BE9DB3}"/>
              </a:ext>
            </a:extLst>
          </p:cNvPr>
          <p:cNvSpPr/>
          <p:nvPr/>
        </p:nvSpPr>
        <p:spPr>
          <a:xfrm>
            <a:off x="9421983" y="2865010"/>
            <a:ext cx="1773582" cy="802173"/>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6">
                    <a:lumMod val="50000"/>
                  </a:schemeClr>
                </a:solidFill>
              </a:rPr>
              <a:t>Remédiation</a:t>
            </a:r>
          </a:p>
          <a:p>
            <a:pPr algn="ctr"/>
            <a:r>
              <a:rPr lang="fr-FR" b="1" dirty="0">
                <a:solidFill>
                  <a:schemeClr val="accent6">
                    <a:lumMod val="50000"/>
                  </a:schemeClr>
                </a:solidFill>
              </a:rPr>
              <a:t> Auto-évaluation </a:t>
            </a:r>
          </a:p>
        </p:txBody>
      </p:sp>
      <p:sp>
        <p:nvSpPr>
          <p:cNvPr id="10" name="Rectangle 9">
            <a:extLst>
              <a:ext uri="{FF2B5EF4-FFF2-40B4-BE49-F238E27FC236}">
                <a16:creationId xmlns:a16="http://schemas.microsoft.com/office/drawing/2014/main" id="{115962BC-BBE1-3443-8495-113000CE61B6}"/>
              </a:ext>
            </a:extLst>
          </p:cNvPr>
          <p:cNvSpPr/>
          <p:nvPr/>
        </p:nvSpPr>
        <p:spPr>
          <a:xfrm>
            <a:off x="3215811" y="340231"/>
            <a:ext cx="6900949" cy="45859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7030A0"/>
                </a:solidFill>
              </a:rPr>
              <a:t>ATTENDUS DE FIN </a:t>
            </a:r>
            <a:r>
              <a:rPr lang="fr-FR" sz="2800" b="1">
                <a:solidFill>
                  <a:srgbClr val="7030A0"/>
                </a:solidFill>
              </a:rPr>
              <a:t>DE NIVEAU </a:t>
            </a:r>
            <a:endParaRPr lang="fr-FR" sz="2800" b="1" dirty="0">
              <a:solidFill>
                <a:srgbClr val="7030A0"/>
              </a:solidFill>
            </a:endParaRPr>
          </a:p>
        </p:txBody>
      </p:sp>
      <p:sp>
        <p:nvSpPr>
          <p:cNvPr id="17" name="Flèche vers la droite 16">
            <a:extLst>
              <a:ext uri="{FF2B5EF4-FFF2-40B4-BE49-F238E27FC236}">
                <a16:creationId xmlns:a16="http://schemas.microsoft.com/office/drawing/2014/main" id="{F7CC6C0A-6B74-7F49-A028-DF40B2E54AFF}"/>
              </a:ext>
            </a:extLst>
          </p:cNvPr>
          <p:cNvSpPr/>
          <p:nvPr/>
        </p:nvSpPr>
        <p:spPr>
          <a:xfrm>
            <a:off x="103480" y="5848338"/>
            <a:ext cx="11413849" cy="623210"/>
          </a:xfrm>
          <a:prstGeom prst="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400" dirty="0">
              <a:solidFill>
                <a:srgbClr val="7030A0"/>
              </a:solidFill>
            </a:endParaRPr>
          </a:p>
        </p:txBody>
      </p:sp>
      <p:sp>
        <p:nvSpPr>
          <p:cNvPr id="30" name="Rectangle 29">
            <a:extLst>
              <a:ext uri="{FF2B5EF4-FFF2-40B4-BE49-F238E27FC236}">
                <a16:creationId xmlns:a16="http://schemas.microsoft.com/office/drawing/2014/main" id="{26D27FDE-55DE-834D-89CC-3DC0FDA29D4A}"/>
              </a:ext>
            </a:extLst>
          </p:cNvPr>
          <p:cNvSpPr/>
          <p:nvPr/>
        </p:nvSpPr>
        <p:spPr>
          <a:xfrm>
            <a:off x="103480" y="2466108"/>
            <a:ext cx="1225619" cy="18017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0000"/>
                </a:solidFill>
                <a:cs typeface="Arial" panose="020B0604020202020204" pitchFamily="34" charset="0"/>
              </a:rPr>
              <a:t>Période de confinement  </a:t>
            </a:r>
          </a:p>
          <a:p>
            <a:pPr algn="ctr"/>
            <a:r>
              <a:rPr lang="fr-FR" sz="1400" dirty="0">
                <a:solidFill>
                  <a:srgbClr val="FF0000"/>
                </a:solidFill>
                <a:cs typeface="Arial" panose="020B0604020202020204" pitchFamily="34" charset="0"/>
              </a:rPr>
              <a:t>j’ai assuré la continuité pédagogique à distance</a:t>
            </a:r>
          </a:p>
        </p:txBody>
      </p:sp>
      <p:sp>
        <p:nvSpPr>
          <p:cNvPr id="11" name="Flèche courbée vers le bas 10"/>
          <p:cNvSpPr/>
          <p:nvPr/>
        </p:nvSpPr>
        <p:spPr>
          <a:xfrm rot="2523739">
            <a:off x="3720104" y="2230372"/>
            <a:ext cx="1301362" cy="33032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Flèche courbée vers le haut 30">
            <a:extLst>
              <a:ext uri="{FF2B5EF4-FFF2-40B4-BE49-F238E27FC236}">
                <a16:creationId xmlns:a16="http://schemas.microsoft.com/office/drawing/2014/main" id="{79AE58FE-44C5-3E43-942F-8F521916DA8D}"/>
              </a:ext>
            </a:extLst>
          </p:cNvPr>
          <p:cNvSpPr/>
          <p:nvPr/>
        </p:nvSpPr>
        <p:spPr bwMode="auto">
          <a:xfrm rot="19573722">
            <a:off x="3719681" y="4019619"/>
            <a:ext cx="1241092" cy="298172"/>
          </a:xfrm>
          <a:prstGeom prst="curvedUp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sp>
      <p:sp>
        <p:nvSpPr>
          <p:cNvPr id="13" name="Accolade ouvrante 12"/>
          <p:cNvSpPr/>
          <p:nvPr/>
        </p:nvSpPr>
        <p:spPr>
          <a:xfrm rot="16200000">
            <a:off x="10027980" y="3259618"/>
            <a:ext cx="478121" cy="1690114"/>
          </a:xfrm>
          <a:prstGeom prst="leftBrace">
            <a:avLst>
              <a:gd name="adj1" fmla="val 8333"/>
              <a:gd name="adj2" fmla="val 50637"/>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6" name="Connecteur droit avec flèche 25"/>
          <p:cNvCxnSpPr/>
          <p:nvPr/>
        </p:nvCxnSpPr>
        <p:spPr>
          <a:xfrm flipV="1">
            <a:off x="1329099" y="2292129"/>
            <a:ext cx="260172" cy="1739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Connecteur droit avec flèche 33"/>
          <p:cNvCxnSpPr/>
          <p:nvPr/>
        </p:nvCxnSpPr>
        <p:spPr>
          <a:xfrm>
            <a:off x="1329099" y="4267873"/>
            <a:ext cx="260172" cy="1517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6" name="Flèche droite à entaille 35"/>
          <p:cNvSpPr/>
          <p:nvPr/>
        </p:nvSpPr>
        <p:spPr>
          <a:xfrm>
            <a:off x="8227966" y="3140146"/>
            <a:ext cx="788074" cy="363147"/>
          </a:xfrm>
          <a:prstGeom prst="notchedRightArrow">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à entaille 36"/>
          <p:cNvSpPr/>
          <p:nvPr/>
        </p:nvSpPr>
        <p:spPr>
          <a:xfrm>
            <a:off x="5065668" y="3131349"/>
            <a:ext cx="700871" cy="363147"/>
          </a:xfrm>
          <a:prstGeom prst="notchedRightArrow">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Pour</a:t>
            </a:r>
          </a:p>
        </p:txBody>
      </p:sp>
      <p:sp>
        <p:nvSpPr>
          <p:cNvPr id="2" name="Flèche courbée vers le bas 1">
            <a:extLst>
              <a:ext uri="{FF2B5EF4-FFF2-40B4-BE49-F238E27FC236}">
                <a16:creationId xmlns:a16="http://schemas.microsoft.com/office/drawing/2014/main" id="{DBE97BCA-50DC-E848-9493-6C3593FA1F22}"/>
              </a:ext>
            </a:extLst>
          </p:cNvPr>
          <p:cNvSpPr/>
          <p:nvPr/>
        </p:nvSpPr>
        <p:spPr>
          <a:xfrm>
            <a:off x="273763" y="1049706"/>
            <a:ext cx="4811067" cy="6593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Rectangle 22">
            <a:extLst>
              <a:ext uri="{FF2B5EF4-FFF2-40B4-BE49-F238E27FC236}">
                <a16:creationId xmlns:a16="http://schemas.microsoft.com/office/drawing/2014/main" id="{7DA8C8B1-46FE-C34E-921D-C03FC4A61C7E}"/>
              </a:ext>
            </a:extLst>
          </p:cNvPr>
          <p:cNvSpPr/>
          <p:nvPr/>
        </p:nvSpPr>
        <p:spPr bwMode="auto">
          <a:xfrm>
            <a:off x="1534132" y="1518938"/>
            <a:ext cx="1601633" cy="18738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600" b="1" dirty="0"/>
              <a:t>continuer à …</a:t>
            </a:r>
            <a:endParaRPr sz="1600" b="1" dirty="0"/>
          </a:p>
        </p:txBody>
      </p:sp>
      <p:sp>
        <p:nvSpPr>
          <p:cNvPr id="32" name="Rectangle 31">
            <a:extLst>
              <a:ext uri="{FF2B5EF4-FFF2-40B4-BE49-F238E27FC236}">
                <a16:creationId xmlns:a16="http://schemas.microsoft.com/office/drawing/2014/main" id="{821F8C1D-F1E5-F44B-AD76-9738D551A0C6}"/>
              </a:ext>
            </a:extLst>
          </p:cNvPr>
          <p:cNvSpPr/>
          <p:nvPr/>
        </p:nvSpPr>
        <p:spPr bwMode="auto">
          <a:xfrm>
            <a:off x="1471965" y="5154086"/>
            <a:ext cx="1743845" cy="27435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600" b="1" dirty="0"/>
              <a:t>recommencer à…</a:t>
            </a:r>
            <a:endParaRPr sz="1600" b="1" dirty="0"/>
          </a:p>
        </p:txBody>
      </p:sp>
      <p:sp>
        <p:nvSpPr>
          <p:cNvPr id="21" name="Flèche courbée vers le haut 20">
            <a:extLst>
              <a:ext uri="{FF2B5EF4-FFF2-40B4-BE49-F238E27FC236}">
                <a16:creationId xmlns:a16="http://schemas.microsoft.com/office/drawing/2014/main" id="{79AE58FE-44C5-3E43-942F-8F521916DA8D}"/>
              </a:ext>
            </a:extLst>
          </p:cNvPr>
          <p:cNvSpPr/>
          <p:nvPr/>
        </p:nvSpPr>
        <p:spPr bwMode="auto">
          <a:xfrm>
            <a:off x="423535" y="5082304"/>
            <a:ext cx="4811073" cy="783404"/>
          </a:xfrm>
          <a:prstGeom prst="curvedUp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B244C0C-9C58-2741-A530-318EFC40EB9F}"/>
              </a:ext>
            </a:extLst>
          </p:cNvPr>
          <p:cNvSpPr/>
          <p:nvPr/>
        </p:nvSpPr>
        <p:spPr>
          <a:xfrm>
            <a:off x="301250" y="933887"/>
            <a:ext cx="553939" cy="2316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mars</a:t>
            </a:r>
          </a:p>
        </p:txBody>
      </p:sp>
      <p:sp>
        <p:nvSpPr>
          <p:cNvPr id="38" name="Rectangle 37">
            <a:extLst>
              <a:ext uri="{FF2B5EF4-FFF2-40B4-BE49-F238E27FC236}">
                <a16:creationId xmlns:a16="http://schemas.microsoft.com/office/drawing/2014/main" id="{24116B3D-91E8-2945-8720-DB9277D6E095}"/>
              </a:ext>
            </a:extLst>
          </p:cNvPr>
          <p:cNvSpPr/>
          <p:nvPr/>
        </p:nvSpPr>
        <p:spPr>
          <a:xfrm>
            <a:off x="4467877" y="932417"/>
            <a:ext cx="942121" cy="2316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solidFill>
                  <a:schemeClr val="tx1"/>
                </a:solidFill>
              </a:rPr>
              <a:t>mai-juillet</a:t>
            </a:r>
            <a:endParaRPr lang="fr-FR" sz="1400" dirty="0">
              <a:solidFill>
                <a:schemeClr val="tx1"/>
              </a:solidFill>
            </a:endParaRPr>
          </a:p>
        </p:txBody>
      </p:sp>
      <p:sp>
        <p:nvSpPr>
          <p:cNvPr id="25" name="Accolade ouvrante 24">
            <a:extLst>
              <a:ext uri="{FF2B5EF4-FFF2-40B4-BE49-F238E27FC236}">
                <a16:creationId xmlns:a16="http://schemas.microsoft.com/office/drawing/2014/main" id="{E0F83A42-3D1E-704F-BB7F-F525758031B5}"/>
              </a:ext>
            </a:extLst>
          </p:cNvPr>
          <p:cNvSpPr/>
          <p:nvPr/>
        </p:nvSpPr>
        <p:spPr>
          <a:xfrm rot="5400000">
            <a:off x="8732675" y="-215257"/>
            <a:ext cx="308939" cy="526036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Ellipse 26">
            <a:extLst>
              <a:ext uri="{FF2B5EF4-FFF2-40B4-BE49-F238E27FC236}">
                <a16:creationId xmlns:a16="http://schemas.microsoft.com/office/drawing/2014/main" id="{D7964803-820B-A447-98CC-8392203342D0}"/>
              </a:ext>
            </a:extLst>
          </p:cNvPr>
          <p:cNvSpPr/>
          <p:nvPr/>
        </p:nvSpPr>
        <p:spPr>
          <a:xfrm>
            <a:off x="7107172" y="959385"/>
            <a:ext cx="3286989" cy="1209411"/>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*Contenus</a:t>
            </a:r>
          </a:p>
          <a:p>
            <a:pPr algn="ctr"/>
            <a:r>
              <a:rPr lang="fr-FR" sz="1600" dirty="0">
                <a:solidFill>
                  <a:schemeClr val="accent1">
                    <a:lumMod val="75000"/>
                  </a:schemeClr>
                </a:solidFill>
              </a:rPr>
              <a:t>*Compétences</a:t>
            </a:r>
          </a:p>
          <a:p>
            <a:pPr algn="ctr"/>
            <a:r>
              <a:rPr lang="fr-FR" sz="1600" dirty="0">
                <a:solidFill>
                  <a:schemeClr val="accent1">
                    <a:lumMod val="75000"/>
                  </a:schemeClr>
                </a:solidFill>
              </a:rPr>
              <a:t>*Notions</a:t>
            </a:r>
          </a:p>
        </p:txBody>
      </p:sp>
      <p:sp>
        <p:nvSpPr>
          <p:cNvPr id="6" name="Double flèche verticale 5">
            <a:extLst>
              <a:ext uri="{FF2B5EF4-FFF2-40B4-BE49-F238E27FC236}">
                <a16:creationId xmlns:a16="http://schemas.microsoft.com/office/drawing/2014/main" id="{34ADF980-18C2-3046-88AF-781271F18965}"/>
              </a:ext>
            </a:extLst>
          </p:cNvPr>
          <p:cNvSpPr/>
          <p:nvPr/>
        </p:nvSpPr>
        <p:spPr>
          <a:xfrm>
            <a:off x="2428360" y="2729864"/>
            <a:ext cx="441789" cy="1439926"/>
          </a:xfrm>
          <a:prstGeom prst="up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92FD9DA9-F388-B341-8777-0FD534C1781E}"/>
              </a:ext>
            </a:extLst>
          </p:cNvPr>
          <p:cNvSpPr/>
          <p:nvPr/>
        </p:nvSpPr>
        <p:spPr>
          <a:xfrm>
            <a:off x="9128459" y="4437191"/>
            <a:ext cx="2325034" cy="1377271"/>
          </a:xfrm>
          <a:prstGeom prst="ellips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b="1" dirty="0">
                <a:solidFill>
                  <a:schemeClr val="accent6">
                    <a:lumMod val="50000"/>
                  </a:schemeClr>
                </a:solidFill>
              </a:rPr>
              <a:t>Point de vigilance : </a:t>
            </a:r>
          </a:p>
          <a:p>
            <a:pPr marL="285750" indent="-285750">
              <a:buFont typeface="Arial" panose="020B0604020202020204" pitchFamily="34" charset="0"/>
              <a:buChar char="•"/>
            </a:pPr>
            <a:r>
              <a:rPr lang="fr-FR" sz="1300" b="1" dirty="0">
                <a:solidFill>
                  <a:schemeClr val="accent6">
                    <a:lumMod val="50000"/>
                  </a:schemeClr>
                </a:solidFill>
              </a:rPr>
              <a:t>pas d’inflation d’évaluations</a:t>
            </a:r>
          </a:p>
          <a:p>
            <a:pPr marL="285750" indent="-285750">
              <a:buFont typeface="Arial" panose="020B0604020202020204" pitchFamily="34" charset="0"/>
              <a:buChar char="•"/>
            </a:pPr>
            <a:r>
              <a:rPr lang="fr-FR" sz="1300" b="1" dirty="0">
                <a:solidFill>
                  <a:schemeClr val="accent6">
                    <a:lumMod val="50000"/>
                  </a:schemeClr>
                </a:solidFill>
              </a:rPr>
              <a:t>privilégier l’évaluation par compétenc</a:t>
            </a:r>
            <a:r>
              <a:rPr lang="fr-FR" sz="1400" b="1" dirty="0">
                <a:solidFill>
                  <a:schemeClr val="accent6">
                    <a:lumMod val="50000"/>
                  </a:schemeClr>
                </a:solidFill>
              </a:rPr>
              <a:t>es</a:t>
            </a:r>
          </a:p>
        </p:txBody>
      </p:sp>
      <p:sp>
        <p:nvSpPr>
          <p:cNvPr id="24" name="Rectangle 23">
            <a:extLst>
              <a:ext uri="{FF2B5EF4-FFF2-40B4-BE49-F238E27FC236}">
                <a16:creationId xmlns:a16="http://schemas.microsoft.com/office/drawing/2014/main" id="{D3127473-30EE-2B4B-88DC-B05C804A89B0}"/>
              </a:ext>
            </a:extLst>
          </p:cNvPr>
          <p:cNvSpPr/>
          <p:nvPr/>
        </p:nvSpPr>
        <p:spPr>
          <a:xfrm>
            <a:off x="3464317" y="2921221"/>
            <a:ext cx="1228539" cy="7834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Diagnostic : faire le bilan des acquis et des manques</a:t>
            </a:r>
          </a:p>
        </p:txBody>
      </p:sp>
      <p:sp>
        <p:nvSpPr>
          <p:cNvPr id="39" name="Rectangle 38">
            <a:extLst>
              <a:ext uri="{FF2B5EF4-FFF2-40B4-BE49-F238E27FC236}">
                <a16:creationId xmlns:a16="http://schemas.microsoft.com/office/drawing/2014/main" id="{DE41B4C6-F1F0-7940-BC1A-BCB4C8D052EA}"/>
              </a:ext>
            </a:extLst>
          </p:cNvPr>
          <p:cNvSpPr/>
          <p:nvPr/>
        </p:nvSpPr>
        <p:spPr>
          <a:xfrm>
            <a:off x="10552544" y="889028"/>
            <a:ext cx="1230747" cy="2757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rentrée 2020</a:t>
            </a:r>
          </a:p>
        </p:txBody>
      </p:sp>
      <p:sp>
        <p:nvSpPr>
          <p:cNvPr id="40" name="Rectangle 39">
            <a:extLst>
              <a:ext uri="{FF2B5EF4-FFF2-40B4-BE49-F238E27FC236}">
                <a16:creationId xmlns:a16="http://schemas.microsoft.com/office/drawing/2014/main" id="{462853CC-A4C4-CD42-9F5A-1308C2F35349}"/>
              </a:ext>
            </a:extLst>
          </p:cNvPr>
          <p:cNvSpPr/>
          <p:nvPr/>
        </p:nvSpPr>
        <p:spPr>
          <a:xfrm>
            <a:off x="3475005" y="4640201"/>
            <a:ext cx="1228539" cy="57860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hlinkClick r:id="" action="ppaction://hlinkshowjump?jump=nextslide"/>
              </a:rPr>
              <a:t>Accueillir et </a:t>
            </a:r>
          </a:p>
          <a:p>
            <a:pPr algn="ctr"/>
            <a:r>
              <a:rPr lang="fr-FR" sz="1200" dirty="0">
                <a:solidFill>
                  <a:schemeClr val="tx1"/>
                </a:solidFill>
                <a:hlinkClick r:id="" action="ppaction://hlinkshowjump?jump=nextslide"/>
              </a:rPr>
              <a:t>dialoguer avec les élèves</a:t>
            </a:r>
            <a:endParaRPr lang="fr-FR" sz="1200" dirty="0">
              <a:solidFill>
                <a:schemeClr val="tx1"/>
              </a:solidFill>
            </a:endParaRPr>
          </a:p>
        </p:txBody>
      </p:sp>
      <p:sp>
        <p:nvSpPr>
          <p:cNvPr id="28" name="ZoneTexte 27">
            <a:extLst>
              <a:ext uri="{FF2B5EF4-FFF2-40B4-BE49-F238E27FC236}">
                <a16:creationId xmlns:a16="http://schemas.microsoft.com/office/drawing/2014/main" id="{B1BFFA04-4D76-FD42-80E1-82E7567720D2}"/>
              </a:ext>
            </a:extLst>
          </p:cNvPr>
          <p:cNvSpPr txBox="1"/>
          <p:nvPr/>
        </p:nvSpPr>
        <p:spPr>
          <a:xfrm>
            <a:off x="7295322" y="5975277"/>
            <a:ext cx="4015409" cy="369332"/>
          </a:xfrm>
          <a:prstGeom prst="rect">
            <a:avLst/>
          </a:prstGeom>
          <a:noFill/>
        </p:spPr>
        <p:txBody>
          <a:bodyPr wrap="square" rtlCol="0">
            <a:spAutoFit/>
          </a:bodyPr>
          <a:lstStyle/>
          <a:p>
            <a:r>
              <a:rPr lang="fr-FR" b="1" dirty="0">
                <a:solidFill>
                  <a:srgbClr val="7030A0"/>
                </a:solidFill>
              </a:rPr>
              <a:t>MAILLAGE – TISSAGE</a:t>
            </a:r>
            <a:r>
              <a:rPr lang="fr-FR" sz="1400" b="1" dirty="0">
                <a:solidFill>
                  <a:srgbClr val="7030A0"/>
                </a:solidFill>
              </a:rPr>
              <a:t>… vers la rentrée 2020</a:t>
            </a:r>
          </a:p>
        </p:txBody>
      </p:sp>
      <p:sp>
        <p:nvSpPr>
          <p:cNvPr id="3" name="Espace réservé du pied de page 2">
            <a:extLst>
              <a:ext uri="{FF2B5EF4-FFF2-40B4-BE49-F238E27FC236}">
                <a16:creationId xmlns:a16="http://schemas.microsoft.com/office/drawing/2014/main" id="{91434C3D-E53F-7D4C-9C1D-56B4A049D0CD}"/>
              </a:ext>
            </a:extLst>
          </p:cNvPr>
          <p:cNvSpPr>
            <a:spLocks noGrp="1"/>
          </p:cNvSpPr>
          <p:nvPr>
            <p:ph type="ftr" sz="quarter" idx="11"/>
          </p:nvPr>
        </p:nvSpPr>
        <p:spPr>
          <a:xfrm>
            <a:off x="3382519" y="6386558"/>
            <a:ext cx="6232236" cy="365125"/>
          </a:xfrm>
        </p:spPr>
        <p:txBody>
          <a:bodyPr/>
          <a:lstStyle/>
          <a:p>
            <a:r>
              <a:rPr lang="fr-FR" dirty="0"/>
              <a:t>IA-IPR histoire géographie Lyon / diapositive travail GT collège des IA-IPR Lyon</a:t>
            </a:r>
          </a:p>
        </p:txBody>
      </p:sp>
      <p:sp>
        <p:nvSpPr>
          <p:cNvPr id="16" name="Rectangle 15">
            <a:extLst>
              <a:ext uri="{FF2B5EF4-FFF2-40B4-BE49-F238E27FC236}">
                <a16:creationId xmlns:a16="http://schemas.microsoft.com/office/drawing/2014/main" id="{39C673FF-A2C2-E34C-83EF-75FB824DDC05}"/>
              </a:ext>
            </a:extLst>
          </p:cNvPr>
          <p:cNvSpPr/>
          <p:nvPr/>
        </p:nvSpPr>
        <p:spPr>
          <a:xfrm>
            <a:off x="7588752" y="5261060"/>
            <a:ext cx="1342286" cy="468896"/>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Groupes de besoin</a:t>
            </a:r>
          </a:p>
        </p:txBody>
      </p:sp>
      <p:sp>
        <p:nvSpPr>
          <p:cNvPr id="14" name="Flèche vers le bas 13">
            <a:extLst>
              <a:ext uri="{FF2B5EF4-FFF2-40B4-BE49-F238E27FC236}">
                <a16:creationId xmlns:a16="http://schemas.microsoft.com/office/drawing/2014/main" id="{8362C74B-2DB6-4046-9E47-2BFA82A812D5}"/>
              </a:ext>
            </a:extLst>
          </p:cNvPr>
          <p:cNvSpPr/>
          <p:nvPr/>
        </p:nvSpPr>
        <p:spPr>
          <a:xfrm>
            <a:off x="7402171" y="2508613"/>
            <a:ext cx="666798" cy="2847672"/>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     I</a:t>
            </a:r>
          </a:p>
          <a:p>
            <a:pPr algn="ctr"/>
            <a:r>
              <a:rPr lang="fr-FR" sz="1200" b="1" dirty="0">
                <a:solidFill>
                  <a:schemeClr val="tx1"/>
                </a:solidFill>
              </a:rPr>
              <a:t>F</a:t>
            </a:r>
          </a:p>
          <a:p>
            <a:pPr algn="ctr"/>
            <a:r>
              <a:rPr lang="fr-FR" sz="1200" b="1" dirty="0">
                <a:solidFill>
                  <a:schemeClr val="tx1"/>
                </a:solidFill>
              </a:rPr>
              <a:t>F</a:t>
            </a:r>
          </a:p>
          <a:p>
            <a:pPr algn="ctr"/>
            <a:r>
              <a:rPr lang="fr-FR" sz="1200" b="1" dirty="0">
                <a:solidFill>
                  <a:schemeClr val="tx1"/>
                </a:solidFill>
              </a:rPr>
              <a:t>ERENC</a:t>
            </a:r>
          </a:p>
          <a:p>
            <a:pPr algn="ctr"/>
            <a:r>
              <a:rPr lang="fr-FR" sz="1200" b="1" dirty="0">
                <a:solidFill>
                  <a:schemeClr val="tx1"/>
                </a:solidFill>
              </a:rPr>
              <a:t>I</a:t>
            </a:r>
          </a:p>
          <a:p>
            <a:pPr algn="ctr"/>
            <a:r>
              <a:rPr lang="fr-FR" sz="1200" b="1" dirty="0">
                <a:solidFill>
                  <a:schemeClr val="tx1"/>
                </a:solidFill>
              </a:rPr>
              <a:t>AT</a:t>
            </a:r>
          </a:p>
          <a:p>
            <a:pPr algn="ctr"/>
            <a:r>
              <a:rPr lang="fr-FR" sz="1200" b="1" dirty="0">
                <a:solidFill>
                  <a:schemeClr val="tx1"/>
                </a:solidFill>
              </a:rPr>
              <a:t>I</a:t>
            </a:r>
          </a:p>
          <a:p>
            <a:pPr algn="ctr"/>
            <a:r>
              <a:rPr lang="fr-FR" sz="1200" b="1" dirty="0">
                <a:solidFill>
                  <a:schemeClr val="tx1"/>
                </a:solidFill>
              </a:rPr>
              <a:t>ON</a:t>
            </a:r>
          </a:p>
        </p:txBody>
      </p:sp>
    </p:spTree>
    <p:extLst>
      <p:ext uri="{BB962C8B-B14F-4D97-AF65-F5344CB8AC3E}">
        <p14:creationId xmlns:p14="http://schemas.microsoft.com/office/powerpoint/2010/main" val="360898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295C34-BAEC-A04A-8D6F-028932C43754}"/>
              </a:ext>
            </a:extLst>
          </p:cNvPr>
          <p:cNvSpPr/>
          <p:nvPr/>
        </p:nvSpPr>
        <p:spPr>
          <a:xfrm>
            <a:off x="619660" y="66601"/>
            <a:ext cx="10602502" cy="646331"/>
          </a:xfrm>
          <a:prstGeom prst="rect">
            <a:avLst/>
          </a:prstGeom>
        </p:spPr>
        <p:txBody>
          <a:bodyPr wrap="square">
            <a:spAutoFit/>
          </a:bodyPr>
          <a:lstStyle/>
          <a:p>
            <a:pPr algn="ctr"/>
            <a:r>
              <a:rPr lang="fr-FR" b="1" dirty="0">
                <a:solidFill>
                  <a:srgbClr val="FF2F92"/>
                </a:solidFill>
                <a:effectLst/>
                <a:latin typeface="Arial" panose="020B0604020202020204" pitchFamily="34" charset="0"/>
              </a:rPr>
              <a:t>Pratiquer différents langages en histoire et en géographie </a:t>
            </a:r>
          </a:p>
          <a:p>
            <a:pPr algn="ctr"/>
            <a:r>
              <a:rPr lang="fr-FR" b="1" dirty="0">
                <a:solidFill>
                  <a:srgbClr val="FF2F92"/>
                </a:solidFill>
                <a:effectLst/>
                <a:latin typeface="Arial" panose="020B0604020202020204" pitchFamily="34" charset="0"/>
              </a:rPr>
              <a:t>Écrire et pratiquer l’oral en classe d’histoire et de géographie</a:t>
            </a:r>
            <a:endParaRPr lang="fr-FR" b="1" dirty="0">
              <a:solidFill>
                <a:srgbClr val="FF2F92"/>
              </a:solidFill>
            </a:endParaRPr>
          </a:p>
        </p:txBody>
      </p:sp>
      <p:sp>
        <p:nvSpPr>
          <p:cNvPr id="2" name="Espace réservé du pied de page 1">
            <a:extLst>
              <a:ext uri="{FF2B5EF4-FFF2-40B4-BE49-F238E27FC236}">
                <a16:creationId xmlns:a16="http://schemas.microsoft.com/office/drawing/2014/main" id="{B6E2DD5A-A59B-5D4F-B38B-2321DD86D61F}"/>
              </a:ext>
            </a:extLst>
          </p:cNvPr>
          <p:cNvSpPr>
            <a:spLocks noGrp="1"/>
          </p:cNvSpPr>
          <p:nvPr>
            <p:ph type="ftr" sz="quarter" idx="11"/>
          </p:nvPr>
        </p:nvSpPr>
        <p:spPr/>
        <p:txBody>
          <a:bodyPr/>
          <a:lstStyle/>
          <a:p>
            <a:r>
              <a:rPr lang="fr-FR"/>
              <a:t>IA-IPR histoire géographie Lyon</a:t>
            </a:r>
          </a:p>
        </p:txBody>
      </p:sp>
      <p:pic>
        <p:nvPicPr>
          <p:cNvPr id="6" name="Image 5">
            <a:extLst>
              <a:ext uri="{FF2B5EF4-FFF2-40B4-BE49-F238E27FC236}">
                <a16:creationId xmlns:a16="http://schemas.microsoft.com/office/drawing/2014/main" id="{482F196C-5776-0A46-A9A3-EA82F74A395C}"/>
              </a:ext>
            </a:extLst>
          </p:cNvPr>
          <p:cNvPicPr>
            <a:picLocks noChangeAspect="1"/>
          </p:cNvPicPr>
          <p:nvPr/>
        </p:nvPicPr>
        <p:blipFill>
          <a:blip r:embed="rId2"/>
          <a:stretch>
            <a:fillRect/>
          </a:stretch>
        </p:blipFill>
        <p:spPr>
          <a:xfrm>
            <a:off x="190500" y="866820"/>
            <a:ext cx="6079788" cy="4505279"/>
          </a:xfrm>
          <a:prstGeom prst="rect">
            <a:avLst/>
          </a:prstGeom>
        </p:spPr>
      </p:pic>
      <p:pic>
        <p:nvPicPr>
          <p:cNvPr id="8" name="Image 7">
            <a:extLst>
              <a:ext uri="{FF2B5EF4-FFF2-40B4-BE49-F238E27FC236}">
                <a16:creationId xmlns:a16="http://schemas.microsoft.com/office/drawing/2014/main" id="{A946B369-8FCE-0445-94D3-160B2F75732B}"/>
              </a:ext>
            </a:extLst>
          </p:cNvPr>
          <p:cNvPicPr>
            <a:picLocks noChangeAspect="1"/>
          </p:cNvPicPr>
          <p:nvPr/>
        </p:nvPicPr>
        <p:blipFill>
          <a:blip r:embed="rId3"/>
          <a:stretch>
            <a:fillRect/>
          </a:stretch>
        </p:blipFill>
        <p:spPr>
          <a:xfrm>
            <a:off x="6584950" y="1063903"/>
            <a:ext cx="4940300" cy="2565400"/>
          </a:xfrm>
          <a:prstGeom prst="rect">
            <a:avLst/>
          </a:prstGeom>
        </p:spPr>
      </p:pic>
      <p:pic>
        <p:nvPicPr>
          <p:cNvPr id="10" name="Image 9">
            <a:extLst>
              <a:ext uri="{FF2B5EF4-FFF2-40B4-BE49-F238E27FC236}">
                <a16:creationId xmlns:a16="http://schemas.microsoft.com/office/drawing/2014/main" id="{B9AA6534-DCCF-DA4C-B5C9-8E617C90F912}"/>
              </a:ext>
            </a:extLst>
          </p:cNvPr>
          <p:cNvPicPr>
            <a:picLocks noChangeAspect="1"/>
          </p:cNvPicPr>
          <p:nvPr/>
        </p:nvPicPr>
        <p:blipFill>
          <a:blip r:embed="rId4"/>
          <a:stretch>
            <a:fillRect/>
          </a:stretch>
        </p:blipFill>
        <p:spPr>
          <a:xfrm>
            <a:off x="6750050" y="3637061"/>
            <a:ext cx="4940300" cy="2565400"/>
          </a:xfrm>
          <a:prstGeom prst="rect">
            <a:avLst/>
          </a:prstGeom>
        </p:spPr>
      </p:pic>
      <p:sp>
        <p:nvSpPr>
          <p:cNvPr id="12" name="Rectangle 11">
            <a:extLst>
              <a:ext uri="{FF2B5EF4-FFF2-40B4-BE49-F238E27FC236}">
                <a16:creationId xmlns:a16="http://schemas.microsoft.com/office/drawing/2014/main" id="{369887B9-D9C0-A642-A80B-BA721D814338}"/>
              </a:ext>
            </a:extLst>
          </p:cNvPr>
          <p:cNvSpPr/>
          <p:nvPr/>
        </p:nvSpPr>
        <p:spPr>
          <a:xfrm>
            <a:off x="190500" y="5956240"/>
            <a:ext cx="6667500" cy="400110"/>
          </a:xfrm>
          <a:prstGeom prst="rect">
            <a:avLst/>
          </a:prstGeom>
        </p:spPr>
        <p:txBody>
          <a:bodyPr wrap="square">
            <a:spAutoFit/>
          </a:bodyPr>
          <a:lstStyle/>
          <a:p>
            <a:r>
              <a:rPr lang="fr-FR" sz="1000" dirty="0">
                <a:hlinkClick r:id="rId5"/>
              </a:rPr>
              <a:t>https://cache.media.eduscol.education.fr/file/HG_Competences/74/9/RA16_C3C4_HIGE_Langage_ecrit_oral_819749.pdf</a:t>
            </a:r>
            <a:endParaRPr lang="fr-FR" sz="1000" dirty="0"/>
          </a:p>
          <a:p>
            <a:endParaRPr lang="fr-FR" sz="1000" dirty="0"/>
          </a:p>
        </p:txBody>
      </p:sp>
      <p:sp>
        <p:nvSpPr>
          <p:cNvPr id="11" name="Signalisation droite 10">
            <a:extLst>
              <a:ext uri="{FF2B5EF4-FFF2-40B4-BE49-F238E27FC236}">
                <a16:creationId xmlns:a16="http://schemas.microsoft.com/office/drawing/2014/main" id="{E4A4296F-BCE2-DF41-8B6E-1A0CD7CE22C0}"/>
              </a:ext>
            </a:extLst>
          </p:cNvPr>
          <p:cNvSpPr/>
          <p:nvPr/>
        </p:nvSpPr>
        <p:spPr>
          <a:xfrm>
            <a:off x="8621905" y="615999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6</a:t>
            </a:r>
            <a:r>
              <a:rPr lang="fr-FR" baseline="30000" dirty="0"/>
              <a:t>ème</a:t>
            </a:r>
            <a:r>
              <a:rPr lang="fr-FR" dirty="0"/>
              <a:t> </a:t>
            </a:r>
          </a:p>
        </p:txBody>
      </p:sp>
      <p:sp>
        <p:nvSpPr>
          <p:cNvPr id="13" name="Signalisation droite 12">
            <a:extLst>
              <a:ext uri="{FF2B5EF4-FFF2-40B4-BE49-F238E27FC236}">
                <a16:creationId xmlns:a16="http://schemas.microsoft.com/office/drawing/2014/main" id="{52E19F1D-CC62-6A4C-AF0E-21A62921309B}"/>
              </a:ext>
            </a:extLst>
          </p:cNvPr>
          <p:cNvSpPr/>
          <p:nvPr/>
        </p:nvSpPr>
        <p:spPr>
          <a:xfrm>
            <a:off x="8621905" y="6472647"/>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5</a:t>
            </a:r>
            <a:r>
              <a:rPr lang="fr-FR" baseline="30000" dirty="0"/>
              <a:t>ème</a:t>
            </a:r>
            <a:r>
              <a:rPr lang="fr-FR" dirty="0"/>
              <a:t> </a:t>
            </a:r>
          </a:p>
        </p:txBody>
      </p:sp>
      <p:sp>
        <p:nvSpPr>
          <p:cNvPr id="14" name="Signalisation droite 13">
            <a:extLst>
              <a:ext uri="{FF2B5EF4-FFF2-40B4-BE49-F238E27FC236}">
                <a16:creationId xmlns:a16="http://schemas.microsoft.com/office/drawing/2014/main" id="{6A495EE4-8537-514E-AF62-923C6272105F}"/>
              </a:ext>
            </a:extLst>
          </p:cNvPr>
          <p:cNvSpPr/>
          <p:nvPr/>
        </p:nvSpPr>
        <p:spPr>
          <a:xfrm>
            <a:off x="10382305" y="6460085"/>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6" action="ppaction://hlinksldjump"/>
              </a:rPr>
              <a:t>RETOUR 3</a:t>
            </a:r>
            <a:r>
              <a:rPr lang="fr-FR" baseline="30000" dirty="0">
                <a:hlinkClick r:id="rId6" action="ppaction://hlinksldjump"/>
              </a:rPr>
              <a:t>ème</a:t>
            </a:r>
            <a:r>
              <a:rPr lang="fr-FR" dirty="0">
                <a:hlinkClick r:id="rId6" action="ppaction://hlinksldjump"/>
              </a:rPr>
              <a:t> </a:t>
            </a:r>
            <a:endParaRPr lang="fr-FR" dirty="0"/>
          </a:p>
        </p:txBody>
      </p:sp>
      <p:sp>
        <p:nvSpPr>
          <p:cNvPr id="15" name="Signalisation droite 14">
            <a:extLst>
              <a:ext uri="{FF2B5EF4-FFF2-40B4-BE49-F238E27FC236}">
                <a16:creationId xmlns:a16="http://schemas.microsoft.com/office/drawing/2014/main" id="{1E36E89D-86E1-3A48-AEF3-00FEDB10D1FD}"/>
              </a:ext>
            </a:extLst>
          </p:cNvPr>
          <p:cNvSpPr/>
          <p:nvPr/>
        </p:nvSpPr>
        <p:spPr>
          <a:xfrm>
            <a:off x="10382305" y="615999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7" action="ppaction://hlinksldjump"/>
              </a:rPr>
              <a:t>RETOUR 4</a:t>
            </a:r>
            <a:r>
              <a:rPr lang="fr-FR" baseline="30000" dirty="0">
                <a:hlinkClick r:id="rId7" action="ppaction://hlinksldjump"/>
              </a:rPr>
              <a:t>ème</a:t>
            </a:r>
            <a:r>
              <a:rPr lang="fr-FR" dirty="0">
                <a:hlinkClick r:id="rId7" action="ppaction://hlinksldjump"/>
              </a:rPr>
              <a:t> </a:t>
            </a:r>
            <a:endParaRPr lang="fr-FR" dirty="0"/>
          </a:p>
        </p:txBody>
      </p:sp>
    </p:spTree>
    <p:extLst>
      <p:ext uri="{BB962C8B-B14F-4D97-AF65-F5344CB8AC3E}">
        <p14:creationId xmlns:p14="http://schemas.microsoft.com/office/powerpoint/2010/main" val="272472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295C34-BAEC-A04A-8D6F-028932C43754}"/>
              </a:ext>
            </a:extLst>
          </p:cNvPr>
          <p:cNvSpPr/>
          <p:nvPr/>
        </p:nvSpPr>
        <p:spPr>
          <a:xfrm>
            <a:off x="619660" y="66601"/>
            <a:ext cx="10602502" cy="646331"/>
          </a:xfrm>
          <a:prstGeom prst="rect">
            <a:avLst/>
          </a:prstGeom>
        </p:spPr>
        <p:txBody>
          <a:bodyPr wrap="square">
            <a:spAutoFit/>
          </a:bodyPr>
          <a:lstStyle/>
          <a:p>
            <a:pPr algn="ctr"/>
            <a:r>
              <a:rPr lang="fr-FR" b="1" dirty="0">
                <a:solidFill>
                  <a:srgbClr val="FF2F92"/>
                </a:solidFill>
                <a:effectLst/>
                <a:latin typeface="Arial" panose="020B0604020202020204" pitchFamily="34" charset="0"/>
              </a:rPr>
              <a:t>Pratiquer différents langages en histoire et en géographie</a:t>
            </a:r>
          </a:p>
          <a:p>
            <a:pPr algn="ctr"/>
            <a:r>
              <a:rPr lang="fr-FR" b="1" dirty="0">
                <a:solidFill>
                  <a:srgbClr val="FF2F92"/>
                </a:solidFill>
                <a:latin typeface="Arial" panose="020B0604020202020204" pitchFamily="34" charset="0"/>
              </a:rPr>
              <a:t>Réaliser des productions graphiques et cartographiques</a:t>
            </a:r>
            <a:endParaRPr lang="fr-FR" b="1" dirty="0">
              <a:solidFill>
                <a:srgbClr val="FF2F92"/>
              </a:solidFill>
            </a:endParaRPr>
          </a:p>
        </p:txBody>
      </p:sp>
      <p:sp>
        <p:nvSpPr>
          <p:cNvPr id="2" name="Espace réservé du pied de page 1">
            <a:extLst>
              <a:ext uri="{FF2B5EF4-FFF2-40B4-BE49-F238E27FC236}">
                <a16:creationId xmlns:a16="http://schemas.microsoft.com/office/drawing/2014/main" id="{B6E2DD5A-A59B-5D4F-B38B-2321DD86D61F}"/>
              </a:ext>
            </a:extLst>
          </p:cNvPr>
          <p:cNvSpPr>
            <a:spLocks noGrp="1"/>
          </p:cNvSpPr>
          <p:nvPr>
            <p:ph type="ftr" sz="quarter" idx="11"/>
          </p:nvPr>
        </p:nvSpPr>
        <p:spPr/>
        <p:txBody>
          <a:bodyPr/>
          <a:lstStyle/>
          <a:p>
            <a:r>
              <a:rPr lang="fr-FR"/>
              <a:t>IA-IPR histoire géographie Lyon</a:t>
            </a:r>
          </a:p>
        </p:txBody>
      </p:sp>
      <p:sp>
        <p:nvSpPr>
          <p:cNvPr id="6" name="Rectangle 5">
            <a:extLst>
              <a:ext uri="{FF2B5EF4-FFF2-40B4-BE49-F238E27FC236}">
                <a16:creationId xmlns:a16="http://schemas.microsoft.com/office/drawing/2014/main" id="{7E918684-0D9D-B442-BA24-AC3887C81286}"/>
              </a:ext>
            </a:extLst>
          </p:cNvPr>
          <p:cNvSpPr/>
          <p:nvPr/>
        </p:nvSpPr>
        <p:spPr>
          <a:xfrm>
            <a:off x="266700" y="5950635"/>
            <a:ext cx="7099300" cy="400110"/>
          </a:xfrm>
          <a:prstGeom prst="rect">
            <a:avLst/>
          </a:prstGeom>
        </p:spPr>
        <p:txBody>
          <a:bodyPr wrap="square">
            <a:spAutoFit/>
          </a:bodyPr>
          <a:lstStyle/>
          <a:p>
            <a:r>
              <a:rPr lang="fr-FR" sz="1000" dirty="0">
                <a:hlinkClick r:id="rId2"/>
              </a:rPr>
              <a:t>https://cache.media.eduscol.education.fr/file/HG_Competences/11/8/RA16_C3C4_HIGE_Langage_graphique_819118.pdf</a:t>
            </a:r>
            <a:endParaRPr lang="fr-FR" sz="1000" dirty="0"/>
          </a:p>
          <a:p>
            <a:endParaRPr lang="fr-FR" sz="1000" dirty="0"/>
          </a:p>
        </p:txBody>
      </p:sp>
      <p:pic>
        <p:nvPicPr>
          <p:cNvPr id="10" name="Image 9">
            <a:extLst>
              <a:ext uri="{FF2B5EF4-FFF2-40B4-BE49-F238E27FC236}">
                <a16:creationId xmlns:a16="http://schemas.microsoft.com/office/drawing/2014/main" id="{DE149B81-6B6F-9147-8BD2-362EE3B2F923}"/>
              </a:ext>
            </a:extLst>
          </p:cNvPr>
          <p:cNvPicPr>
            <a:picLocks noChangeAspect="1"/>
          </p:cNvPicPr>
          <p:nvPr/>
        </p:nvPicPr>
        <p:blipFill>
          <a:blip r:embed="rId3"/>
          <a:stretch>
            <a:fillRect/>
          </a:stretch>
        </p:blipFill>
        <p:spPr>
          <a:xfrm>
            <a:off x="152400" y="712932"/>
            <a:ext cx="4953000" cy="3314700"/>
          </a:xfrm>
          <a:prstGeom prst="rect">
            <a:avLst/>
          </a:prstGeom>
        </p:spPr>
      </p:pic>
      <p:pic>
        <p:nvPicPr>
          <p:cNvPr id="13" name="Image 12">
            <a:extLst>
              <a:ext uri="{FF2B5EF4-FFF2-40B4-BE49-F238E27FC236}">
                <a16:creationId xmlns:a16="http://schemas.microsoft.com/office/drawing/2014/main" id="{AB383056-144C-CD4A-ACC7-C4962B3AD604}"/>
              </a:ext>
            </a:extLst>
          </p:cNvPr>
          <p:cNvPicPr>
            <a:picLocks noChangeAspect="1"/>
          </p:cNvPicPr>
          <p:nvPr/>
        </p:nvPicPr>
        <p:blipFill>
          <a:blip r:embed="rId4"/>
          <a:stretch>
            <a:fillRect/>
          </a:stretch>
        </p:blipFill>
        <p:spPr>
          <a:xfrm>
            <a:off x="4870450" y="3446603"/>
            <a:ext cx="4991100" cy="2895600"/>
          </a:xfrm>
          <a:prstGeom prst="rect">
            <a:avLst/>
          </a:prstGeom>
        </p:spPr>
      </p:pic>
      <p:pic>
        <p:nvPicPr>
          <p:cNvPr id="16" name="Image 15">
            <a:extLst>
              <a:ext uri="{FF2B5EF4-FFF2-40B4-BE49-F238E27FC236}">
                <a16:creationId xmlns:a16="http://schemas.microsoft.com/office/drawing/2014/main" id="{AEBD0309-BBF9-294B-BD8E-1274EDD7FF0E}"/>
              </a:ext>
            </a:extLst>
          </p:cNvPr>
          <p:cNvPicPr>
            <a:picLocks noChangeAspect="1"/>
          </p:cNvPicPr>
          <p:nvPr/>
        </p:nvPicPr>
        <p:blipFill>
          <a:blip r:embed="rId5"/>
          <a:stretch>
            <a:fillRect/>
          </a:stretch>
        </p:blipFill>
        <p:spPr>
          <a:xfrm>
            <a:off x="7061200" y="639911"/>
            <a:ext cx="4902200" cy="2921000"/>
          </a:xfrm>
          <a:prstGeom prst="rect">
            <a:avLst/>
          </a:prstGeom>
        </p:spPr>
      </p:pic>
      <p:sp>
        <p:nvSpPr>
          <p:cNvPr id="11" name="Signalisation droite 10">
            <a:extLst>
              <a:ext uri="{FF2B5EF4-FFF2-40B4-BE49-F238E27FC236}">
                <a16:creationId xmlns:a16="http://schemas.microsoft.com/office/drawing/2014/main" id="{A2015E0C-41C1-524A-B2EE-EBB92C1C8323}"/>
              </a:ext>
            </a:extLst>
          </p:cNvPr>
          <p:cNvSpPr/>
          <p:nvPr/>
        </p:nvSpPr>
        <p:spPr>
          <a:xfrm>
            <a:off x="10382303" y="5316046"/>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6" action="ppaction://hlinksldjump"/>
              </a:rPr>
              <a:t>RETOUR 6</a:t>
            </a:r>
            <a:r>
              <a:rPr lang="fr-FR" baseline="30000" dirty="0">
                <a:hlinkClick r:id="rId6" action="ppaction://hlinksldjump"/>
              </a:rPr>
              <a:t>ème</a:t>
            </a:r>
            <a:r>
              <a:rPr lang="fr-FR" dirty="0">
                <a:hlinkClick r:id="rId6" action="ppaction://hlinksldjump"/>
              </a:rPr>
              <a:t> </a:t>
            </a:r>
            <a:endParaRPr lang="fr-FR" dirty="0"/>
          </a:p>
        </p:txBody>
      </p:sp>
      <p:sp>
        <p:nvSpPr>
          <p:cNvPr id="12" name="Signalisation droite 11">
            <a:extLst>
              <a:ext uri="{FF2B5EF4-FFF2-40B4-BE49-F238E27FC236}">
                <a16:creationId xmlns:a16="http://schemas.microsoft.com/office/drawing/2014/main" id="{7F07B570-51DD-4440-8DF6-FA3A5BFE6257}"/>
              </a:ext>
            </a:extLst>
          </p:cNvPr>
          <p:cNvSpPr/>
          <p:nvPr/>
        </p:nvSpPr>
        <p:spPr>
          <a:xfrm>
            <a:off x="10382303" y="5661820"/>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5</a:t>
            </a:r>
            <a:r>
              <a:rPr lang="fr-FR" baseline="30000" dirty="0"/>
              <a:t>ème</a:t>
            </a:r>
            <a:r>
              <a:rPr lang="fr-FR" dirty="0"/>
              <a:t> </a:t>
            </a:r>
          </a:p>
        </p:txBody>
      </p:sp>
      <p:sp>
        <p:nvSpPr>
          <p:cNvPr id="14" name="Signalisation droite 13">
            <a:extLst>
              <a:ext uri="{FF2B5EF4-FFF2-40B4-BE49-F238E27FC236}">
                <a16:creationId xmlns:a16="http://schemas.microsoft.com/office/drawing/2014/main" id="{B3024515-C960-E849-B478-ADFD074A666A}"/>
              </a:ext>
            </a:extLst>
          </p:cNvPr>
          <p:cNvSpPr/>
          <p:nvPr/>
        </p:nvSpPr>
        <p:spPr>
          <a:xfrm>
            <a:off x="10382304" y="600759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7" action="ppaction://hlinksldjump"/>
              </a:rPr>
              <a:t>RETOUR 4</a:t>
            </a:r>
            <a:r>
              <a:rPr lang="fr-FR" baseline="30000" dirty="0">
                <a:hlinkClick r:id="rId7" action="ppaction://hlinksldjump"/>
              </a:rPr>
              <a:t>ème</a:t>
            </a:r>
            <a:r>
              <a:rPr lang="fr-FR" dirty="0">
                <a:hlinkClick r:id="rId7" action="ppaction://hlinksldjump"/>
              </a:rPr>
              <a:t> </a:t>
            </a:r>
            <a:endParaRPr lang="fr-FR" dirty="0"/>
          </a:p>
        </p:txBody>
      </p:sp>
      <p:sp>
        <p:nvSpPr>
          <p:cNvPr id="15" name="Signalisation droite 14">
            <a:extLst>
              <a:ext uri="{FF2B5EF4-FFF2-40B4-BE49-F238E27FC236}">
                <a16:creationId xmlns:a16="http://schemas.microsoft.com/office/drawing/2014/main" id="{83A394EE-01BB-D041-BA07-9B9F8C8377C2}"/>
              </a:ext>
            </a:extLst>
          </p:cNvPr>
          <p:cNvSpPr/>
          <p:nvPr/>
        </p:nvSpPr>
        <p:spPr>
          <a:xfrm>
            <a:off x="10382305" y="6353368"/>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3</a:t>
            </a:r>
            <a:r>
              <a:rPr lang="fr-FR" baseline="30000" dirty="0"/>
              <a:t>ème</a:t>
            </a:r>
            <a:r>
              <a:rPr lang="fr-FR" dirty="0"/>
              <a:t> </a:t>
            </a:r>
          </a:p>
        </p:txBody>
      </p:sp>
    </p:spTree>
    <p:extLst>
      <p:ext uri="{BB962C8B-B14F-4D97-AF65-F5344CB8AC3E}">
        <p14:creationId xmlns:p14="http://schemas.microsoft.com/office/powerpoint/2010/main" val="143752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295C34-BAEC-A04A-8D6F-028932C43754}"/>
              </a:ext>
            </a:extLst>
          </p:cNvPr>
          <p:cNvSpPr/>
          <p:nvPr/>
        </p:nvSpPr>
        <p:spPr>
          <a:xfrm>
            <a:off x="619660" y="66601"/>
            <a:ext cx="10602502" cy="369332"/>
          </a:xfrm>
          <a:prstGeom prst="rect">
            <a:avLst/>
          </a:prstGeom>
        </p:spPr>
        <p:txBody>
          <a:bodyPr wrap="square">
            <a:spAutoFit/>
          </a:bodyPr>
          <a:lstStyle/>
          <a:p>
            <a:pPr algn="ctr"/>
            <a:r>
              <a:rPr lang="fr-FR" b="1" dirty="0">
                <a:solidFill>
                  <a:srgbClr val="FF2F92"/>
                </a:solidFill>
                <a:effectLst/>
                <a:latin typeface="Arial" panose="020B0604020202020204" pitchFamily="34" charset="0"/>
              </a:rPr>
              <a:t>S’informer dans le monde du numérique</a:t>
            </a:r>
            <a:endParaRPr lang="fr-FR" b="1" dirty="0">
              <a:solidFill>
                <a:srgbClr val="FF2F92"/>
              </a:solidFill>
            </a:endParaRPr>
          </a:p>
        </p:txBody>
      </p:sp>
      <p:sp>
        <p:nvSpPr>
          <p:cNvPr id="2" name="Espace réservé du pied de page 1">
            <a:extLst>
              <a:ext uri="{FF2B5EF4-FFF2-40B4-BE49-F238E27FC236}">
                <a16:creationId xmlns:a16="http://schemas.microsoft.com/office/drawing/2014/main" id="{B6E2DD5A-A59B-5D4F-B38B-2321DD86D61F}"/>
              </a:ext>
            </a:extLst>
          </p:cNvPr>
          <p:cNvSpPr>
            <a:spLocks noGrp="1"/>
          </p:cNvSpPr>
          <p:nvPr>
            <p:ph type="ftr" sz="quarter" idx="11"/>
          </p:nvPr>
        </p:nvSpPr>
        <p:spPr/>
        <p:txBody>
          <a:bodyPr/>
          <a:lstStyle/>
          <a:p>
            <a:r>
              <a:rPr lang="fr-FR"/>
              <a:t>IA-IPR histoire géographie Lyon</a:t>
            </a:r>
          </a:p>
        </p:txBody>
      </p:sp>
      <p:sp>
        <p:nvSpPr>
          <p:cNvPr id="12" name="Signalisation droite 11">
            <a:extLst>
              <a:ext uri="{FF2B5EF4-FFF2-40B4-BE49-F238E27FC236}">
                <a16:creationId xmlns:a16="http://schemas.microsoft.com/office/drawing/2014/main" id="{7F07B570-51DD-4440-8DF6-FA3A5BFE6257}"/>
              </a:ext>
            </a:extLst>
          </p:cNvPr>
          <p:cNvSpPr/>
          <p:nvPr/>
        </p:nvSpPr>
        <p:spPr>
          <a:xfrm>
            <a:off x="10382301" y="5628793"/>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2" action="ppaction://hlinksldjump"/>
              </a:rPr>
              <a:t>RETOUR 5</a:t>
            </a:r>
            <a:r>
              <a:rPr lang="fr-FR" baseline="30000" dirty="0">
                <a:hlinkClick r:id="rId2" action="ppaction://hlinksldjump"/>
              </a:rPr>
              <a:t>ème</a:t>
            </a:r>
            <a:r>
              <a:rPr lang="fr-FR" dirty="0">
                <a:hlinkClick r:id="rId2" action="ppaction://hlinksldjump"/>
              </a:rPr>
              <a:t> </a:t>
            </a:r>
            <a:endParaRPr lang="fr-FR" dirty="0"/>
          </a:p>
        </p:txBody>
      </p:sp>
      <p:sp>
        <p:nvSpPr>
          <p:cNvPr id="15" name="Signalisation droite 14">
            <a:extLst>
              <a:ext uri="{FF2B5EF4-FFF2-40B4-BE49-F238E27FC236}">
                <a16:creationId xmlns:a16="http://schemas.microsoft.com/office/drawing/2014/main" id="{83A394EE-01BB-D041-BA07-9B9F8C8377C2}"/>
              </a:ext>
            </a:extLst>
          </p:cNvPr>
          <p:cNvSpPr/>
          <p:nvPr/>
        </p:nvSpPr>
        <p:spPr>
          <a:xfrm>
            <a:off x="10382305" y="6353368"/>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3</a:t>
            </a:r>
            <a:r>
              <a:rPr lang="fr-FR" baseline="30000" dirty="0"/>
              <a:t>ème</a:t>
            </a:r>
            <a:r>
              <a:rPr lang="fr-FR" dirty="0"/>
              <a:t> </a:t>
            </a:r>
          </a:p>
        </p:txBody>
      </p:sp>
      <p:sp>
        <p:nvSpPr>
          <p:cNvPr id="18" name="Signalisation droite 17">
            <a:extLst>
              <a:ext uri="{FF2B5EF4-FFF2-40B4-BE49-F238E27FC236}">
                <a16:creationId xmlns:a16="http://schemas.microsoft.com/office/drawing/2014/main" id="{DF86CA09-0406-2C4D-AAA1-CE9E9C0D8DF4}"/>
              </a:ext>
            </a:extLst>
          </p:cNvPr>
          <p:cNvSpPr/>
          <p:nvPr/>
        </p:nvSpPr>
        <p:spPr>
          <a:xfrm>
            <a:off x="10382302" y="5231662"/>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6</a:t>
            </a:r>
            <a:r>
              <a:rPr lang="fr-FR" baseline="30000" dirty="0"/>
              <a:t>ème</a:t>
            </a:r>
            <a:r>
              <a:rPr lang="fr-FR" dirty="0"/>
              <a:t> </a:t>
            </a:r>
          </a:p>
        </p:txBody>
      </p:sp>
      <p:sp>
        <p:nvSpPr>
          <p:cNvPr id="19" name="Signalisation droite 18">
            <a:extLst>
              <a:ext uri="{FF2B5EF4-FFF2-40B4-BE49-F238E27FC236}">
                <a16:creationId xmlns:a16="http://schemas.microsoft.com/office/drawing/2014/main" id="{85D689E3-FA7D-244D-9611-AA0A84BC663C}"/>
              </a:ext>
            </a:extLst>
          </p:cNvPr>
          <p:cNvSpPr/>
          <p:nvPr/>
        </p:nvSpPr>
        <p:spPr>
          <a:xfrm>
            <a:off x="10382302" y="6007594"/>
            <a:ext cx="1679713" cy="261390"/>
          </a:xfrm>
          <a:prstGeom prst="homePlat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RETOUR 4</a:t>
            </a:r>
            <a:r>
              <a:rPr lang="fr-FR" baseline="30000" dirty="0"/>
              <a:t>ème</a:t>
            </a:r>
            <a:r>
              <a:rPr lang="fr-FR" dirty="0"/>
              <a:t> </a:t>
            </a:r>
          </a:p>
        </p:txBody>
      </p:sp>
      <p:sp>
        <p:nvSpPr>
          <p:cNvPr id="4" name="Rectangle 3">
            <a:extLst>
              <a:ext uri="{FF2B5EF4-FFF2-40B4-BE49-F238E27FC236}">
                <a16:creationId xmlns:a16="http://schemas.microsoft.com/office/drawing/2014/main" id="{8F6120C0-27F3-8747-B095-4B3BFD2AE04D}"/>
              </a:ext>
            </a:extLst>
          </p:cNvPr>
          <p:cNvSpPr/>
          <p:nvPr/>
        </p:nvSpPr>
        <p:spPr>
          <a:xfrm>
            <a:off x="129982" y="6091538"/>
            <a:ext cx="6862618" cy="523220"/>
          </a:xfrm>
          <a:prstGeom prst="rect">
            <a:avLst/>
          </a:prstGeom>
        </p:spPr>
        <p:txBody>
          <a:bodyPr wrap="square">
            <a:spAutoFit/>
          </a:bodyPr>
          <a:lstStyle/>
          <a:p>
            <a:r>
              <a:rPr lang="fr-FR" sz="1000" dirty="0">
                <a:hlinkClick r:id="rId3"/>
              </a:rPr>
              <a:t>https://cache.media.eduscol.education.fr/file/HG_Competences/12/4/RA16_C3C4_HIGE_Sinformer_numerique_819124.pdf</a:t>
            </a:r>
            <a:endParaRPr lang="fr-FR" sz="1000" dirty="0"/>
          </a:p>
          <a:p>
            <a:endParaRPr lang="fr-FR" dirty="0"/>
          </a:p>
        </p:txBody>
      </p:sp>
      <p:pic>
        <p:nvPicPr>
          <p:cNvPr id="7" name="Image 6">
            <a:extLst>
              <a:ext uri="{FF2B5EF4-FFF2-40B4-BE49-F238E27FC236}">
                <a16:creationId xmlns:a16="http://schemas.microsoft.com/office/drawing/2014/main" id="{1914EBDE-777A-EA41-8CC3-E7A7A15D4159}"/>
              </a:ext>
            </a:extLst>
          </p:cNvPr>
          <p:cNvPicPr>
            <a:picLocks noChangeAspect="1"/>
          </p:cNvPicPr>
          <p:nvPr/>
        </p:nvPicPr>
        <p:blipFill>
          <a:blip r:embed="rId4"/>
          <a:stretch>
            <a:fillRect/>
          </a:stretch>
        </p:blipFill>
        <p:spPr>
          <a:xfrm>
            <a:off x="286326" y="593770"/>
            <a:ext cx="5074227" cy="2689180"/>
          </a:xfrm>
          <a:prstGeom prst="rect">
            <a:avLst/>
          </a:prstGeom>
        </p:spPr>
      </p:pic>
      <p:pic>
        <p:nvPicPr>
          <p:cNvPr id="9" name="Image 8">
            <a:extLst>
              <a:ext uri="{FF2B5EF4-FFF2-40B4-BE49-F238E27FC236}">
                <a16:creationId xmlns:a16="http://schemas.microsoft.com/office/drawing/2014/main" id="{35556389-D7C7-1842-BA53-5E12E42458B9}"/>
              </a:ext>
            </a:extLst>
          </p:cNvPr>
          <p:cNvPicPr>
            <a:picLocks noChangeAspect="1"/>
          </p:cNvPicPr>
          <p:nvPr/>
        </p:nvPicPr>
        <p:blipFill>
          <a:blip r:embed="rId5"/>
          <a:stretch>
            <a:fillRect/>
          </a:stretch>
        </p:blipFill>
        <p:spPr>
          <a:xfrm>
            <a:off x="4673601" y="3478563"/>
            <a:ext cx="5166590" cy="3144522"/>
          </a:xfrm>
          <a:prstGeom prst="rect">
            <a:avLst/>
          </a:prstGeom>
        </p:spPr>
      </p:pic>
      <p:pic>
        <p:nvPicPr>
          <p:cNvPr id="21" name="Image 20">
            <a:extLst>
              <a:ext uri="{FF2B5EF4-FFF2-40B4-BE49-F238E27FC236}">
                <a16:creationId xmlns:a16="http://schemas.microsoft.com/office/drawing/2014/main" id="{A8D9627F-C39D-E243-8DA3-C13FD102F15F}"/>
              </a:ext>
            </a:extLst>
          </p:cNvPr>
          <p:cNvPicPr>
            <a:picLocks noChangeAspect="1"/>
          </p:cNvPicPr>
          <p:nvPr/>
        </p:nvPicPr>
        <p:blipFill>
          <a:blip r:embed="rId6"/>
          <a:stretch>
            <a:fillRect/>
          </a:stretch>
        </p:blipFill>
        <p:spPr>
          <a:xfrm>
            <a:off x="6548582" y="605832"/>
            <a:ext cx="5246256" cy="2844561"/>
          </a:xfrm>
          <a:prstGeom prst="rect">
            <a:avLst/>
          </a:prstGeom>
        </p:spPr>
      </p:pic>
    </p:spTree>
    <p:extLst>
      <p:ext uri="{BB962C8B-B14F-4D97-AF65-F5344CB8AC3E}">
        <p14:creationId xmlns:p14="http://schemas.microsoft.com/office/powerpoint/2010/main" val="85995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5A96D8-BCE6-5146-B32F-22081E87E2CD}"/>
              </a:ext>
            </a:extLst>
          </p:cNvPr>
          <p:cNvSpPr/>
          <p:nvPr/>
        </p:nvSpPr>
        <p:spPr>
          <a:xfrm>
            <a:off x="290132" y="224135"/>
            <a:ext cx="11261558" cy="523220"/>
          </a:xfrm>
          <a:prstGeom prst="rect">
            <a:avLst/>
          </a:prstGeom>
        </p:spPr>
        <p:txBody>
          <a:bodyPr wrap="square">
            <a:spAutoFit/>
          </a:bodyPr>
          <a:lstStyle/>
          <a:p>
            <a:r>
              <a:rPr lang="fr-FR" sz="1400" dirty="0">
                <a:hlinkClick r:id="rId2"/>
              </a:rPr>
              <a:t>https://cache.media.eduscol.education.fr/file/Reprise_deconfinement_Mai2020/08/9/Fiche_College_accueillir_dialoguer_1280089.pdf</a:t>
            </a:r>
            <a:endParaRPr lang="fr-FR" sz="1400" dirty="0"/>
          </a:p>
          <a:p>
            <a:endParaRPr lang="fr-FR" sz="1400" dirty="0"/>
          </a:p>
        </p:txBody>
      </p:sp>
      <p:pic>
        <p:nvPicPr>
          <p:cNvPr id="7" name="Image 6">
            <a:extLst>
              <a:ext uri="{FF2B5EF4-FFF2-40B4-BE49-F238E27FC236}">
                <a16:creationId xmlns:a16="http://schemas.microsoft.com/office/drawing/2014/main" id="{2EF8C952-3B5F-6F42-BA51-2C9602D3F3A2}"/>
              </a:ext>
            </a:extLst>
          </p:cNvPr>
          <p:cNvPicPr>
            <a:picLocks noChangeAspect="1"/>
          </p:cNvPicPr>
          <p:nvPr/>
        </p:nvPicPr>
        <p:blipFill>
          <a:blip r:embed="rId3"/>
          <a:stretch>
            <a:fillRect/>
          </a:stretch>
        </p:blipFill>
        <p:spPr>
          <a:xfrm>
            <a:off x="127792" y="597211"/>
            <a:ext cx="3904233" cy="5769413"/>
          </a:xfrm>
          <a:prstGeom prst="rect">
            <a:avLst/>
          </a:prstGeom>
        </p:spPr>
      </p:pic>
      <p:pic>
        <p:nvPicPr>
          <p:cNvPr id="9" name="Image 8">
            <a:extLst>
              <a:ext uri="{FF2B5EF4-FFF2-40B4-BE49-F238E27FC236}">
                <a16:creationId xmlns:a16="http://schemas.microsoft.com/office/drawing/2014/main" id="{76BA1C7D-40BC-3446-A399-D5E44C4567DA}"/>
              </a:ext>
            </a:extLst>
          </p:cNvPr>
          <p:cNvPicPr>
            <a:picLocks noChangeAspect="1"/>
          </p:cNvPicPr>
          <p:nvPr/>
        </p:nvPicPr>
        <p:blipFill>
          <a:blip r:embed="rId4"/>
          <a:stretch>
            <a:fillRect/>
          </a:stretch>
        </p:blipFill>
        <p:spPr>
          <a:xfrm>
            <a:off x="4277140" y="607463"/>
            <a:ext cx="3886455" cy="5759161"/>
          </a:xfrm>
          <a:prstGeom prst="rect">
            <a:avLst/>
          </a:prstGeom>
        </p:spPr>
      </p:pic>
      <p:pic>
        <p:nvPicPr>
          <p:cNvPr id="11" name="Image 10">
            <a:extLst>
              <a:ext uri="{FF2B5EF4-FFF2-40B4-BE49-F238E27FC236}">
                <a16:creationId xmlns:a16="http://schemas.microsoft.com/office/drawing/2014/main" id="{98998617-A359-2E43-BB31-5A9FC1B34872}"/>
              </a:ext>
            </a:extLst>
          </p:cNvPr>
          <p:cNvPicPr>
            <a:picLocks noChangeAspect="1"/>
          </p:cNvPicPr>
          <p:nvPr/>
        </p:nvPicPr>
        <p:blipFill>
          <a:blip r:embed="rId5"/>
          <a:stretch>
            <a:fillRect/>
          </a:stretch>
        </p:blipFill>
        <p:spPr>
          <a:xfrm>
            <a:off x="8325935" y="607463"/>
            <a:ext cx="3839103" cy="1845573"/>
          </a:xfrm>
          <a:prstGeom prst="rect">
            <a:avLst/>
          </a:prstGeom>
        </p:spPr>
      </p:pic>
      <p:sp>
        <p:nvSpPr>
          <p:cNvPr id="2" name="Espace réservé du pied de page 1">
            <a:extLst>
              <a:ext uri="{FF2B5EF4-FFF2-40B4-BE49-F238E27FC236}">
                <a16:creationId xmlns:a16="http://schemas.microsoft.com/office/drawing/2014/main" id="{7D179406-CE8C-794F-A0C7-4119B3507D7D}"/>
              </a:ext>
            </a:extLst>
          </p:cNvPr>
          <p:cNvSpPr>
            <a:spLocks noGrp="1"/>
          </p:cNvSpPr>
          <p:nvPr>
            <p:ph type="ftr" sz="quarter" idx="11"/>
          </p:nvPr>
        </p:nvSpPr>
        <p:spPr/>
        <p:txBody>
          <a:bodyPr/>
          <a:lstStyle/>
          <a:p>
            <a:r>
              <a:rPr lang="fr-FR"/>
              <a:t>IA-IPR histoire géographie Lyon</a:t>
            </a:r>
          </a:p>
        </p:txBody>
      </p:sp>
      <p:sp>
        <p:nvSpPr>
          <p:cNvPr id="8" name="Signalisation droite 7">
            <a:extLst>
              <a:ext uri="{FF2B5EF4-FFF2-40B4-BE49-F238E27FC236}">
                <a16:creationId xmlns:a16="http://schemas.microsoft.com/office/drawing/2014/main" id="{A9686BC0-41A5-244D-A77B-1D8DB3868485}"/>
              </a:ext>
            </a:extLst>
          </p:cNvPr>
          <p:cNvSpPr/>
          <p:nvPr/>
        </p:nvSpPr>
        <p:spPr>
          <a:xfrm>
            <a:off x="10783681" y="3045992"/>
            <a:ext cx="1054100" cy="344428"/>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6" action="ppaction://hlinksldjump"/>
              </a:rPr>
              <a:t>RETOUR</a:t>
            </a:r>
            <a:endParaRPr lang="fr-FR" dirty="0"/>
          </a:p>
        </p:txBody>
      </p:sp>
    </p:spTree>
    <p:extLst>
      <p:ext uri="{BB962C8B-B14F-4D97-AF65-F5344CB8AC3E}">
        <p14:creationId xmlns:p14="http://schemas.microsoft.com/office/powerpoint/2010/main" val="409620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312023" y="300886"/>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HISTOIRE ATTENDUS DE FIN DE 6</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7" name="Rectangle 6">
            <a:extLst>
              <a:ext uri="{FF2B5EF4-FFF2-40B4-BE49-F238E27FC236}">
                <a16:creationId xmlns:a16="http://schemas.microsoft.com/office/drawing/2014/main" id="{7FA85D0B-2300-4446-8475-34D96666B3DE}"/>
              </a:ext>
            </a:extLst>
          </p:cNvPr>
          <p:cNvSpPr/>
          <p:nvPr/>
        </p:nvSpPr>
        <p:spPr>
          <a:xfrm>
            <a:off x="151656" y="3654614"/>
            <a:ext cx="6943137" cy="338554"/>
          </a:xfrm>
          <a:prstGeom prst="rect">
            <a:avLst/>
          </a:prstGeom>
        </p:spPr>
        <p:txBody>
          <a:bodyPr wrap="square">
            <a:spAutoFit/>
          </a:bodyPr>
          <a:lstStyle/>
          <a:p>
            <a:r>
              <a:rPr lang="fr-FR" sz="800" dirty="0">
                <a:hlinkClick r:id="rId2"/>
              </a:rPr>
              <a:t>https://cache.media.eduscol.education.fr/file/Reprise_deconfinement_Mai2020/08/8/Fiche_College_6e_1280088.pdf</a:t>
            </a:r>
            <a:endParaRPr lang="fr-FR" sz="800" dirty="0"/>
          </a:p>
          <a:p>
            <a:endParaRPr lang="fr-FR" sz="800" dirty="0"/>
          </a:p>
        </p:txBody>
      </p:sp>
      <p:pic>
        <p:nvPicPr>
          <p:cNvPr id="3" name="Image 2">
            <a:extLst>
              <a:ext uri="{FF2B5EF4-FFF2-40B4-BE49-F238E27FC236}">
                <a16:creationId xmlns:a16="http://schemas.microsoft.com/office/drawing/2014/main" id="{684D3DD9-D765-924B-9F5C-1BB468972D24}"/>
              </a:ext>
            </a:extLst>
          </p:cNvPr>
          <p:cNvPicPr>
            <a:picLocks noChangeAspect="1"/>
          </p:cNvPicPr>
          <p:nvPr/>
        </p:nvPicPr>
        <p:blipFill>
          <a:blip r:embed="rId3"/>
          <a:stretch>
            <a:fillRect/>
          </a:stretch>
        </p:blipFill>
        <p:spPr>
          <a:xfrm>
            <a:off x="151656" y="1169997"/>
            <a:ext cx="6148199" cy="2033389"/>
          </a:xfrm>
          <a:prstGeom prst="rect">
            <a:avLst/>
          </a:prstGeom>
        </p:spPr>
      </p:pic>
      <p:sp>
        <p:nvSpPr>
          <p:cNvPr id="2" name="Espace réservé du pied de page 1">
            <a:extLst>
              <a:ext uri="{FF2B5EF4-FFF2-40B4-BE49-F238E27FC236}">
                <a16:creationId xmlns:a16="http://schemas.microsoft.com/office/drawing/2014/main" id="{759C6CEC-8E94-D141-8698-08C63DF72094}"/>
              </a:ext>
            </a:extLst>
          </p:cNvPr>
          <p:cNvSpPr>
            <a:spLocks noGrp="1"/>
          </p:cNvSpPr>
          <p:nvPr>
            <p:ph type="ftr" sz="quarter" idx="11"/>
          </p:nvPr>
        </p:nvSpPr>
        <p:spPr/>
        <p:txBody>
          <a:bodyPr/>
          <a:lstStyle/>
          <a:p>
            <a:r>
              <a:rPr lang="fr-FR"/>
              <a:t>IA-IPR histoire géographie Lyon</a:t>
            </a:r>
          </a:p>
        </p:txBody>
      </p:sp>
      <p:sp>
        <p:nvSpPr>
          <p:cNvPr id="12" name="Rectangle 11">
            <a:extLst>
              <a:ext uri="{FF2B5EF4-FFF2-40B4-BE49-F238E27FC236}">
                <a16:creationId xmlns:a16="http://schemas.microsoft.com/office/drawing/2014/main" id="{BDFDBC9B-FED8-4545-8A80-84FFD0C15AC7}"/>
              </a:ext>
            </a:extLst>
          </p:cNvPr>
          <p:cNvSpPr/>
          <p:nvPr/>
        </p:nvSpPr>
        <p:spPr>
          <a:xfrm>
            <a:off x="6466767" y="681138"/>
            <a:ext cx="5423149" cy="4645311"/>
          </a:xfrm>
          <a:prstGeom prst="rect">
            <a:avLst/>
          </a:prstGeom>
          <a:ln w="28575">
            <a:solidFill>
              <a:srgbClr val="7030A0"/>
            </a:solidFill>
          </a:ln>
        </p:spPr>
        <p:txBody>
          <a:bodyPr wrap="square">
            <a:spAutoFit/>
          </a:bodyPr>
          <a:lstStyle/>
          <a:p>
            <a:pPr lvl="0" algn="ctr">
              <a:lnSpc>
                <a:spcPct val="107000"/>
              </a:lnSpc>
              <a:spcAft>
                <a:spcPts val="0"/>
              </a:spcAft>
            </a:pPr>
            <a:r>
              <a:rPr lang="fr-FR" dirty="0">
                <a:ea typeface="Calibri" panose="020F0502020204030204" pitchFamily="34" charset="0"/>
                <a:cs typeface="Times New Roman" panose="02020603050405020304" pitchFamily="18" charset="0"/>
              </a:rPr>
              <a:t>PISTES PÉDAGOGIQUES </a:t>
            </a:r>
          </a:p>
          <a:p>
            <a:pPr lvl="0">
              <a:lnSpc>
                <a:spcPct val="107000"/>
              </a:lnSpc>
              <a:spcAft>
                <a:spcPts val="0"/>
              </a:spcAft>
            </a:pPr>
            <a:endParaRPr lang="fr-FR" sz="1600" dirty="0">
              <a:ea typeface="Calibri" panose="020F0502020204030204" pitchFamily="34" charset="0"/>
              <a:cs typeface="Times New Roman" panose="02020603050405020304" pitchFamily="18" charset="0"/>
            </a:endParaRPr>
          </a:p>
          <a:p>
            <a:pPr lvl="0">
              <a:lnSpc>
                <a:spcPct val="107000"/>
              </a:lnSpc>
              <a:spcAft>
                <a:spcPts val="0"/>
              </a:spcAft>
            </a:pPr>
            <a:endParaRPr lang="fr-FR" sz="1600" dirty="0">
              <a:ea typeface="Calibri" panose="020F0502020204030204" pitchFamily="34" charset="0"/>
              <a:cs typeface="Times New Roman" panose="02020603050405020304" pitchFamily="18" charset="0"/>
            </a:endParaRPr>
          </a:p>
          <a:p>
            <a:pPr lvl="0" algn="just">
              <a:spcAft>
                <a:spcPts val="0"/>
              </a:spcAft>
            </a:pPr>
            <a:r>
              <a:rPr lang="fr-FR" sz="1600" dirty="0">
                <a:ea typeface="Calibri" panose="020F0502020204030204" pitchFamily="34" charset="0"/>
                <a:cs typeface="Times New Roman" panose="02020603050405020304" pitchFamily="18" charset="0"/>
              </a:rPr>
              <a:t>Remobiliser la lecture de cartes historiques en s’appuyant sur les manuels scolaires ou le site Histoire à la carte.</a:t>
            </a:r>
          </a:p>
          <a:p>
            <a:pPr lvl="0" algn="just">
              <a:spcAft>
                <a:spcPts val="0"/>
              </a:spcAft>
            </a:pPr>
            <a:endParaRPr lang="fr-FR" sz="1600" dirty="0">
              <a:ea typeface="Calibri" panose="020F0502020204030204" pitchFamily="34" charset="0"/>
              <a:cs typeface="Times New Roman" panose="02020603050405020304" pitchFamily="18" charset="0"/>
            </a:endParaRPr>
          </a:p>
          <a:p>
            <a:pPr algn="just"/>
            <a:r>
              <a:rPr lang="fr-FR" sz="1600" dirty="0">
                <a:ea typeface="Calibri" panose="020F0502020204030204" pitchFamily="34" charset="0"/>
                <a:cs typeface="Times New Roman" panose="02020603050405020304" pitchFamily="18" charset="0"/>
              </a:rPr>
              <a:t>Travailler sur le repérage dans le temps au moyen de frise chronologique papier ou numérique.</a:t>
            </a:r>
            <a:r>
              <a:rPr lang="fr-FR" sz="1600" dirty="0"/>
              <a:t> - Le principal repère chronologique à construire est celui des Ier-IIe siècles : l’empire romain au temps de la </a:t>
            </a:r>
            <a:r>
              <a:rPr lang="fr-FR" sz="1600" i="1" dirty="0"/>
              <a:t>pax </a:t>
            </a:r>
            <a:r>
              <a:rPr lang="fr-FR" sz="1600" i="1" dirty="0" err="1"/>
              <a:t>romana</a:t>
            </a:r>
            <a:r>
              <a:rPr lang="fr-FR" sz="1600" dirty="0"/>
              <a:t>.</a:t>
            </a:r>
          </a:p>
          <a:p>
            <a:pPr lvl="0" algn="just">
              <a:spcAft>
                <a:spcPts val="0"/>
              </a:spcAft>
            </a:pPr>
            <a:endParaRPr lang="fr-FR" sz="1600" dirty="0">
              <a:ea typeface="Calibri" panose="020F0502020204030204" pitchFamily="34" charset="0"/>
              <a:cs typeface="Times New Roman" panose="02020603050405020304" pitchFamily="18" charset="0"/>
            </a:endParaRPr>
          </a:p>
          <a:p>
            <a:pPr lvl="0" algn="just">
              <a:spcAft>
                <a:spcPts val="0"/>
              </a:spcAft>
            </a:pPr>
            <a:endParaRPr lang="fr-FR" sz="1600" dirty="0">
              <a:ea typeface="Calibri" panose="020F0502020204030204" pitchFamily="34" charset="0"/>
              <a:cs typeface="Times New Roman" panose="02020603050405020304" pitchFamily="18" charset="0"/>
            </a:endParaRPr>
          </a:p>
          <a:p>
            <a:r>
              <a:rPr lang="fr-FR" sz="1600" dirty="0">
                <a:ea typeface="Calibri" panose="020F0502020204030204" pitchFamily="34" charset="0"/>
                <a:cs typeface="Times New Roman" panose="02020603050405020304" pitchFamily="18" charset="0"/>
              </a:rPr>
              <a:t>Travailler sur la compréhension de document pour dégager l</a:t>
            </a:r>
            <a:r>
              <a:rPr lang="fr-FR" sz="1600" dirty="0"/>
              <a:t>a notion d’empire, essentielle en vue du traitement du thème 1 du niveau 5ème, (la période du VIe au XIIIe siècle, est l’occasion de montrer comment naissent et évoluent des empires).</a:t>
            </a:r>
          </a:p>
          <a:p>
            <a:endParaRPr lang="fr-FR" dirty="0">
              <a:highlight>
                <a:srgbClr val="FFFF00"/>
              </a:highlight>
            </a:endParaRPr>
          </a:p>
          <a:p>
            <a:pPr lvl="0" algn="just">
              <a:lnSpc>
                <a:spcPct val="107000"/>
              </a:lnSpc>
              <a:spcAft>
                <a:spcPts val="0"/>
              </a:spcAft>
            </a:pPr>
            <a:endParaRPr lang="fr-FR" sz="1600" dirty="0">
              <a:highlight>
                <a:srgbClr val="FFFF00"/>
              </a:highlight>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A12B788-E978-DB41-B7FF-51FEC49DF696}"/>
              </a:ext>
            </a:extLst>
          </p:cNvPr>
          <p:cNvSpPr/>
          <p:nvPr/>
        </p:nvSpPr>
        <p:spPr>
          <a:xfrm>
            <a:off x="480987" y="4442791"/>
            <a:ext cx="5542126" cy="1729882"/>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4" action="ppaction://hlinksldjump"/>
              </a:rPr>
              <a:t>Se repérer dans le temps</a:t>
            </a:r>
            <a:endParaRPr lang="fr-FR" sz="1600" dirty="0">
              <a:solidFill>
                <a:schemeClr val="tx1"/>
              </a:solidFill>
            </a:endParaRPr>
          </a:p>
          <a:p>
            <a:r>
              <a:rPr lang="fr-FR" sz="1600" dirty="0">
                <a:solidFill>
                  <a:schemeClr val="tx1"/>
                </a:solidFill>
                <a:hlinkClick r:id="rId5" action="ppaction://hlinksldjump"/>
              </a:rPr>
              <a:t>Comprendre un document </a:t>
            </a:r>
            <a:endParaRPr lang="fr-FR" sz="1600" dirty="0">
              <a:solidFill>
                <a:schemeClr val="tx1"/>
              </a:solidFill>
            </a:endParaRPr>
          </a:p>
        </p:txBody>
      </p:sp>
      <p:sp>
        <p:nvSpPr>
          <p:cNvPr id="9" name="Rectangle 8">
            <a:extLst>
              <a:ext uri="{FF2B5EF4-FFF2-40B4-BE49-F238E27FC236}">
                <a16:creationId xmlns:a16="http://schemas.microsoft.com/office/drawing/2014/main" id="{7E908BB9-C90A-CA49-BCFB-910A83AA8653}"/>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spTree>
    <p:extLst>
      <p:ext uri="{BB962C8B-B14F-4D97-AF65-F5344CB8AC3E}">
        <p14:creationId xmlns:p14="http://schemas.microsoft.com/office/powerpoint/2010/main" val="1198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266380" y="212316"/>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GEOGRAPHIE ATTENDUS DE FIN DE 6</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7" name="Rectangle 6">
            <a:extLst>
              <a:ext uri="{FF2B5EF4-FFF2-40B4-BE49-F238E27FC236}">
                <a16:creationId xmlns:a16="http://schemas.microsoft.com/office/drawing/2014/main" id="{7FA85D0B-2300-4446-8475-34D96666B3DE}"/>
              </a:ext>
            </a:extLst>
          </p:cNvPr>
          <p:cNvSpPr/>
          <p:nvPr/>
        </p:nvSpPr>
        <p:spPr>
          <a:xfrm>
            <a:off x="304925" y="3763217"/>
            <a:ext cx="5669713" cy="338554"/>
          </a:xfrm>
          <a:prstGeom prst="rect">
            <a:avLst/>
          </a:prstGeom>
        </p:spPr>
        <p:txBody>
          <a:bodyPr wrap="square">
            <a:spAutoFit/>
          </a:bodyPr>
          <a:lstStyle/>
          <a:p>
            <a:r>
              <a:rPr lang="fr-FR" sz="800" dirty="0">
                <a:hlinkClick r:id="rId2"/>
              </a:rPr>
              <a:t>https://cache.media.eduscol.education.fr/file/Reprise_deconfinement_Mai2020/08/8/Fiche_College_6e_1280088.pdf</a:t>
            </a:r>
            <a:endParaRPr lang="fr-FR" sz="800" dirty="0"/>
          </a:p>
          <a:p>
            <a:endParaRPr lang="fr-FR" sz="800" dirty="0"/>
          </a:p>
        </p:txBody>
      </p:sp>
      <p:pic>
        <p:nvPicPr>
          <p:cNvPr id="3" name="Image 2">
            <a:extLst>
              <a:ext uri="{FF2B5EF4-FFF2-40B4-BE49-F238E27FC236}">
                <a16:creationId xmlns:a16="http://schemas.microsoft.com/office/drawing/2014/main" id="{6C015AE7-439D-4F47-A8FB-BCEA4D596569}"/>
              </a:ext>
            </a:extLst>
          </p:cNvPr>
          <p:cNvPicPr>
            <a:picLocks noChangeAspect="1"/>
          </p:cNvPicPr>
          <p:nvPr/>
        </p:nvPicPr>
        <p:blipFill>
          <a:blip r:embed="rId3"/>
          <a:stretch>
            <a:fillRect/>
          </a:stretch>
        </p:blipFill>
        <p:spPr>
          <a:xfrm>
            <a:off x="260388" y="1016712"/>
            <a:ext cx="5886375" cy="2601131"/>
          </a:xfrm>
          <a:prstGeom prst="rect">
            <a:avLst/>
          </a:prstGeom>
        </p:spPr>
      </p:pic>
      <p:sp>
        <p:nvSpPr>
          <p:cNvPr id="6" name="Espace réservé du pied de page 5">
            <a:extLst>
              <a:ext uri="{FF2B5EF4-FFF2-40B4-BE49-F238E27FC236}">
                <a16:creationId xmlns:a16="http://schemas.microsoft.com/office/drawing/2014/main" id="{7618A649-CD09-D544-9C8F-2A9AA7A9D078}"/>
              </a:ext>
            </a:extLst>
          </p:cNvPr>
          <p:cNvSpPr>
            <a:spLocks noGrp="1"/>
          </p:cNvSpPr>
          <p:nvPr>
            <p:ph type="ftr" sz="quarter" idx="11"/>
          </p:nvPr>
        </p:nvSpPr>
        <p:spPr/>
        <p:txBody>
          <a:bodyPr/>
          <a:lstStyle/>
          <a:p>
            <a:r>
              <a:rPr lang="fr-FR"/>
              <a:t>IA-IPR histoire géographie Lyon</a:t>
            </a:r>
          </a:p>
        </p:txBody>
      </p:sp>
      <p:sp>
        <p:nvSpPr>
          <p:cNvPr id="10" name="Rectangle 9">
            <a:extLst>
              <a:ext uri="{FF2B5EF4-FFF2-40B4-BE49-F238E27FC236}">
                <a16:creationId xmlns:a16="http://schemas.microsoft.com/office/drawing/2014/main" id="{103C6AF4-2315-C24F-AC3F-9E977A3776E4}"/>
              </a:ext>
            </a:extLst>
          </p:cNvPr>
          <p:cNvSpPr/>
          <p:nvPr/>
        </p:nvSpPr>
        <p:spPr>
          <a:xfrm>
            <a:off x="6342564" y="1016712"/>
            <a:ext cx="5423149" cy="4031873"/>
          </a:xfrm>
          <a:prstGeom prst="rect">
            <a:avLst/>
          </a:prstGeom>
          <a:ln w="28575">
            <a:solidFill>
              <a:srgbClr val="7030A0"/>
            </a:solidFill>
          </a:ln>
        </p:spPr>
        <p:txBody>
          <a:bodyPr wrap="square">
            <a:spAutoFit/>
          </a:bodyPr>
          <a:lstStyle/>
          <a:p>
            <a:pPr lvl="0" algn="ctr">
              <a:spcAft>
                <a:spcPts val="0"/>
              </a:spcAft>
            </a:pPr>
            <a:r>
              <a:rPr lang="fr-FR" dirty="0">
                <a:ea typeface="Calibri" panose="020F0502020204030204" pitchFamily="34" charset="0"/>
                <a:cs typeface="Times New Roman" panose="02020603050405020304" pitchFamily="18" charset="0"/>
              </a:rPr>
              <a:t>PISTES PÉDAGOGIQUES </a:t>
            </a:r>
          </a:p>
          <a:p>
            <a:pPr lvl="0">
              <a:spcAft>
                <a:spcPts val="0"/>
              </a:spcAft>
            </a:pPr>
            <a:endParaRPr lang="fr-FR" sz="1600" dirty="0">
              <a:ea typeface="Calibri" panose="020F0502020204030204" pitchFamily="34" charset="0"/>
              <a:cs typeface="Times New Roman" panose="02020603050405020304" pitchFamily="18" charset="0"/>
            </a:endParaRPr>
          </a:p>
          <a:p>
            <a:pPr lvl="0">
              <a:spcAft>
                <a:spcPts val="0"/>
              </a:spcAft>
            </a:pPr>
            <a:endParaRPr lang="fr-FR" sz="1600" dirty="0">
              <a:ea typeface="Calibri" panose="020F0502020204030204" pitchFamily="34" charset="0"/>
              <a:cs typeface="Times New Roman" panose="02020603050405020304" pitchFamily="18" charset="0"/>
            </a:endParaRPr>
          </a:p>
          <a:p>
            <a:pPr lvl="0" algn="just">
              <a:spcAft>
                <a:spcPts val="0"/>
              </a:spcAft>
            </a:pPr>
            <a:r>
              <a:rPr lang="fr-FR" sz="1600" dirty="0">
                <a:ea typeface="Calibri" panose="020F0502020204030204" pitchFamily="34" charset="0"/>
                <a:cs typeface="Times New Roman" panose="02020603050405020304" pitchFamily="18" charset="0"/>
              </a:rPr>
              <a:t>Remobiliser les grands repères spatiaux (grandes métropoles par exemple), les localisations des études de cas réalisées avant et pendant le confinement au moyen de fonds de cartes, de globes virtuels, de jeux de localisation.</a:t>
            </a:r>
          </a:p>
          <a:p>
            <a:pPr lvl="0" algn="just">
              <a:spcAft>
                <a:spcPts val="0"/>
              </a:spcAft>
            </a:pPr>
            <a:endParaRPr lang="fr-FR" sz="1600" dirty="0">
              <a:ea typeface="Calibri" panose="020F0502020204030204" pitchFamily="34" charset="0"/>
              <a:cs typeface="Times New Roman" panose="02020603050405020304" pitchFamily="18" charset="0"/>
            </a:endParaRPr>
          </a:p>
          <a:p>
            <a:pPr lvl="0" algn="just">
              <a:spcAft>
                <a:spcPts val="0"/>
              </a:spcAft>
            </a:pPr>
            <a:r>
              <a:rPr lang="fr-FR" sz="1600" dirty="0">
                <a:ea typeface="Calibri" panose="020F0502020204030204" pitchFamily="34" charset="0"/>
                <a:cs typeface="Times New Roman" panose="02020603050405020304" pitchFamily="18" charset="0"/>
              </a:rPr>
              <a:t>Réaliser des cartes à l’échelle mondiale :</a:t>
            </a:r>
          </a:p>
          <a:p>
            <a:pPr marL="400050" indent="-171450" algn="just">
              <a:spcAft>
                <a:spcPts val="0"/>
              </a:spcAft>
              <a:buFont typeface="Wingdings" pitchFamily="2" charset="2"/>
              <a:buChar char="§"/>
            </a:pPr>
            <a:r>
              <a:rPr lang="fr-FR" sz="1600" dirty="0">
                <a:ea typeface="Calibri" panose="020F0502020204030204" pitchFamily="34" charset="0"/>
                <a:cs typeface="Times New Roman" panose="02020603050405020304" pitchFamily="18" charset="0"/>
              </a:rPr>
              <a:t> Un planisphère du monde habité en localisant Les principaux foyers de peuplement (majeurs et secondaires), les « vides » humains, une dizaine de très grandes villes sur plusieurs continents.</a:t>
            </a:r>
          </a:p>
          <a:p>
            <a:pPr marL="400050" indent="-171450" algn="just">
              <a:spcAft>
                <a:spcPts val="0"/>
              </a:spcAft>
              <a:buFont typeface="Wingdings" pitchFamily="2" charset="2"/>
              <a:buChar char="§"/>
            </a:pPr>
            <a:r>
              <a:rPr lang="fr-FR" sz="1600" dirty="0">
                <a:ea typeface="Calibri" panose="020F0502020204030204" pitchFamily="34" charset="0"/>
                <a:cs typeface="Times New Roman" panose="02020603050405020304" pitchFamily="18" charset="0"/>
              </a:rPr>
              <a:t> Une carte du peuplement des littoraux en localisant quelques façades maritimes et quelques villes portuaires majeures, les grands littoraux touristiques mondiaux.</a:t>
            </a:r>
          </a:p>
        </p:txBody>
      </p:sp>
      <p:sp>
        <p:nvSpPr>
          <p:cNvPr id="9" name="Rectangle 8">
            <a:extLst>
              <a:ext uri="{FF2B5EF4-FFF2-40B4-BE49-F238E27FC236}">
                <a16:creationId xmlns:a16="http://schemas.microsoft.com/office/drawing/2014/main" id="{D9DA0E11-EE2E-7841-ADFC-67C631FD83C2}"/>
              </a:ext>
            </a:extLst>
          </p:cNvPr>
          <p:cNvSpPr/>
          <p:nvPr/>
        </p:nvSpPr>
        <p:spPr>
          <a:xfrm>
            <a:off x="432512" y="4481094"/>
            <a:ext cx="5542126" cy="1729882"/>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5" action="ppaction://hlinksldjump"/>
              </a:rPr>
              <a:t>Se repérer dans l’espace</a:t>
            </a:r>
            <a:endParaRPr lang="fr-FR" sz="1600" dirty="0">
              <a:solidFill>
                <a:schemeClr val="tx1"/>
              </a:solidFill>
            </a:endParaRPr>
          </a:p>
          <a:p>
            <a:r>
              <a:rPr lang="fr-FR" sz="1600" dirty="0">
                <a:solidFill>
                  <a:schemeClr val="tx1"/>
                </a:solidFill>
                <a:hlinkClick r:id="rId6" action="ppaction://hlinksldjump"/>
              </a:rPr>
              <a:t>Comprendre un document </a:t>
            </a:r>
            <a:endParaRPr lang="fr-FR" sz="1600" dirty="0">
              <a:solidFill>
                <a:schemeClr val="tx1"/>
              </a:solidFill>
            </a:endParaRPr>
          </a:p>
          <a:p>
            <a:r>
              <a:rPr lang="fr-FR" sz="1600" dirty="0">
                <a:solidFill>
                  <a:schemeClr val="tx1"/>
                </a:solidFill>
                <a:hlinkClick r:id="rId7" action="ppaction://hlinksldjump"/>
              </a:rPr>
              <a:t>Pratiquer différents langages : réaliser des productions cartographiques</a:t>
            </a:r>
            <a:endParaRPr lang="fr-FR" sz="1600" dirty="0">
              <a:solidFill>
                <a:schemeClr val="tx1"/>
              </a:solidFill>
            </a:endParaRPr>
          </a:p>
        </p:txBody>
      </p:sp>
      <p:sp>
        <p:nvSpPr>
          <p:cNvPr id="11" name="Rectangle 10">
            <a:extLst>
              <a:ext uri="{FF2B5EF4-FFF2-40B4-BE49-F238E27FC236}">
                <a16:creationId xmlns:a16="http://schemas.microsoft.com/office/drawing/2014/main" id="{A450E0EC-1273-AB49-B1A9-A01228B897B7}"/>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cxnSp>
        <p:nvCxnSpPr>
          <p:cNvPr id="12" name="Connecteur droit avec flèche 11">
            <a:extLst>
              <a:ext uri="{FF2B5EF4-FFF2-40B4-BE49-F238E27FC236}">
                <a16:creationId xmlns:a16="http://schemas.microsoft.com/office/drawing/2014/main" id="{86E8AB87-4C3F-9447-B9F7-C55760B1FB0F}"/>
              </a:ext>
            </a:extLst>
          </p:cNvPr>
          <p:cNvCxnSpPr/>
          <p:nvPr/>
        </p:nvCxnSpPr>
        <p:spPr>
          <a:xfrm flipH="1">
            <a:off x="5153853" y="5726545"/>
            <a:ext cx="1985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A1DBCB-8D1E-9942-B463-4DDF3FCCAA24}"/>
              </a:ext>
            </a:extLst>
          </p:cNvPr>
          <p:cNvSpPr/>
          <p:nvPr/>
        </p:nvSpPr>
        <p:spPr>
          <a:xfrm>
            <a:off x="7232073" y="5598102"/>
            <a:ext cx="2964873"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Autre compétence pouvant être mobilisée</a:t>
            </a:r>
          </a:p>
        </p:txBody>
      </p:sp>
    </p:spTree>
    <p:extLst>
      <p:ext uri="{BB962C8B-B14F-4D97-AF65-F5344CB8AC3E}">
        <p14:creationId xmlns:p14="http://schemas.microsoft.com/office/powerpoint/2010/main" val="16639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312023" y="300886"/>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EMC  ATTENDUS DE FIN DE 6</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7" name="Rectangle 6">
            <a:extLst>
              <a:ext uri="{FF2B5EF4-FFF2-40B4-BE49-F238E27FC236}">
                <a16:creationId xmlns:a16="http://schemas.microsoft.com/office/drawing/2014/main" id="{7FA85D0B-2300-4446-8475-34D96666B3DE}"/>
              </a:ext>
            </a:extLst>
          </p:cNvPr>
          <p:cNvSpPr/>
          <p:nvPr/>
        </p:nvSpPr>
        <p:spPr>
          <a:xfrm>
            <a:off x="205595" y="5430069"/>
            <a:ext cx="6943137" cy="338554"/>
          </a:xfrm>
          <a:prstGeom prst="rect">
            <a:avLst/>
          </a:prstGeom>
        </p:spPr>
        <p:txBody>
          <a:bodyPr wrap="square">
            <a:spAutoFit/>
          </a:bodyPr>
          <a:lstStyle/>
          <a:p>
            <a:r>
              <a:rPr lang="fr-FR" sz="800" dirty="0">
                <a:hlinkClick r:id="rId2"/>
              </a:rPr>
              <a:t>https://cache.media.eduscol.education.fr/file/Reprise_deconfinement_Mai2020/08/8/Fiche_College_6e_1280088.pdf</a:t>
            </a:r>
            <a:endParaRPr lang="fr-FR" sz="800" dirty="0"/>
          </a:p>
          <a:p>
            <a:endParaRPr lang="fr-FR" sz="800" dirty="0"/>
          </a:p>
        </p:txBody>
      </p:sp>
      <p:sp>
        <p:nvSpPr>
          <p:cNvPr id="2" name="Rectangle 1">
            <a:extLst>
              <a:ext uri="{FF2B5EF4-FFF2-40B4-BE49-F238E27FC236}">
                <a16:creationId xmlns:a16="http://schemas.microsoft.com/office/drawing/2014/main" id="{007821A9-2D2E-BB47-AE5C-279576A414DA}"/>
              </a:ext>
            </a:extLst>
          </p:cNvPr>
          <p:cNvSpPr/>
          <p:nvPr/>
        </p:nvSpPr>
        <p:spPr>
          <a:xfrm>
            <a:off x="6708914" y="1856406"/>
            <a:ext cx="4973760" cy="3011722"/>
          </a:xfrm>
          <a:prstGeom prst="rect">
            <a:avLst/>
          </a:prstGeom>
          <a:ln w="28575">
            <a:solidFill>
              <a:srgbClr val="7030A0"/>
            </a:solidFill>
          </a:ln>
        </p:spPr>
        <p:txBody>
          <a:bodyPr wrap="square">
            <a:spAutoFit/>
          </a:bodyPr>
          <a:lstStyle/>
          <a:p>
            <a:pPr lvl="0" algn="ctr">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PISTES PEDAGOGIQUES</a:t>
            </a:r>
          </a:p>
          <a:p>
            <a:pPr marL="285750" lvl="0" indent="-285750" algn="just">
              <a:lnSpc>
                <a:spcPct val="107000"/>
              </a:lnSpc>
              <a:spcAft>
                <a:spcPts val="0"/>
              </a:spcAft>
              <a:buFont typeface="Wingdings" pitchFamily="2" charset="2"/>
              <a:buChar char="§"/>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La crise du Coronavirus permet de réfléchir sur la notion de solidarité pour illustrer la solidarité individuelle et collective par des exemples concrets.</a:t>
            </a:r>
          </a:p>
          <a:p>
            <a:pPr lvl="0" algn="just">
              <a:lnSpc>
                <a:spcPct val="107000"/>
              </a:lnSpc>
              <a:spcAft>
                <a:spcPts val="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Partir du vécu des élèves, des expériences concrètes et personnelles, de celles montrées par les actualités. </a:t>
            </a:r>
          </a:p>
          <a:p>
            <a:pPr algn="just">
              <a:lnSpc>
                <a:spcPct val="107000"/>
              </a:lnSpc>
              <a:spcAft>
                <a:spcPts val="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latin typeface="Calibri" panose="020F0502020204030204" pitchFamily="34" charset="0"/>
                <a:ea typeface="Calibri" panose="020F0502020204030204" pitchFamily="34" charset="0"/>
                <a:cs typeface="Times New Roman" panose="02020603050405020304" pitchFamily="18" charset="0"/>
              </a:rPr>
              <a:t>Envisager une action simple et réalisable au sein de la classe sur cette thématique.</a:t>
            </a:r>
          </a:p>
        </p:txBody>
      </p:sp>
      <p:sp>
        <p:nvSpPr>
          <p:cNvPr id="3" name="Espace réservé du pied de page 2">
            <a:extLst>
              <a:ext uri="{FF2B5EF4-FFF2-40B4-BE49-F238E27FC236}">
                <a16:creationId xmlns:a16="http://schemas.microsoft.com/office/drawing/2014/main" id="{437932EC-52D3-D04F-AA94-28A28793092C}"/>
              </a:ext>
            </a:extLst>
          </p:cNvPr>
          <p:cNvSpPr>
            <a:spLocks noGrp="1"/>
          </p:cNvSpPr>
          <p:nvPr>
            <p:ph type="ftr" sz="quarter" idx="11"/>
          </p:nvPr>
        </p:nvSpPr>
        <p:spPr/>
        <p:txBody>
          <a:bodyPr/>
          <a:lstStyle/>
          <a:p>
            <a:r>
              <a:rPr lang="fr-FR"/>
              <a:t>IA-IPR histoire géographie Lyon</a:t>
            </a:r>
          </a:p>
        </p:txBody>
      </p:sp>
      <p:sp>
        <p:nvSpPr>
          <p:cNvPr id="4" name="Rectangle 3">
            <a:extLst>
              <a:ext uri="{FF2B5EF4-FFF2-40B4-BE49-F238E27FC236}">
                <a16:creationId xmlns:a16="http://schemas.microsoft.com/office/drawing/2014/main" id="{96DB8627-1489-8B42-B827-006FF2E9CEFC}"/>
              </a:ext>
            </a:extLst>
          </p:cNvPr>
          <p:cNvSpPr/>
          <p:nvPr/>
        </p:nvSpPr>
        <p:spPr>
          <a:xfrm>
            <a:off x="205595" y="1171449"/>
            <a:ext cx="5890405" cy="4212948"/>
          </a:xfrm>
          <a:prstGeom prst="rect">
            <a:avLst/>
          </a:prstGeom>
        </p:spPr>
        <p:txBody>
          <a:bodyPr wrap="square">
            <a:spAutoFit/>
          </a:bodyPr>
          <a:lstStyle/>
          <a:p>
            <a:pPr algn="just">
              <a:lnSpc>
                <a:spcPct val="115000"/>
              </a:lnSpc>
              <a:spcAft>
                <a:spcPts val="0"/>
              </a:spcAft>
            </a:pPr>
            <a:r>
              <a:rPr lang="fr-FR" dirty="0">
                <a:latin typeface="Calibri" panose="020F0502020204030204" pitchFamily="34" charset="0"/>
                <a:ea typeface="Calibri" panose="020F0502020204030204" pitchFamily="34" charset="0"/>
              </a:rPr>
              <a:t>À partir des repères annuels de la classe de sixième, dans l’objectif « acquérir et faire partager les valeurs de la République », </a:t>
            </a:r>
            <a:r>
              <a:rPr lang="fr-FR" b="1" dirty="0">
                <a:latin typeface="Calibri" panose="020F0502020204030204" pitchFamily="34" charset="0"/>
                <a:ea typeface="Calibri" panose="020F0502020204030204" pitchFamily="34" charset="0"/>
              </a:rPr>
              <a:t>on pourra travailler sur ce qui concerne la solidarité</a:t>
            </a:r>
            <a:r>
              <a:rPr lang="fr-FR" dirty="0">
                <a:latin typeface="Calibri" panose="020F0502020204030204" pitchFamily="34" charset="0"/>
                <a:ea typeface="Calibri" panose="020F0502020204030204" pitchFamily="34" charset="0"/>
              </a:rPr>
              <a:t> :</a:t>
            </a:r>
            <a:endParaRPr lang="fr-FR" dirty="0">
              <a:latin typeface="Arial" panose="020B0604020202020204" pitchFamily="34" charset="0"/>
              <a:ea typeface="Arial" panose="020B0604020202020204" pitchFamily="34" charset="0"/>
            </a:endParaRPr>
          </a:p>
          <a:p>
            <a:pPr algn="just">
              <a:lnSpc>
                <a:spcPct val="115000"/>
              </a:lnSpc>
              <a:spcAft>
                <a:spcPts val="0"/>
              </a:spcAft>
            </a:pPr>
            <a:r>
              <a:rPr lang="fr-FR" dirty="0">
                <a:latin typeface="Calibri" panose="020F0502020204030204" pitchFamily="34" charset="0"/>
                <a:ea typeface="Calibri" panose="020F0502020204030204" pitchFamily="34" charset="0"/>
              </a:rPr>
              <a:t>« L’étude sur les valeurs et principes de la République s’appuie sur des définitions. Cependant, l’objectif est de comprendre comment ils se traduisent en action, comment ils permettent de faire société et de construire une cohésion sociale. Ainsi, la solidarité est reliée au rôle de l’État et des acteurs associatifs, ainsi qu’aux moyens mobilisés (impôts, collecte). Cela s’inscrit dans la continuité d’une réflexion sur ce qui permet de construire une cohésion dans un groupe social. »</a:t>
            </a:r>
            <a:endParaRPr lang="fr-FR" dirty="0">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28413445-8D82-4745-8EBE-667124F46FFB}"/>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spTree>
    <p:extLst>
      <p:ext uri="{BB962C8B-B14F-4D97-AF65-F5344CB8AC3E}">
        <p14:creationId xmlns:p14="http://schemas.microsoft.com/office/powerpoint/2010/main" val="251178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39699" y="147167"/>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HISTOIRE ATTENDUS DE FIN DE 5</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D1E15801-8751-6147-A349-59C2895FA00B}"/>
              </a:ext>
            </a:extLst>
          </p:cNvPr>
          <p:cNvSpPr>
            <a:spLocks noGrp="1"/>
          </p:cNvSpPr>
          <p:nvPr>
            <p:ph type="ftr" sz="quarter" idx="11"/>
          </p:nvPr>
        </p:nvSpPr>
        <p:spPr/>
        <p:txBody>
          <a:bodyPr/>
          <a:lstStyle/>
          <a:p>
            <a:r>
              <a:rPr lang="fr-FR"/>
              <a:t>IA-IPR histoire géographie Lyon</a:t>
            </a:r>
          </a:p>
        </p:txBody>
      </p:sp>
      <p:pic>
        <p:nvPicPr>
          <p:cNvPr id="4" name="Image 3">
            <a:extLst>
              <a:ext uri="{FF2B5EF4-FFF2-40B4-BE49-F238E27FC236}">
                <a16:creationId xmlns:a16="http://schemas.microsoft.com/office/drawing/2014/main" id="{3620A300-0CBE-6743-A137-178F156C8A30}"/>
              </a:ext>
            </a:extLst>
          </p:cNvPr>
          <p:cNvPicPr>
            <a:picLocks noChangeAspect="1"/>
          </p:cNvPicPr>
          <p:nvPr/>
        </p:nvPicPr>
        <p:blipFill>
          <a:blip r:embed="rId2"/>
          <a:stretch>
            <a:fillRect/>
          </a:stretch>
        </p:blipFill>
        <p:spPr>
          <a:xfrm>
            <a:off x="219763" y="1070777"/>
            <a:ext cx="5674139" cy="3492333"/>
          </a:xfrm>
          <a:prstGeom prst="rect">
            <a:avLst/>
          </a:prstGeom>
        </p:spPr>
      </p:pic>
      <p:sp>
        <p:nvSpPr>
          <p:cNvPr id="7" name="Rectangle 6">
            <a:extLst>
              <a:ext uri="{FF2B5EF4-FFF2-40B4-BE49-F238E27FC236}">
                <a16:creationId xmlns:a16="http://schemas.microsoft.com/office/drawing/2014/main" id="{255473EF-8EB4-4043-BC2E-7EBBEF4C3D21}"/>
              </a:ext>
            </a:extLst>
          </p:cNvPr>
          <p:cNvSpPr/>
          <p:nvPr/>
        </p:nvSpPr>
        <p:spPr>
          <a:xfrm>
            <a:off x="202098" y="4508110"/>
            <a:ext cx="6096000" cy="338554"/>
          </a:xfrm>
          <a:prstGeom prst="rect">
            <a:avLst/>
          </a:prstGeom>
        </p:spPr>
        <p:txBody>
          <a:bodyPr>
            <a:spAutoFit/>
          </a:bodyPr>
          <a:lstStyle/>
          <a:p>
            <a:r>
              <a:rPr lang="fr-FR" sz="800" dirty="0">
                <a:hlinkClick r:id="rId3"/>
              </a:rPr>
              <a:t>https://cache.media.eduscol.education.fr/file/Reprise_deconfinement_Mai2020/08/7/Fiche_College_5e_1280087.pdf</a:t>
            </a:r>
            <a:endParaRPr lang="fr-FR" sz="800" dirty="0"/>
          </a:p>
          <a:p>
            <a:endParaRPr lang="fr-FR" sz="800" dirty="0"/>
          </a:p>
        </p:txBody>
      </p:sp>
      <p:sp>
        <p:nvSpPr>
          <p:cNvPr id="9" name="Rectangle 8">
            <a:extLst>
              <a:ext uri="{FF2B5EF4-FFF2-40B4-BE49-F238E27FC236}">
                <a16:creationId xmlns:a16="http://schemas.microsoft.com/office/drawing/2014/main" id="{0A0E8906-B2FF-CC48-AB9A-90CD91F52A2F}"/>
              </a:ext>
            </a:extLst>
          </p:cNvPr>
          <p:cNvSpPr/>
          <p:nvPr/>
        </p:nvSpPr>
        <p:spPr>
          <a:xfrm>
            <a:off x="435664" y="4846664"/>
            <a:ext cx="5242339" cy="149666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4" action="ppaction://hlinksldjump"/>
              </a:rPr>
              <a:t>Se repérer dans le temps</a:t>
            </a:r>
            <a:endParaRPr lang="fr-FR" sz="1600" dirty="0">
              <a:solidFill>
                <a:schemeClr val="tx1"/>
              </a:solidFill>
            </a:endParaRPr>
          </a:p>
          <a:p>
            <a:r>
              <a:rPr lang="fr-FR" sz="1600" dirty="0">
                <a:solidFill>
                  <a:schemeClr val="tx1"/>
                </a:solidFill>
                <a:hlinkClick r:id="rId5" action="ppaction://hlinksldjump"/>
              </a:rPr>
              <a:t>Analyser et comprendre un document </a:t>
            </a:r>
            <a:endParaRPr lang="fr-FR" sz="1600" dirty="0">
              <a:solidFill>
                <a:schemeClr val="tx1"/>
              </a:solidFill>
            </a:endParaRPr>
          </a:p>
          <a:p>
            <a:r>
              <a:rPr lang="fr-FR" sz="1600" dirty="0">
                <a:solidFill>
                  <a:schemeClr val="tx1"/>
                </a:solidFill>
                <a:hlinkClick r:id="rId6" action="ppaction://hlinksldjump"/>
              </a:rPr>
              <a:t>Raisonner, justifier une démarche et les choix effectués</a:t>
            </a:r>
            <a:endParaRPr lang="fr-FR" sz="1600" dirty="0">
              <a:solidFill>
                <a:schemeClr val="tx1"/>
              </a:solidFill>
            </a:endParaRPr>
          </a:p>
        </p:txBody>
      </p:sp>
      <p:sp>
        <p:nvSpPr>
          <p:cNvPr id="10" name="Rectangle 9">
            <a:extLst>
              <a:ext uri="{FF2B5EF4-FFF2-40B4-BE49-F238E27FC236}">
                <a16:creationId xmlns:a16="http://schemas.microsoft.com/office/drawing/2014/main" id="{10BD237D-B802-1549-B070-9D2BABB6222A}"/>
              </a:ext>
            </a:extLst>
          </p:cNvPr>
          <p:cNvSpPr/>
          <p:nvPr/>
        </p:nvSpPr>
        <p:spPr>
          <a:xfrm>
            <a:off x="6542820" y="1248514"/>
            <a:ext cx="4973760" cy="3822008"/>
          </a:xfrm>
          <a:prstGeom prst="rect">
            <a:avLst/>
          </a:prstGeom>
          <a:ln w="28575">
            <a:solidFill>
              <a:srgbClr val="7030A0"/>
            </a:solidFill>
          </a:ln>
        </p:spPr>
        <p:txBody>
          <a:bodyPr wrap="square">
            <a:spAutoFit/>
          </a:bodyPr>
          <a:lstStyle/>
          <a:p>
            <a:pPr algn="ctr"/>
            <a:r>
              <a:rPr lang="fr-FR" dirty="0"/>
              <a:t>PISTES PEDOGOGIQUES</a:t>
            </a:r>
          </a:p>
          <a:p>
            <a:pPr algn="just"/>
            <a:endParaRPr lang="fr-FR" sz="1600" dirty="0"/>
          </a:p>
          <a:p>
            <a:pPr algn="just"/>
            <a:r>
              <a:rPr lang="fr-FR" sz="1600" dirty="0"/>
              <a:t>L’étude de ce deuxième sous-thème doit permettre de préciser les bouleversements culturels et religieux que connaît l’Europe de la Renaissance.</a:t>
            </a:r>
          </a:p>
          <a:p>
            <a:pPr algn="just"/>
            <a:endParaRPr lang="fr-FR" sz="1600" dirty="0"/>
          </a:p>
          <a:p>
            <a:pPr algn="just"/>
            <a:r>
              <a:rPr lang="fr-FR" sz="1600" dirty="0"/>
              <a:t>Les élèves pourront être sensibilisés à la rupture par rapport au Moyen Âge sur ce point. En vue de faire le lien avec l’étude du thème 1 du programme de 4</a:t>
            </a:r>
            <a:r>
              <a:rPr lang="fr-FR" sz="1600" baseline="30000" dirty="0"/>
              <a:t>ème</a:t>
            </a:r>
            <a:r>
              <a:rPr lang="fr-FR" sz="1600" dirty="0"/>
              <a:t>, cette étude permet de dégager quelques aspects des relations singulières entre pouvoirs politiques et religion.</a:t>
            </a:r>
          </a:p>
          <a:p>
            <a:pPr algn="just"/>
            <a:endParaRPr lang="fr-FR" sz="1600" dirty="0"/>
          </a:p>
          <a:p>
            <a:pPr algn="just"/>
            <a:r>
              <a:rPr lang="fr-FR" sz="1600" dirty="0"/>
              <a:t>Principaux repères chronologiques à construire : 1517 : Luther publie ses 95 thèses - 1598 : l’Édit de Nantes.</a:t>
            </a:r>
          </a:p>
          <a:p>
            <a:pPr marL="285750" lvl="0" indent="-285750" algn="just">
              <a:lnSpc>
                <a:spcPct val="107000"/>
              </a:lnSpc>
              <a:spcAft>
                <a:spcPts val="0"/>
              </a:spcAft>
              <a:buFont typeface="Wingdings" pitchFamily="2" charset="2"/>
              <a:buChar char="§"/>
            </a:pP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A617D0CB-6926-1E4E-9FC7-70F0272D44DC}"/>
              </a:ext>
            </a:extLst>
          </p:cNvPr>
          <p:cNvSpPr/>
          <p:nvPr/>
        </p:nvSpPr>
        <p:spPr>
          <a:xfrm>
            <a:off x="219763" y="757822"/>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cxnSp>
        <p:nvCxnSpPr>
          <p:cNvPr id="5" name="Connecteur droit avec flèche 4">
            <a:extLst>
              <a:ext uri="{FF2B5EF4-FFF2-40B4-BE49-F238E27FC236}">
                <a16:creationId xmlns:a16="http://schemas.microsoft.com/office/drawing/2014/main" id="{D8EF4242-56CC-B84F-AF81-37DAA332CCB3}"/>
              </a:ext>
            </a:extLst>
          </p:cNvPr>
          <p:cNvCxnSpPr/>
          <p:nvPr/>
        </p:nvCxnSpPr>
        <p:spPr>
          <a:xfrm flipH="1">
            <a:off x="5103090" y="6086763"/>
            <a:ext cx="19858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69A0DB2-498C-E640-A4BE-FF400BCC1983}"/>
              </a:ext>
            </a:extLst>
          </p:cNvPr>
          <p:cNvSpPr/>
          <p:nvPr/>
        </p:nvSpPr>
        <p:spPr>
          <a:xfrm>
            <a:off x="7158182" y="5957455"/>
            <a:ext cx="2964873"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Autre compétence pouvant être mobilisée</a:t>
            </a:r>
          </a:p>
        </p:txBody>
      </p:sp>
    </p:spTree>
    <p:extLst>
      <p:ext uri="{BB962C8B-B14F-4D97-AF65-F5344CB8AC3E}">
        <p14:creationId xmlns:p14="http://schemas.microsoft.com/office/powerpoint/2010/main" val="346259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39699" y="147167"/>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GEOGRAPHIE ATTENDUS DE FIN DE 5</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D1E15801-8751-6147-A349-59C2895FA00B}"/>
              </a:ext>
            </a:extLst>
          </p:cNvPr>
          <p:cNvSpPr>
            <a:spLocks noGrp="1"/>
          </p:cNvSpPr>
          <p:nvPr>
            <p:ph type="ftr" sz="quarter" idx="11"/>
          </p:nvPr>
        </p:nvSpPr>
        <p:spPr/>
        <p:txBody>
          <a:bodyPr/>
          <a:lstStyle/>
          <a:p>
            <a:r>
              <a:rPr lang="fr-FR" dirty="0"/>
              <a:t>IA-IPR histoire géographie Lyon</a:t>
            </a:r>
          </a:p>
        </p:txBody>
      </p:sp>
      <p:sp>
        <p:nvSpPr>
          <p:cNvPr id="3" name="Rectangle 2">
            <a:extLst>
              <a:ext uri="{FF2B5EF4-FFF2-40B4-BE49-F238E27FC236}">
                <a16:creationId xmlns:a16="http://schemas.microsoft.com/office/drawing/2014/main" id="{48AC5FC5-83FF-B548-904D-37879BF080C0}"/>
              </a:ext>
            </a:extLst>
          </p:cNvPr>
          <p:cNvSpPr/>
          <p:nvPr/>
        </p:nvSpPr>
        <p:spPr>
          <a:xfrm>
            <a:off x="265090" y="4528868"/>
            <a:ext cx="6096000" cy="338554"/>
          </a:xfrm>
          <a:prstGeom prst="rect">
            <a:avLst/>
          </a:prstGeom>
        </p:spPr>
        <p:txBody>
          <a:bodyPr>
            <a:spAutoFit/>
          </a:bodyPr>
          <a:lstStyle/>
          <a:p>
            <a:r>
              <a:rPr lang="fr-FR" sz="800" dirty="0">
                <a:hlinkClick r:id="rId2"/>
              </a:rPr>
              <a:t>https://cache.media.eduscol.education.fr/file/Reprise_deconfinement_Mai2020/08/7/Fiche_College_5e_1280087.pdf</a:t>
            </a:r>
            <a:endParaRPr lang="fr-FR" sz="800" dirty="0"/>
          </a:p>
          <a:p>
            <a:endParaRPr lang="fr-FR" sz="800" dirty="0"/>
          </a:p>
        </p:txBody>
      </p:sp>
      <p:pic>
        <p:nvPicPr>
          <p:cNvPr id="6" name="Image 5">
            <a:extLst>
              <a:ext uri="{FF2B5EF4-FFF2-40B4-BE49-F238E27FC236}">
                <a16:creationId xmlns:a16="http://schemas.microsoft.com/office/drawing/2014/main" id="{66F6B254-E002-AD40-8CEE-C1CAB5059E54}"/>
              </a:ext>
            </a:extLst>
          </p:cNvPr>
          <p:cNvPicPr>
            <a:picLocks noChangeAspect="1"/>
          </p:cNvPicPr>
          <p:nvPr/>
        </p:nvPicPr>
        <p:blipFill>
          <a:blip r:embed="rId3"/>
          <a:stretch>
            <a:fillRect/>
          </a:stretch>
        </p:blipFill>
        <p:spPr>
          <a:xfrm>
            <a:off x="265090" y="1019660"/>
            <a:ext cx="4760292" cy="3522982"/>
          </a:xfrm>
          <a:prstGeom prst="rect">
            <a:avLst/>
          </a:prstGeom>
        </p:spPr>
      </p:pic>
      <p:sp>
        <p:nvSpPr>
          <p:cNvPr id="7" name="Rectangle 6">
            <a:extLst>
              <a:ext uri="{FF2B5EF4-FFF2-40B4-BE49-F238E27FC236}">
                <a16:creationId xmlns:a16="http://schemas.microsoft.com/office/drawing/2014/main" id="{49917A1F-8C81-4644-9F33-FFA53124FFD9}"/>
              </a:ext>
            </a:extLst>
          </p:cNvPr>
          <p:cNvSpPr/>
          <p:nvPr/>
        </p:nvSpPr>
        <p:spPr>
          <a:xfrm>
            <a:off x="288786" y="4867422"/>
            <a:ext cx="4736596" cy="1488928"/>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Fiche compétence : cliquer sur le lien</a:t>
            </a:r>
          </a:p>
          <a:p>
            <a:endParaRPr lang="fr-FR" sz="1600" dirty="0">
              <a:solidFill>
                <a:schemeClr val="tx1"/>
              </a:solidFill>
              <a:hlinkClick r:id="rId4" action="ppaction://hlinksldjump">
                <a:extLst>
                  <a:ext uri="{A12FA001-AC4F-418D-AE19-62706E023703}">
                    <ahyp:hlinkClr xmlns:ahyp="http://schemas.microsoft.com/office/drawing/2018/hyperlinkcolor" xmlns="" val="tx"/>
                  </a:ext>
                </a:extLst>
              </a:hlinkClick>
            </a:endParaRPr>
          </a:p>
          <a:p>
            <a:r>
              <a:rPr lang="fr-FR" sz="1600" dirty="0">
                <a:solidFill>
                  <a:schemeClr val="tx1"/>
                </a:solidFill>
                <a:hlinkClick r:id="rId5" action="ppaction://hlinksldjump"/>
              </a:rPr>
              <a:t>Se repérer dans l’espace</a:t>
            </a:r>
            <a:endParaRPr lang="fr-FR" sz="1600" dirty="0">
              <a:solidFill>
                <a:schemeClr val="tx1"/>
              </a:solidFill>
            </a:endParaRPr>
          </a:p>
          <a:p>
            <a:r>
              <a:rPr lang="fr-FR" sz="1600" dirty="0">
                <a:solidFill>
                  <a:schemeClr val="tx1"/>
                </a:solidFill>
                <a:hlinkClick r:id="rId6" action="ppaction://hlinksldjump"/>
              </a:rPr>
              <a:t>Analyser et comprendre un document </a:t>
            </a:r>
            <a:endParaRPr lang="fr-FR" sz="1600" dirty="0">
              <a:solidFill>
                <a:schemeClr val="tx1"/>
              </a:solidFill>
            </a:endParaRPr>
          </a:p>
          <a:p>
            <a:r>
              <a:rPr lang="fr-FR" sz="1600" dirty="0">
                <a:solidFill>
                  <a:schemeClr val="tx1"/>
                </a:solidFill>
                <a:hlinkClick r:id="rId7" action="ppaction://hlinksldjump"/>
              </a:rPr>
              <a:t>S’informer dans le monde du numérique</a:t>
            </a:r>
            <a:endParaRPr lang="fr-FR" sz="1600" dirty="0">
              <a:solidFill>
                <a:schemeClr val="tx1"/>
              </a:solidFill>
            </a:endParaRPr>
          </a:p>
          <a:p>
            <a:r>
              <a:rPr lang="fr-FR" sz="1600" dirty="0">
                <a:solidFill>
                  <a:schemeClr val="tx1"/>
                </a:solidFill>
                <a:hlinkClick r:id="rId8" action="ppaction://hlinksldjump"/>
              </a:rPr>
              <a:t>Raisonner, justifier une démarche et les choix effectués</a:t>
            </a:r>
            <a:endParaRPr lang="fr-FR" sz="1600" dirty="0">
              <a:solidFill>
                <a:schemeClr val="tx1"/>
              </a:solidFill>
            </a:endParaRPr>
          </a:p>
        </p:txBody>
      </p:sp>
      <p:sp>
        <p:nvSpPr>
          <p:cNvPr id="9" name="Rectangle 8">
            <a:extLst>
              <a:ext uri="{FF2B5EF4-FFF2-40B4-BE49-F238E27FC236}">
                <a16:creationId xmlns:a16="http://schemas.microsoft.com/office/drawing/2014/main" id="{F2FF27AC-FF98-144C-9C5D-A12060C75C13}"/>
              </a:ext>
            </a:extLst>
          </p:cNvPr>
          <p:cNvSpPr/>
          <p:nvPr/>
        </p:nvSpPr>
        <p:spPr>
          <a:xfrm>
            <a:off x="6458938" y="841800"/>
            <a:ext cx="5251872" cy="4339650"/>
          </a:xfrm>
          <a:prstGeom prst="rect">
            <a:avLst/>
          </a:prstGeom>
          <a:ln w="28575">
            <a:solidFill>
              <a:srgbClr val="7030A0"/>
            </a:solidFill>
          </a:ln>
        </p:spPr>
        <p:txBody>
          <a:bodyPr wrap="square">
            <a:spAutoFit/>
          </a:bodyPr>
          <a:lstStyle/>
          <a:p>
            <a:pPr algn="ctr"/>
            <a:r>
              <a:rPr lang="fr-FR" dirty="0"/>
              <a:t>PISTES PEDAGOGIQUES</a:t>
            </a:r>
          </a:p>
          <a:p>
            <a:pPr algn="just"/>
            <a:endParaRPr lang="fr-FR" dirty="0"/>
          </a:p>
          <a:p>
            <a:pPr algn="just"/>
            <a:r>
              <a:rPr lang="fr-FR" sz="1600" dirty="0"/>
              <a:t>L’étude des risques permet d’éclairer la notion de changement global. La réflexion sur cette notion pourra être menée à partir d’un type de risque : risque naturel, climatique, industriel et technologique.</a:t>
            </a:r>
          </a:p>
          <a:p>
            <a:pPr algn="just"/>
            <a:endParaRPr lang="fr-FR" sz="1600" dirty="0"/>
          </a:p>
          <a:p>
            <a:pPr algn="just"/>
            <a:r>
              <a:rPr lang="fr-FR" sz="1600" dirty="0"/>
              <a:t>Dans le contexte actuel, l’exemple du risque épidémique, avec l’exemple du </a:t>
            </a:r>
            <a:r>
              <a:rPr lang="fr-FR" sz="1600" dirty="0" err="1"/>
              <a:t>Covid</a:t>
            </a:r>
            <a:r>
              <a:rPr lang="fr-FR" sz="1600" dirty="0"/>
              <a:t> 19, permet d’aborder les capacités des acteurs à mettre en place des politiques adaptées pour prévenir et gérer les changements induits. La démarche prospective déjà abordée en classe de 6</a:t>
            </a:r>
            <a:r>
              <a:rPr lang="fr-FR" sz="1600" baseline="30000" dirty="0"/>
              <a:t>ème</a:t>
            </a:r>
            <a:r>
              <a:rPr lang="fr-FR" sz="1600" dirty="0"/>
              <a:t> pourra être réinvestie à cette occasion, dans une perspective d’éducation au développement durable.</a:t>
            </a:r>
          </a:p>
          <a:p>
            <a:pPr algn="just"/>
            <a:endParaRPr lang="fr-FR" sz="1600" dirty="0"/>
          </a:p>
          <a:p>
            <a:pPr algn="just"/>
            <a:r>
              <a:rPr lang="fr-FR" sz="1600" dirty="0"/>
              <a:t>Principaux repères spatiaux à remobiliser : la localisation des territoires des études de cas menées en classe. </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C51BE87-E3BC-B849-80C5-86985251AC66}"/>
              </a:ext>
            </a:extLst>
          </p:cNvPr>
          <p:cNvSpPr/>
          <p:nvPr/>
        </p:nvSpPr>
        <p:spPr>
          <a:xfrm>
            <a:off x="288786" y="665759"/>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cxnSp>
        <p:nvCxnSpPr>
          <p:cNvPr id="11" name="Connecteur droit avec flèche 10">
            <a:extLst>
              <a:ext uri="{FF2B5EF4-FFF2-40B4-BE49-F238E27FC236}">
                <a16:creationId xmlns:a16="http://schemas.microsoft.com/office/drawing/2014/main" id="{3F895D43-63E7-664D-A299-D6B27FBF20B3}"/>
              </a:ext>
            </a:extLst>
          </p:cNvPr>
          <p:cNvCxnSpPr>
            <a:cxnSpLocks/>
          </p:cNvCxnSpPr>
          <p:nvPr/>
        </p:nvCxnSpPr>
        <p:spPr>
          <a:xfrm flipH="1">
            <a:off x="3577033" y="5735781"/>
            <a:ext cx="159533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D123064-D69D-D642-A268-3F50BD6D142C}"/>
              </a:ext>
            </a:extLst>
          </p:cNvPr>
          <p:cNvSpPr/>
          <p:nvPr/>
        </p:nvSpPr>
        <p:spPr>
          <a:xfrm>
            <a:off x="5270212" y="5278830"/>
            <a:ext cx="963200" cy="91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Autre compétence pouvant être mobilisée</a:t>
            </a:r>
          </a:p>
        </p:txBody>
      </p:sp>
    </p:spTree>
    <p:extLst>
      <p:ext uri="{BB962C8B-B14F-4D97-AF65-F5344CB8AC3E}">
        <p14:creationId xmlns:p14="http://schemas.microsoft.com/office/powerpoint/2010/main" val="366775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A882A-1C0D-7C4B-8AF5-CAF58BDAA5A2}"/>
              </a:ext>
            </a:extLst>
          </p:cNvPr>
          <p:cNvSpPr/>
          <p:nvPr/>
        </p:nvSpPr>
        <p:spPr>
          <a:xfrm>
            <a:off x="152399" y="136525"/>
            <a:ext cx="5423151" cy="34417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030A0"/>
              </a:solidFill>
            </a:endParaRPr>
          </a:p>
          <a:p>
            <a:pPr algn="ctr"/>
            <a:endParaRPr lang="fr-FR" sz="2000" b="1" dirty="0">
              <a:solidFill>
                <a:srgbClr val="7030A0"/>
              </a:solidFill>
            </a:endParaRPr>
          </a:p>
          <a:p>
            <a:pPr algn="ctr"/>
            <a:r>
              <a:rPr lang="fr-FR" sz="2000" b="1" dirty="0">
                <a:solidFill>
                  <a:srgbClr val="7030A0"/>
                </a:solidFill>
              </a:rPr>
              <a:t>EMC ATTENDUS DE FIN DE 5</a:t>
            </a:r>
            <a:r>
              <a:rPr lang="fr-FR" sz="2000" b="1" baseline="30000" dirty="0">
                <a:solidFill>
                  <a:srgbClr val="7030A0"/>
                </a:solidFill>
              </a:rPr>
              <a:t>ème</a:t>
            </a:r>
            <a:endParaRPr lang="fr-FR" sz="2000" b="1" dirty="0">
              <a:solidFill>
                <a:srgbClr val="7030A0"/>
              </a:solidFill>
            </a:endParaRPr>
          </a:p>
          <a:p>
            <a:pPr algn="ctr"/>
            <a:endParaRPr lang="fr-FR" sz="2000" b="1" dirty="0">
              <a:solidFill>
                <a:srgbClr val="7030A0"/>
              </a:solidFill>
            </a:endParaRPr>
          </a:p>
          <a:p>
            <a:pPr algn="ctr"/>
            <a:endParaRPr lang="fr-FR" sz="2800" b="1" dirty="0">
              <a:solidFill>
                <a:srgbClr val="7030A0"/>
              </a:solidFill>
            </a:endParaRPr>
          </a:p>
        </p:txBody>
      </p:sp>
      <p:sp>
        <p:nvSpPr>
          <p:cNvPr id="2" name="Espace réservé du pied de page 1">
            <a:extLst>
              <a:ext uri="{FF2B5EF4-FFF2-40B4-BE49-F238E27FC236}">
                <a16:creationId xmlns:a16="http://schemas.microsoft.com/office/drawing/2014/main" id="{E1E0CC0E-EB93-B349-B6CC-65DCA78EE06F}"/>
              </a:ext>
            </a:extLst>
          </p:cNvPr>
          <p:cNvSpPr>
            <a:spLocks noGrp="1"/>
          </p:cNvSpPr>
          <p:nvPr>
            <p:ph type="ftr" sz="quarter" idx="11"/>
          </p:nvPr>
        </p:nvSpPr>
        <p:spPr/>
        <p:txBody>
          <a:bodyPr/>
          <a:lstStyle/>
          <a:p>
            <a:r>
              <a:rPr lang="fr-FR"/>
              <a:t>IA-IPR histoire géographie Lyon</a:t>
            </a:r>
          </a:p>
        </p:txBody>
      </p:sp>
      <p:sp>
        <p:nvSpPr>
          <p:cNvPr id="3" name="Rectangle 2">
            <a:extLst>
              <a:ext uri="{FF2B5EF4-FFF2-40B4-BE49-F238E27FC236}">
                <a16:creationId xmlns:a16="http://schemas.microsoft.com/office/drawing/2014/main" id="{3C4AC588-9BE2-7542-B62C-5F7B951D36E4}"/>
              </a:ext>
            </a:extLst>
          </p:cNvPr>
          <p:cNvSpPr/>
          <p:nvPr/>
        </p:nvSpPr>
        <p:spPr>
          <a:xfrm>
            <a:off x="152399" y="4467237"/>
            <a:ext cx="6096000" cy="338554"/>
          </a:xfrm>
          <a:prstGeom prst="rect">
            <a:avLst/>
          </a:prstGeom>
        </p:spPr>
        <p:txBody>
          <a:bodyPr>
            <a:spAutoFit/>
          </a:bodyPr>
          <a:lstStyle/>
          <a:p>
            <a:r>
              <a:rPr lang="fr-FR" sz="800" dirty="0">
                <a:hlinkClick r:id="rId2"/>
              </a:rPr>
              <a:t>https://cache.media.eduscol.education.fr/file/Reprise_deconfinement_Mai2020/08/5/Fiche_College_3e_1280085.pdF</a:t>
            </a:r>
            <a:endParaRPr lang="fr-FR" sz="800" dirty="0"/>
          </a:p>
          <a:p>
            <a:endParaRPr lang="fr-FR" sz="800" dirty="0"/>
          </a:p>
        </p:txBody>
      </p:sp>
      <p:sp>
        <p:nvSpPr>
          <p:cNvPr id="6" name="Rectangle 5">
            <a:extLst>
              <a:ext uri="{FF2B5EF4-FFF2-40B4-BE49-F238E27FC236}">
                <a16:creationId xmlns:a16="http://schemas.microsoft.com/office/drawing/2014/main" id="{D6F83D67-B2F3-F94F-866A-70AC03BD726A}"/>
              </a:ext>
            </a:extLst>
          </p:cNvPr>
          <p:cNvSpPr/>
          <p:nvPr/>
        </p:nvSpPr>
        <p:spPr>
          <a:xfrm>
            <a:off x="6708914" y="1856406"/>
            <a:ext cx="4973760" cy="2400657"/>
          </a:xfrm>
          <a:prstGeom prst="rect">
            <a:avLst/>
          </a:prstGeom>
          <a:ln w="28575">
            <a:solidFill>
              <a:srgbClr val="7030A0"/>
            </a:solidFill>
          </a:ln>
        </p:spPr>
        <p:txBody>
          <a:bodyPr wrap="square">
            <a:spAutoFit/>
          </a:bodyPr>
          <a:lstStyle/>
          <a:p>
            <a:pPr algn="ctr"/>
            <a:r>
              <a:rPr lang="fr-FR" dirty="0"/>
              <a:t>PISTES PEDAGOGIQUES</a:t>
            </a:r>
          </a:p>
          <a:p>
            <a:pPr algn="just"/>
            <a:endParaRPr lang="fr-FR" dirty="0"/>
          </a:p>
          <a:p>
            <a:pPr algn="just"/>
            <a:r>
              <a:rPr lang="fr-FR" sz="1600" dirty="0"/>
              <a:t>A traiter en prolongement de la géographie. Si l’entrée par la pandémie du </a:t>
            </a:r>
            <a:r>
              <a:rPr lang="fr-FR" sz="1600" dirty="0" err="1"/>
              <a:t>Covid</a:t>
            </a:r>
            <a:r>
              <a:rPr lang="fr-FR" sz="1600" dirty="0"/>
              <a:t> a été choisie, on veillera à ne pas trop s’appesantir sur la gravité du sujet et à aborder aussi les éléments de résilience. Si le risque sanitaire n’a pas été évoqué en géographie, le temps de l’EMC pourrait être un moment opportun pour ne pas occulter le sujet.</a:t>
            </a:r>
          </a:p>
          <a:p>
            <a:pPr algn="just"/>
            <a:endParaRPr lang="fr-FR" dirty="0"/>
          </a:p>
        </p:txBody>
      </p:sp>
      <p:sp>
        <p:nvSpPr>
          <p:cNvPr id="7" name="Rectangle 6">
            <a:extLst>
              <a:ext uri="{FF2B5EF4-FFF2-40B4-BE49-F238E27FC236}">
                <a16:creationId xmlns:a16="http://schemas.microsoft.com/office/drawing/2014/main" id="{9CF450C9-EF22-764A-967E-547D4C2E2C8D}"/>
              </a:ext>
            </a:extLst>
          </p:cNvPr>
          <p:cNvSpPr/>
          <p:nvPr/>
        </p:nvSpPr>
        <p:spPr>
          <a:xfrm>
            <a:off x="312023" y="916091"/>
            <a:ext cx="2039815" cy="209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Éléments nationaux</a:t>
            </a:r>
          </a:p>
        </p:txBody>
      </p:sp>
      <p:sp>
        <p:nvSpPr>
          <p:cNvPr id="4" name="Rectangle 3">
            <a:extLst>
              <a:ext uri="{FF2B5EF4-FFF2-40B4-BE49-F238E27FC236}">
                <a16:creationId xmlns:a16="http://schemas.microsoft.com/office/drawing/2014/main" id="{DD06D897-00E0-A941-8138-CD3119D657F6}"/>
              </a:ext>
            </a:extLst>
          </p:cNvPr>
          <p:cNvSpPr/>
          <p:nvPr/>
        </p:nvSpPr>
        <p:spPr>
          <a:xfrm>
            <a:off x="152399" y="1485250"/>
            <a:ext cx="5943601" cy="2622513"/>
          </a:xfrm>
          <a:prstGeom prst="rect">
            <a:avLst/>
          </a:prstGeom>
        </p:spPr>
        <p:txBody>
          <a:bodyPr wrap="square">
            <a:spAutoFit/>
          </a:bodyPr>
          <a:lstStyle/>
          <a:p>
            <a:pPr algn="just">
              <a:lnSpc>
                <a:spcPct val="115000"/>
              </a:lnSpc>
              <a:spcAft>
                <a:spcPts val="0"/>
              </a:spcAft>
            </a:pPr>
            <a:r>
              <a:rPr lang="fr-FR" sz="1600" dirty="0">
                <a:latin typeface="Calibri" panose="020F0502020204030204" pitchFamily="34" charset="0"/>
                <a:ea typeface="Calibri" panose="020F0502020204030204" pitchFamily="34" charset="0"/>
              </a:rPr>
              <a:t>À partir des repères annuels de la classe de cinquième, dans l’objectif « construire une culture civique », on pourra travailler sur la </a:t>
            </a:r>
            <a:r>
              <a:rPr lang="fr-FR" sz="1600" b="1" dirty="0">
                <a:latin typeface="Calibri" panose="020F0502020204030204" pitchFamily="34" charset="0"/>
                <a:ea typeface="Calibri" panose="020F0502020204030204" pitchFamily="34" charset="0"/>
              </a:rPr>
              <a:t>question de la prise en charge collectives des risques</a:t>
            </a:r>
            <a:r>
              <a:rPr lang="fr-FR" sz="1600" dirty="0">
                <a:latin typeface="Calibri" panose="020F0502020204030204" pitchFamily="34" charset="0"/>
                <a:ea typeface="Calibri" panose="020F0502020204030204" pitchFamily="34" charset="0"/>
              </a:rPr>
              <a:t> : « On aborde le rôle de l’opinion publique, des médias, les responsabilités individuelles et collectives face aux risques majeurs notamment en lien avec le programme de géographie sur la notion de risque. Dans ce cadre, les élèves appréhendent le rôle de l’État et acquièrent une connaissance de l’</a:t>
            </a:r>
            <a:r>
              <a:rPr lang="fr-FR" sz="1600" b="1" dirty="0">
                <a:latin typeface="Calibri" panose="020F0502020204030204" pitchFamily="34" charset="0"/>
                <a:ea typeface="Calibri" panose="020F0502020204030204" pitchFamily="34" charset="0"/>
              </a:rPr>
              <a:t>organisation de la sécurité intérieure</a:t>
            </a:r>
            <a:r>
              <a:rPr lang="fr-FR" sz="1600" dirty="0">
                <a:latin typeface="Calibri" panose="020F0502020204030204" pitchFamily="34" charset="0"/>
                <a:ea typeface="Calibri" panose="020F0502020204030204" pitchFamily="34" charset="0"/>
              </a:rPr>
              <a:t>. Une sensibilisation à la</a:t>
            </a:r>
            <a:r>
              <a:rPr lang="fr-FR" sz="1600" b="1" dirty="0">
                <a:latin typeface="Calibri" panose="020F0502020204030204" pitchFamily="34" charset="0"/>
                <a:ea typeface="Calibri" panose="020F0502020204030204" pitchFamily="34" charset="0"/>
              </a:rPr>
              <a:t> notion de résilience</a:t>
            </a:r>
            <a:r>
              <a:rPr lang="fr-FR" sz="1600" dirty="0">
                <a:latin typeface="Calibri" panose="020F0502020204030204" pitchFamily="34" charset="0"/>
                <a:ea typeface="Calibri" panose="020F0502020204030204" pitchFamily="34" charset="0"/>
              </a:rPr>
              <a:t> peut être menée. »</a:t>
            </a:r>
            <a:endParaRPr lang="fr-FR" sz="16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875198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2115</Words>
  <Application>Microsoft Office PowerPoint</Application>
  <PresentationFormat>Grand écran</PresentationFormat>
  <Paragraphs>286</Paragraphs>
  <Slides>22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 JULIEN</dc:creator>
  <cp:lastModifiedBy>vjulien</cp:lastModifiedBy>
  <cp:revision>41</cp:revision>
  <dcterms:created xsi:type="dcterms:W3CDTF">2020-05-06T06:58:26Z</dcterms:created>
  <dcterms:modified xsi:type="dcterms:W3CDTF">2020-05-11T14:22:49Z</dcterms:modified>
</cp:coreProperties>
</file>