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9"/>
  </p:notesMasterIdLst>
  <p:sldIdLst>
    <p:sldId id="257" r:id="rId2"/>
    <p:sldId id="258" r:id="rId3"/>
    <p:sldId id="259" r:id="rId4"/>
    <p:sldId id="269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08107-FCF6-4060-9F1A-35CB5514CEE8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7589E-5EAD-40AE-8EB2-CE285BCCA4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53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4749C8-2B25-4959-B774-D6EAA448E747}" type="slidenum">
              <a:rPr lang="fr-FR" altLang="fr-FR" smtClean="0"/>
              <a:pPr/>
              <a:t>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49173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01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69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52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97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01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05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31" y="-32197"/>
            <a:ext cx="9232862" cy="69223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135247"/>
            <a:ext cx="939800" cy="12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5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6230536"/>
            <a:ext cx="1346200" cy="558872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96100" y="6327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5B465-768F-472B-948C-8202AA1023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45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0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35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49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33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4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84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62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79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21B72-12B6-4174-BA8E-BE55F1A5C10B}" type="datetimeFigureOut">
              <a:rPr lang="fr-FR" smtClean="0"/>
              <a:t>29/06/2020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203A3-8B31-41E2-A230-6D194254A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8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hyperlink" Target="https://nextcloud.ac-lyon.fr/index.php/s/6kaCN84F2Afomj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nextcloud.ac-lyon.fr/index.php/s/7Q7KkMnw45LCdSo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nextcloud.ac-lyon.fr/index.php/s/KqZjSx5zA5G5jRP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nextcloud.ac-lyon.fr/index.php/s/P7jtFZSXAj6jpDE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29754" y="2321842"/>
            <a:ext cx="5997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 Black" panose="020B0A04020102020204" pitchFamily="34" charset="0"/>
              </a:rPr>
              <a:t>L’ENSEIGNEMENT </a:t>
            </a:r>
            <a:r>
              <a:rPr lang="fr-FR" dirty="0">
                <a:latin typeface="Arial Black" panose="020B0A04020102020204" pitchFamily="34" charset="0"/>
              </a:rPr>
              <a:t>COMMUN HISTOIRE ET </a:t>
            </a:r>
            <a:r>
              <a:rPr lang="fr-FR" dirty="0" smtClean="0">
                <a:latin typeface="Arial Black" panose="020B0A04020102020204" pitchFamily="34" charset="0"/>
              </a:rPr>
              <a:t>GEOGRAPHIE</a:t>
            </a:r>
          </a:p>
          <a:p>
            <a:endParaRPr lang="fr-FR" dirty="0">
              <a:latin typeface="Arial Black" panose="020B0A04020102020204" pitchFamily="34" charset="0"/>
            </a:endParaRP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Terminale générale</a:t>
            </a:r>
          </a:p>
          <a:p>
            <a:endParaRPr lang="fr-FR" dirty="0">
              <a:latin typeface="Arial Black" panose="020B0A04020102020204" pitchFamily="34" charset="0"/>
            </a:endParaRP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					IA-IPR d’histoire-géographie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0915" y="608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1175"/>
            <a:ext cx="637198" cy="73321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E3EB5FB-96EA-D747-8007-B469ABC190A1}"/>
              </a:ext>
            </a:extLst>
          </p:cNvPr>
          <p:cNvSpPr txBox="1">
            <a:spLocks/>
          </p:cNvSpPr>
          <p:nvPr/>
        </p:nvSpPr>
        <p:spPr>
          <a:xfrm>
            <a:off x="1143000" y="857250"/>
            <a:ext cx="6692141" cy="745629"/>
          </a:xfrm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endParaRPr lang="fr-FR" sz="225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6"/>
            <a:ext cx="7189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L’histoire et la géographie en classe de Terminale 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77" y="58484"/>
            <a:ext cx="3402106" cy="6532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endParaRPr lang="fr-FR" sz="1500" dirty="0" smtClean="0"/>
          </a:p>
          <a:p>
            <a:endParaRPr lang="fr-FR" sz="1500" dirty="0" smtClean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 smtClean="0"/>
              <a:t>Une </a:t>
            </a:r>
            <a:r>
              <a:rPr lang="fr-FR" dirty="0"/>
              <a:t>dernière année de lycée pour acquérir </a:t>
            </a:r>
            <a:r>
              <a:rPr lang="fr-FR" dirty="0" smtClean="0"/>
              <a:t>des </a:t>
            </a:r>
            <a:r>
              <a:rPr lang="fr-FR" dirty="0"/>
              <a:t>connaissances et des compétences  pour </a:t>
            </a:r>
            <a:r>
              <a:rPr lang="fr-FR" b="1" dirty="0" smtClean="0"/>
              <a:t>comprendre </a:t>
            </a:r>
            <a:r>
              <a:rPr lang="fr-FR" b="1" dirty="0"/>
              <a:t>et agir </a:t>
            </a:r>
          </a:p>
          <a:p>
            <a:pPr marL="214313" indent="-214313">
              <a:buFontTx/>
              <a:buChar char="-"/>
            </a:pPr>
            <a:endParaRPr lang="fr-FR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/>
              <a:t>Deux  disciplines complémentaires qui disposent </a:t>
            </a:r>
            <a:r>
              <a:rPr lang="fr-FR" dirty="0" smtClean="0"/>
              <a:t>du </a:t>
            </a:r>
            <a:r>
              <a:rPr lang="fr-FR" b="1" dirty="0"/>
              <a:t>même volume horaire annuel </a:t>
            </a:r>
            <a:r>
              <a:rPr lang="fr-FR" dirty="0"/>
              <a:t>et du même nombre </a:t>
            </a:r>
            <a:r>
              <a:rPr lang="fr-FR" dirty="0" smtClean="0"/>
              <a:t>de </a:t>
            </a:r>
            <a:r>
              <a:rPr lang="fr-FR" dirty="0"/>
              <a:t>thèmes chacune</a:t>
            </a:r>
            <a:r>
              <a:rPr lang="fr-FR" dirty="0" smtClean="0"/>
              <a:t>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fr-FR" dirty="0"/>
              <a:t>Un enseignement qui construit </a:t>
            </a:r>
            <a:r>
              <a:rPr lang="fr-FR" dirty="0" smtClean="0"/>
              <a:t>des </a:t>
            </a:r>
            <a:r>
              <a:rPr lang="fr-FR" b="1" dirty="0" smtClean="0"/>
              <a:t>capacités </a:t>
            </a:r>
            <a:r>
              <a:rPr lang="fr-FR" b="1" dirty="0"/>
              <a:t>et </a:t>
            </a:r>
            <a:r>
              <a:rPr lang="fr-FR" b="1" dirty="0" smtClean="0"/>
              <a:t>des méthodes </a:t>
            </a:r>
            <a:r>
              <a:rPr lang="fr-FR" dirty="0"/>
              <a:t>dont l’apprentissage, organisé de manière </a:t>
            </a:r>
            <a:r>
              <a:rPr lang="fr-FR" dirty="0" smtClean="0"/>
              <a:t>progressive</a:t>
            </a:r>
            <a:r>
              <a:rPr lang="fr-FR" dirty="0"/>
              <a:t>, est indissociable de l’acquisition des </a:t>
            </a:r>
            <a:r>
              <a:rPr lang="fr-FR" dirty="0" smtClean="0"/>
              <a:t>connaissances</a:t>
            </a:r>
            <a:r>
              <a:rPr lang="fr-FR" dirty="0"/>
              <a:t>.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fr-FR" sz="1500" dirty="0"/>
          </a:p>
          <a:p>
            <a:pPr marL="214313" indent="-214313">
              <a:buFontTx/>
              <a:buChar char="-"/>
            </a:pPr>
            <a:endParaRPr lang="fr-FR" sz="135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10076" t="20090" r="33301" b="25445"/>
          <a:stretch/>
        </p:blipFill>
        <p:spPr>
          <a:xfrm>
            <a:off x="3817927" y="531691"/>
            <a:ext cx="5052637" cy="27323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l="9673" t="17232" r="33401" b="14018"/>
          <a:stretch/>
        </p:blipFill>
        <p:spPr>
          <a:xfrm>
            <a:off x="3817927" y="3324763"/>
            <a:ext cx="5056737" cy="34335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3162" y="6122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C5B465-768F-472B-948C-8202AA10233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74811" y="461665"/>
            <a:ext cx="87786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Finalités </a:t>
            </a:r>
            <a:endParaRPr lang="fr-FR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une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réflexion sur le temps </a:t>
            </a:r>
            <a:endParaRPr lang="fr-FR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une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réflexion sur les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 sources </a:t>
            </a:r>
          </a:p>
          <a:p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u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ne initiation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au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raisonnement historique 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-  l’aptitude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à replacer les actions humaines et les faits dans leur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contexte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et dans leur époque ; </a:t>
            </a: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 une contribution au 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développement de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la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responsabilité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et de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la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formation civique </a:t>
            </a:r>
            <a:r>
              <a:rPr lang="fr-FR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des élèves; </a:t>
            </a:r>
            <a:endParaRPr lang="fr-F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le développement de la </a:t>
            </a: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culture générale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des élèves. </a:t>
            </a:r>
          </a:p>
          <a:p>
            <a:pPr marL="214313" indent="-214313">
              <a:buFontTx/>
              <a:buChar char="-"/>
            </a:pPr>
            <a:endParaRPr lang="fr-FR" dirty="0" smtClean="0"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</a:rPr>
              <a:t>Un programme chronologique et structurant </a:t>
            </a:r>
            <a:endParaRPr lang="fr-FR" dirty="0">
              <a:latin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</a:rPr>
              <a:t>Le programme de la classe terminale élargit la dimension internationale. À partir de la crise des années 1930, il interroge le jeu des puissances et l’évolution des sociétés jusqu’à nos jours</a:t>
            </a:r>
            <a:r>
              <a:rPr lang="fr-FR" dirty="0" smtClean="0">
                <a:latin typeface="Arial" panose="020B0604020202020204" pitchFamily="34" charset="0"/>
              </a:rPr>
              <a:t>.</a:t>
            </a:r>
          </a:p>
          <a:p>
            <a:endParaRPr lang="fr-FR" dirty="0" smtClean="0"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</a:rPr>
              <a:t>Des thèmes associant le récit historique et des « points de passage et d’ouverture » </a:t>
            </a:r>
            <a:r>
              <a:rPr lang="fr-FR" dirty="0">
                <a:latin typeface="Arial" panose="020B0604020202020204" pitchFamily="34" charset="0"/>
              </a:rPr>
              <a:t> Les « points de passage et d’ouverture » confèrent à l’histoire sa dimension concrète</a:t>
            </a:r>
            <a:r>
              <a:rPr lang="fr-FR" sz="1200" dirty="0">
                <a:latin typeface="Arial" panose="020B0604020202020204" pitchFamily="34" charset="0"/>
              </a:rPr>
              <a:t>. 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174811" y="0"/>
            <a:ext cx="160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En histoire </a:t>
            </a: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4555" y="608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8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C5B465-768F-472B-948C-8202AA10233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74811" y="0"/>
            <a:ext cx="153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En </a:t>
            </a:r>
            <a:r>
              <a:rPr lang="fr-FR" sz="2400" b="1" dirty="0" smtClean="0"/>
              <a:t>histoire</a:t>
            </a:r>
          </a:p>
          <a:p>
            <a:r>
              <a:rPr lang="fr-FR" sz="2400" b="1" dirty="0" smtClean="0"/>
              <a:t> </a:t>
            </a:r>
            <a:endParaRPr lang="fr-FR" sz="2400" b="1" dirty="0"/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D6C28031-5B59-0D4F-B03E-09163083F6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708108"/>
              </p:ext>
            </p:extLst>
          </p:nvPr>
        </p:nvGraphicFramePr>
        <p:xfrm>
          <a:off x="174811" y="916656"/>
          <a:ext cx="8773246" cy="22322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995201">
                  <a:extLst>
                    <a:ext uri="{9D8B030D-6E8A-4147-A177-3AD203B41FA5}">
                      <a16:colId xmlns:a16="http://schemas.microsoft.com/office/drawing/2014/main" val="1619317415"/>
                    </a:ext>
                  </a:extLst>
                </a:gridCol>
                <a:gridCol w="778045">
                  <a:extLst>
                    <a:ext uri="{9D8B030D-6E8A-4147-A177-3AD203B41FA5}">
                      <a16:colId xmlns:a16="http://schemas.microsoft.com/office/drawing/2014/main" val="424136107"/>
                    </a:ext>
                  </a:extLst>
                </a:gridCol>
              </a:tblGrid>
              <a:tr h="535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Thème 1 : Fragilité des démocraties, totalitarismes et Seconde guerre mondiale (1929-1945)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2"/>
                          </a:solidFill>
                          <a:effectLst/>
                        </a:rPr>
                        <a:t>13-15h </a:t>
                      </a:r>
                      <a:endParaRPr lang="fr-FR" sz="14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6267033"/>
                  </a:ext>
                </a:extLst>
              </a:tr>
              <a:tr h="535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Thème 2 : La multiplication des acteurs internationaux dans un monde bipolaire  (de 1945 au début des années 1970)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13-15h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8873106"/>
                  </a:ext>
                </a:extLst>
              </a:tr>
              <a:tr h="535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Thème 3 : Les remises en cause économiques, politiques et sociales des années 1970 à 1991. 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10h-12h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626805"/>
                  </a:ext>
                </a:extLst>
              </a:tr>
              <a:tr h="626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Thème 4 : Le monde, l’Europe et la France depuis les années 1990 entre coopérations et conflits.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8h-10h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0652081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36023" y="3317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4811" y="3133300"/>
            <a:ext cx="89534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Enjeu fort du programme : l’articulation entre les relations entre les puissances et les différents modèles politiques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Une place accordée à l’histoire du temps présent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Histoire de France/histoire mondiale.</a:t>
            </a:r>
          </a:p>
          <a:p>
            <a:endParaRPr lang="fr-FR" dirty="0" smtClean="0"/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fr-FR" dirty="0" smtClean="0"/>
              <a:t>Pour plus de développement, consulter le diaporama réalisé par Mme Françoise </a:t>
            </a:r>
          </a:p>
          <a:p>
            <a:pPr lvl="1"/>
            <a:r>
              <a:rPr lang="fr-FR" dirty="0" smtClean="0"/>
              <a:t>JANIER DUBRY (inspectrice générale de l’éducation, du sport et de la recherche</a:t>
            </a:r>
            <a:r>
              <a:rPr lang="fr-FR" dirty="0" smtClean="0"/>
              <a:t>) :</a:t>
            </a:r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174811" y="504495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4 thèmes : 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020753" y="6046088"/>
            <a:ext cx="5758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https://nextcloud.ac-lyon.fr/index.php/s/6kaCN84F2AfomjF</a:t>
            </a:r>
            <a:endParaRPr lang="fr-FR" dirty="0"/>
          </a:p>
        </p:txBody>
      </p:sp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4020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6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C5B465-768F-472B-948C-8202AA102334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15695" t="23464" r="15218" b="9587"/>
          <a:stretch/>
        </p:blipFill>
        <p:spPr>
          <a:xfrm>
            <a:off x="2873829" y="1020917"/>
            <a:ext cx="4984297" cy="27155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l="21532" t="22406" r="20102" b="7466"/>
          <a:stretch/>
        </p:blipFill>
        <p:spPr>
          <a:xfrm>
            <a:off x="394158" y="3891797"/>
            <a:ext cx="4334596" cy="2928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528" y="139213"/>
            <a:ext cx="8214266" cy="71558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fr-FR" sz="1350" b="1" dirty="0">
                <a:solidFill>
                  <a:srgbClr val="FF0000"/>
                </a:solidFill>
              </a:rPr>
              <a:t>Rappeler les éléments concernant  la  période 1914-1945 travaillés lors de leur scolarité en collège (propositions de M. Grégory </a:t>
            </a:r>
            <a:r>
              <a:rPr lang="fr-FR" sz="1350" b="1" dirty="0" err="1">
                <a:solidFill>
                  <a:srgbClr val="FF0000"/>
                </a:solidFill>
              </a:rPr>
              <a:t>Besset</a:t>
            </a:r>
            <a:r>
              <a:rPr lang="fr-FR" sz="1350" b="1" dirty="0">
                <a:solidFill>
                  <a:srgbClr val="FF0000"/>
                </a:solidFill>
              </a:rPr>
              <a:t>)</a:t>
            </a:r>
          </a:p>
          <a:p>
            <a:pPr marL="214313" indent="-214313">
              <a:buFontTx/>
              <a:buChar char="-"/>
            </a:pPr>
            <a:endParaRPr lang="fr-FR" sz="1350" dirty="0"/>
          </a:p>
        </p:txBody>
      </p:sp>
      <p:sp>
        <p:nvSpPr>
          <p:cNvPr id="7" name="Rectangle 6"/>
          <p:cNvSpPr/>
          <p:nvPr/>
        </p:nvSpPr>
        <p:spPr>
          <a:xfrm>
            <a:off x="5052711" y="54576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7"/>
              </a:rPr>
              <a:t>https://nextcloud.ac-lyon.fr/index.php/s/7Q7KkMnw45LCdSo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52711" y="4644706"/>
            <a:ext cx="3900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accéder à ces ressources, cliquez sur :</a:t>
            </a:r>
            <a:endParaRPr lang="fr-FR" dirty="0"/>
          </a:p>
        </p:txBody>
      </p:sp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158" y="1458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C5B465-768F-472B-948C-8202AA10233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86643" y="148871"/>
            <a:ext cx="8494661" cy="71558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350" dirty="0"/>
              <a:t>- </a:t>
            </a:r>
            <a:r>
              <a:rPr lang="fr-FR" sz="1350" b="1" dirty="0">
                <a:solidFill>
                  <a:srgbClr val="FF0000"/>
                </a:solidFill>
              </a:rPr>
              <a:t>Activer ou réactiver des points du programme de Première pour faciliter l’articulation entre la Première et la Terminale (capsules vidéo et boîtes à outils pour les élèves proposées par Emilie Perrin)</a:t>
            </a:r>
          </a:p>
          <a:p>
            <a:endParaRPr lang="fr-FR" sz="135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18553" t="44439" r="35229" b="9374"/>
          <a:stretch/>
        </p:blipFill>
        <p:spPr>
          <a:xfrm>
            <a:off x="186644" y="2014590"/>
            <a:ext cx="3220272" cy="24920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24389" t="26642" r="24390" b="17849"/>
          <a:stretch/>
        </p:blipFill>
        <p:spPr>
          <a:xfrm>
            <a:off x="4954140" y="986924"/>
            <a:ext cx="3570409" cy="26727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/>
          <a:srcRect l="806" t="12871" r="686" b="6197"/>
          <a:stretch/>
        </p:blipFill>
        <p:spPr>
          <a:xfrm>
            <a:off x="4264467" y="3782103"/>
            <a:ext cx="4689033" cy="21659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40195" y="5109917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smtClean="0">
                <a:solidFill>
                  <a:srgbClr val="FF0000"/>
                </a:solidFill>
              </a:rPr>
              <a:t>.</a:t>
            </a:r>
            <a:endParaRPr lang="fr-FR" sz="135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643" y="5727246"/>
            <a:ext cx="56809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Pour accéder à ces ressources cliquez </a:t>
            </a:r>
            <a:r>
              <a:rPr lang="fr-FR" dirty="0" smtClean="0"/>
              <a:t>sur :</a:t>
            </a:r>
          </a:p>
          <a:p>
            <a:endParaRPr lang="fr-FR" dirty="0" smtClean="0">
              <a:hlinkClick r:id="rId8"/>
            </a:endParaRPr>
          </a:p>
          <a:p>
            <a:r>
              <a:rPr lang="fr-FR" dirty="0" smtClean="0">
                <a:hlinkClick r:id="rId8"/>
              </a:rPr>
              <a:t>https</a:t>
            </a:r>
            <a:r>
              <a:rPr lang="fr-FR" dirty="0">
                <a:hlinkClick r:id="rId8"/>
              </a:rPr>
              <a:t>://nextcloud.ac-lyon.fr/index.php/s/KqZjSx5zA5G5jRP</a:t>
            </a:r>
            <a:endParaRPr lang="fr-FR" dirty="0" smtClean="0"/>
          </a:p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569" y="1062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8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C5B465-768F-472B-948C-8202AA10233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70574" y="227745"/>
            <a:ext cx="8507666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350" dirty="0"/>
              <a:t>-</a:t>
            </a:r>
            <a:r>
              <a:rPr lang="fr-FR" sz="1350" dirty="0">
                <a:solidFill>
                  <a:srgbClr val="FF0000"/>
                </a:solidFill>
              </a:rPr>
              <a:t> Traiter les deux premiers chapitres du thème 1 de Terminale dans cette période particulière de reprise à la rentrée 2020 (fiches de séquences pour les chapitres 1 et 2 et fiches documentaires sur les trois régimes totalitaires, proposées par David </a:t>
            </a:r>
            <a:r>
              <a:rPr lang="fr-FR" sz="1350" dirty="0" err="1">
                <a:solidFill>
                  <a:srgbClr val="FF0000"/>
                </a:solidFill>
              </a:rPr>
              <a:t>Malossane</a:t>
            </a:r>
            <a:r>
              <a:rPr lang="fr-FR" sz="1350" dirty="0">
                <a:solidFill>
                  <a:srgbClr val="FF0000"/>
                </a:solidFill>
              </a:rPr>
              <a:t>)</a:t>
            </a:r>
          </a:p>
          <a:p>
            <a:endParaRPr lang="fr-FR" sz="1350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20341" t="21345" r="17958" b="10222"/>
          <a:stretch/>
        </p:blipFill>
        <p:spPr>
          <a:xfrm>
            <a:off x="122657" y="1645292"/>
            <a:ext cx="4295572" cy="26785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22722" t="21981" r="20698" b="8951"/>
          <a:stretch/>
        </p:blipFill>
        <p:spPr>
          <a:xfrm>
            <a:off x="4466384" y="3069771"/>
            <a:ext cx="4487116" cy="30795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122657" y="5477682"/>
            <a:ext cx="4398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linkClick r:id="rId7"/>
              </a:rPr>
              <a:t>https://nextcloud.ac-lyon.fr/index.php/s/P7jtFZSXAj6jpDE</a:t>
            </a:r>
            <a:endParaRPr lang="fr-FR" sz="135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875" y="5108350"/>
            <a:ext cx="4146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Pour accéder à ces ressources cliquez sur :</a:t>
            </a: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8434" y="1500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0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747</TotalTime>
  <Words>504</Words>
  <Application>Microsoft Office PowerPoint</Application>
  <PresentationFormat>Affichage à l'écran (4:3)</PresentationFormat>
  <Paragraphs>75</Paragraphs>
  <Slides>7</Slides>
  <Notes>4</Notes>
  <HiddenSlides>0</HiddenSlides>
  <MMClips>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ACADEMIE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cvercueil-simion</dc:creator>
  <cp:lastModifiedBy>cvercueil-simion</cp:lastModifiedBy>
  <cp:revision>17</cp:revision>
  <dcterms:created xsi:type="dcterms:W3CDTF">2020-06-28T07:17:19Z</dcterms:created>
  <dcterms:modified xsi:type="dcterms:W3CDTF">2020-06-29T21:29:11Z</dcterms:modified>
</cp:coreProperties>
</file>