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303" r:id="rId2"/>
    <p:sldId id="322" r:id="rId3"/>
    <p:sldId id="368" r:id="rId4"/>
    <p:sldId id="369" r:id="rId5"/>
    <p:sldId id="312" r:id="rId6"/>
    <p:sldId id="324" r:id="rId7"/>
    <p:sldId id="313" r:id="rId8"/>
    <p:sldId id="314" r:id="rId9"/>
    <p:sldId id="315" r:id="rId10"/>
    <p:sldId id="316" r:id="rId11"/>
    <p:sldId id="317" r:id="rId12"/>
    <p:sldId id="318" r:id="rId13"/>
    <p:sldId id="319" r:id="rId14"/>
    <p:sldId id="320"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04" r:id="rId39"/>
    <p:sldId id="305" r:id="rId40"/>
    <p:sldId id="306" r:id="rId41"/>
    <p:sldId id="302" r:id="rId42"/>
    <p:sldId id="307" r:id="rId43"/>
    <p:sldId id="308" r:id="rId44"/>
    <p:sldId id="309" r:id="rId45"/>
    <p:sldId id="370" r:id="rId46"/>
    <p:sldId id="371" r:id="rId47"/>
    <p:sldId id="372" r:id="rId48"/>
    <p:sldId id="373" r:id="rId49"/>
    <p:sldId id="374" r:id="rId5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Windows" initials="UW" lastIdx="1" clrIdx="1">
    <p:extLst>
      <p:ext uri="{19B8F6BF-5375-455C-9EA6-DF929625EA0E}">
        <p15:presenceInfo xmlns:p15="http://schemas.microsoft.com/office/powerpoint/2012/main" userId="Utilisateur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343" autoAdjust="0"/>
  </p:normalViewPr>
  <p:slideViewPr>
    <p:cSldViewPr snapToGrid="0">
      <p:cViewPr varScale="1">
        <p:scale>
          <a:sx n="47" d="100"/>
          <a:sy n="47" d="100"/>
        </p:scale>
        <p:origin x="1322" y="41"/>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1890" y="-18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3F7B45-D5A5-4860-A5DF-035C20686E8A}" type="datetimeFigureOut">
              <a:rPr lang="fr-FR"/>
              <a:pPr>
                <a:defRPr/>
              </a:pPr>
              <a:t>09/01/2020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419093B-5CD6-41EA-B59A-FAD42A3B1168}" type="slidenum">
              <a:rPr lang="fr-FR" altLang="fr-FR"/>
              <a:pPr/>
              <a:t>‹N°›</a:t>
            </a:fld>
            <a:endParaRPr lang="fr-FR" altLang="fr-FR"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A38EE6-5B01-4883-9A13-5397AFC649BD}" type="datetimeFigureOut">
              <a:rPr lang="fr-FR"/>
              <a:pPr>
                <a:defRPr/>
              </a:pPr>
              <a:t>09/01/2020</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24749C8-2B25-4959-B774-D6EAA448E747}" type="slidenum">
              <a:rPr lang="fr-FR" altLang="fr-FR"/>
              <a:pPr/>
              <a:t>‹N°›</a:t>
            </a:fld>
            <a:endParaRPr lang="fr-FR" altLang="fr-FR"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programmes en série techno qui n’abordent pas tous les points de Première générale: accent mis sur la France avec des notions qui sont largement étudiées en EMC: stabilisation des notions et du vocabulaire spécifique. Stabilisation des repères chronologiques.</a:t>
            </a:r>
          </a:p>
          <a:p>
            <a:endParaRPr lang="fr-FR" dirty="0"/>
          </a:p>
          <a:p>
            <a:r>
              <a:rPr lang="fr-FR" dirty="0" smtClean="0"/>
              <a:t>En gros: que savoir sur la France: une matrice de la République et de la démocratie au XIXème siècle</a:t>
            </a:r>
            <a:r>
              <a:rPr lang="fr-FR" dirty="0"/>
              <a:t>.</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fld id="{224749C8-2B25-4959-B774-D6EAA448E747}" type="slidenum">
              <a:rPr lang="fr-FR" altLang="fr-FR" smtClean="0"/>
              <a:pPr/>
              <a:t>5</a:t>
            </a:fld>
            <a:endParaRPr lang="fr-FR" altLang="fr-FR"/>
          </a:p>
        </p:txBody>
      </p:sp>
    </p:spTree>
    <p:extLst>
      <p:ext uri="{BB962C8B-B14F-4D97-AF65-F5344CB8AC3E}">
        <p14:creationId xmlns:p14="http://schemas.microsoft.com/office/powerpoint/2010/main" val="46748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Une récurrence dans les observations ou le questionnement  des enseignants  mais que disent les neurosciences sur cette question ?</a:t>
            </a:r>
            <a:endParaRPr/>
          </a:p>
        </p:txBody>
      </p:sp>
      <p:sp>
        <p:nvSpPr>
          <p:cNvPr id="6" name="Espace réservé du numéro de diapositive 3"/>
          <p:cNvSpPr>
            <a:spLocks noGrp="1"/>
          </p:cNvSpPr>
          <p:nvPr>
            <p:ph type="sldNum" sz="quarter" idx="10"/>
          </p:nvPr>
        </p:nvSpPr>
        <p:spPr bwMode="auto"/>
        <p:txBody>
          <a:bodyPr/>
          <a:lstStyle/>
          <a:p>
            <a:pPr>
              <a:defRPr/>
            </a:pPr>
            <a:fld id="{418F0C2E-22E4-4F48-A459-C4A0811629BE}" type="slidenum">
              <a:rPr lang="fr-FR"/>
              <a:t>31</a:t>
            </a:fld>
            <a:endParaRPr lang="fr-FR"/>
          </a:p>
        </p:txBody>
      </p:sp>
    </p:spTree>
    <p:extLst>
      <p:ext uri="{BB962C8B-B14F-4D97-AF65-F5344CB8AC3E}">
        <p14:creationId xmlns:p14="http://schemas.microsoft.com/office/powerpoint/2010/main" val="67873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Une récurrence dans les observations ou le questionnement  des enseignants  mais que disent les neurosciences sur cette question ?</a:t>
            </a:r>
            <a:endParaRPr/>
          </a:p>
        </p:txBody>
      </p:sp>
      <p:sp>
        <p:nvSpPr>
          <p:cNvPr id="6" name="Espace réservé du numéro de diapositive 3"/>
          <p:cNvSpPr>
            <a:spLocks noGrp="1"/>
          </p:cNvSpPr>
          <p:nvPr>
            <p:ph type="sldNum" sz="quarter" idx="10"/>
          </p:nvPr>
        </p:nvSpPr>
        <p:spPr bwMode="auto"/>
        <p:txBody>
          <a:bodyPr/>
          <a:lstStyle/>
          <a:p>
            <a:pPr>
              <a:defRPr/>
            </a:pPr>
            <a:fld id="{418F0C2E-22E4-4F48-A459-C4A0811629BE}" type="slidenum">
              <a:rPr lang="fr-FR"/>
              <a:t>32</a:t>
            </a:fld>
            <a:endParaRPr lang="fr-FR"/>
          </a:p>
        </p:txBody>
      </p:sp>
    </p:spTree>
    <p:extLst>
      <p:ext uri="{BB962C8B-B14F-4D97-AF65-F5344CB8AC3E}">
        <p14:creationId xmlns:p14="http://schemas.microsoft.com/office/powerpoint/2010/main" val="4431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E3C qui proposent une évaluation progressive sur les 2 années, le niveau de difficulté va croissant</a:t>
            </a:r>
            <a:r>
              <a:rPr lang="fr-FR" baseline="0" dirty="0" smtClean="0"/>
              <a:t> comme dans le cadre des évaluations en classe.</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39</a:t>
            </a:fld>
            <a:endParaRPr lang="fr-FR"/>
          </a:p>
        </p:txBody>
      </p:sp>
    </p:spTree>
    <p:extLst>
      <p:ext uri="{BB962C8B-B14F-4D97-AF65-F5344CB8AC3E}">
        <p14:creationId xmlns:p14="http://schemas.microsoft.com/office/powerpoint/2010/main" val="267109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a:t>
            </a:r>
            <a:r>
              <a:rPr lang="fr-FR" dirty="0" err="1" smtClean="0"/>
              <a:t>GaWC</a:t>
            </a:r>
            <a:r>
              <a:rPr lang="fr-FR" dirty="0" smtClean="0"/>
              <a:t> est un </a:t>
            </a:r>
            <a:r>
              <a:rPr lang="fr-FR" dirty="0" err="1" smtClean="0"/>
              <a:t>think</a:t>
            </a:r>
            <a:r>
              <a:rPr lang="fr-FR" dirty="0" smtClean="0"/>
              <a:t> tank basé dans le département de géographie de l'université de </a:t>
            </a:r>
            <a:r>
              <a:rPr lang="fr-FR" dirty="0" err="1" smtClean="0"/>
              <a:t>Loughborough</a:t>
            </a:r>
            <a:r>
              <a:rPr lang="fr-FR" dirty="0" smtClean="0"/>
              <a:t>, en Angleterre, qui étudie les relations entre les villes mondiales dans le contexte de la mondialisation</a:t>
            </a:r>
          </a:p>
          <a:p>
            <a:r>
              <a:rPr lang="fr-FR" dirty="0" smtClean="0"/>
              <a:t>WFE : La Fédération mondiale des bourses, </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43</a:t>
            </a:fld>
            <a:endParaRPr lang="fr-FR"/>
          </a:p>
        </p:txBody>
      </p:sp>
    </p:spTree>
    <p:extLst>
      <p:ext uri="{BB962C8B-B14F-4D97-AF65-F5344CB8AC3E}">
        <p14:creationId xmlns:p14="http://schemas.microsoft.com/office/powerpoint/2010/main" val="200353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programmes en série techno qui n’abordent pas tous les points de Première générale: accent mis sur la France avec des notions qui sont largement étudiées en EMC: stabilisation des notions et du vocabulaire spécifique. Stabilisation des repères chronologiques.</a:t>
            </a:r>
          </a:p>
          <a:p>
            <a:endParaRPr lang="fr-FR" dirty="0"/>
          </a:p>
          <a:p>
            <a:r>
              <a:rPr lang="fr-FR" dirty="0" smtClean="0"/>
              <a:t>En gros: que savoir sur la France: une matrice de la République et de la démocratie au XIXème siècle</a:t>
            </a:r>
            <a:r>
              <a:rPr lang="fr-FR" dirty="0"/>
              <a:t>.</a:t>
            </a: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fld id="{224749C8-2B25-4959-B774-D6EAA448E747}" type="slidenum">
              <a:rPr lang="fr-FR" altLang="fr-FR" smtClean="0"/>
              <a:pPr/>
              <a:t>6</a:t>
            </a:fld>
            <a:endParaRPr lang="fr-FR" altLang="fr-FR"/>
          </a:p>
        </p:txBody>
      </p:sp>
    </p:spTree>
    <p:extLst>
      <p:ext uri="{BB962C8B-B14F-4D97-AF65-F5344CB8AC3E}">
        <p14:creationId xmlns:p14="http://schemas.microsoft.com/office/powerpoint/2010/main" val="273083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Certes</a:t>
            </a:r>
            <a:r>
              <a:rPr lang="fr-FR" baseline="0" dirty="0" smtClean="0"/>
              <a:t> moins de temps mais :</a:t>
            </a:r>
          </a:p>
          <a:p>
            <a:r>
              <a:rPr lang="fr-FR" baseline="0" dirty="0" smtClean="0"/>
              <a:t>   - entrées différentes malgré similitudes (en bleu foncé)</a:t>
            </a:r>
          </a:p>
          <a:p>
            <a:r>
              <a:rPr lang="fr-FR" baseline="0" dirty="0" smtClean="0"/>
              <a:t>   - place de la France : affichage en série générale / filée en série technologique</a:t>
            </a:r>
            <a:endParaRPr lang="fr-FR" dirty="0"/>
          </a:p>
        </p:txBody>
      </p:sp>
      <p:sp>
        <p:nvSpPr>
          <p:cNvPr id="4" name="Espace réservé du numéro de diapositive 3"/>
          <p:cNvSpPr>
            <a:spLocks noGrp="1"/>
          </p:cNvSpPr>
          <p:nvPr>
            <p:ph type="sldNum" sz="quarter" idx="10"/>
          </p:nvPr>
        </p:nvSpPr>
        <p:spPr/>
        <p:txBody>
          <a:bodyPr/>
          <a:lstStyle/>
          <a:p>
            <a:fld id="{D2BD5E43-C4F9-4A26-AE3B-A23DB7C430BA}" type="slidenum">
              <a:rPr lang="fr-FR" smtClean="0"/>
              <a:t>7</a:t>
            </a:fld>
            <a:endParaRPr lang="fr-FR"/>
          </a:p>
        </p:txBody>
      </p:sp>
    </p:spTree>
    <p:extLst>
      <p:ext uri="{BB962C8B-B14F-4D97-AF65-F5344CB8AC3E}">
        <p14:creationId xmlns:p14="http://schemas.microsoft.com/office/powerpoint/2010/main" val="388964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Thème 4 permet de réinvestir</a:t>
            </a:r>
            <a:r>
              <a:rPr lang="fr-FR" baseline="0" dirty="0" smtClean="0"/>
              <a:t> les notions vues </a:t>
            </a:r>
            <a:r>
              <a:rPr lang="fr-FR" baseline="0" smtClean="0"/>
              <a:t>dans l’année.</a:t>
            </a:r>
            <a:endParaRPr lang="fr-FR"/>
          </a:p>
        </p:txBody>
      </p:sp>
      <p:sp>
        <p:nvSpPr>
          <p:cNvPr id="4" name="Espace réservé du numéro de diapositive 3"/>
          <p:cNvSpPr>
            <a:spLocks noGrp="1"/>
          </p:cNvSpPr>
          <p:nvPr>
            <p:ph type="sldNum" sz="quarter" idx="10"/>
          </p:nvPr>
        </p:nvSpPr>
        <p:spPr/>
        <p:txBody>
          <a:bodyPr/>
          <a:lstStyle/>
          <a:p>
            <a:fld id="{D2BD5E43-C4F9-4A26-AE3B-A23DB7C430BA}" type="slidenum">
              <a:rPr lang="fr-FR" smtClean="0"/>
              <a:t>8</a:t>
            </a:fld>
            <a:endParaRPr lang="fr-FR"/>
          </a:p>
        </p:txBody>
      </p:sp>
    </p:spTree>
    <p:extLst>
      <p:ext uri="{BB962C8B-B14F-4D97-AF65-F5344CB8AC3E}">
        <p14:creationId xmlns:p14="http://schemas.microsoft.com/office/powerpoint/2010/main" val="420131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3 thèmes en techno et 4 en </a:t>
            </a:r>
            <a:r>
              <a:rPr lang="fr-FR" dirty="0" err="1" smtClean="0"/>
              <a:t>gl</a:t>
            </a:r>
            <a:endParaRPr lang="fr-FR" dirty="0" smtClean="0"/>
          </a:p>
          <a:p>
            <a:r>
              <a:rPr lang="fr-FR" dirty="0" smtClean="0"/>
              <a:t>En techno les entrées sont très</a:t>
            </a:r>
            <a:r>
              <a:rPr lang="fr-FR" baseline="0" dirty="0" smtClean="0"/>
              <a:t> chronologiques : années 20 à 1945 puis GF au monde multipolaire</a:t>
            </a:r>
          </a:p>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10</a:t>
            </a:fld>
            <a:endParaRPr lang="fr-FR"/>
          </a:p>
        </p:txBody>
      </p:sp>
    </p:spTree>
    <p:extLst>
      <p:ext uri="{BB962C8B-B14F-4D97-AF65-F5344CB8AC3E}">
        <p14:creationId xmlns:p14="http://schemas.microsoft.com/office/powerpoint/2010/main" val="41876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Puis la </a:t>
            </a:r>
            <a:r>
              <a:rPr lang="fr-FR" dirty="0" err="1" smtClean="0"/>
              <a:t>france</a:t>
            </a:r>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64B7F6FF-BAE9-4096-9ED9-30A749D01CE5}" type="slidenum">
              <a:rPr lang="fr-FR" smtClean="0"/>
              <a:t>11</a:t>
            </a:fld>
            <a:endParaRPr lang="fr-FR"/>
          </a:p>
        </p:txBody>
      </p:sp>
    </p:spTree>
    <p:extLst>
      <p:ext uri="{BB962C8B-B14F-4D97-AF65-F5344CB8AC3E}">
        <p14:creationId xmlns:p14="http://schemas.microsoft.com/office/powerpoint/2010/main" val="416441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Une récurrence dans les observations ou le questionnement  des enseignants  mais que disent les neurosciences sur cette question ?</a:t>
            </a:r>
            <a:endParaRPr/>
          </a:p>
        </p:txBody>
      </p:sp>
      <p:sp>
        <p:nvSpPr>
          <p:cNvPr id="6" name="Espace réservé du numéro de diapositive 3"/>
          <p:cNvSpPr>
            <a:spLocks noGrp="1"/>
          </p:cNvSpPr>
          <p:nvPr>
            <p:ph type="sldNum" sz="quarter" idx="10"/>
          </p:nvPr>
        </p:nvSpPr>
        <p:spPr bwMode="auto"/>
        <p:txBody>
          <a:bodyPr/>
          <a:lstStyle/>
          <a:p>
            <a:pPr>
              <a:defRPr/>
            </a:pPr>
            <a:fld id="{418F0C2E-22E4-4F48-A459-C4A0811629BE}" type="slidenum">
              <a:rPr lang="fr-FR"/>
              <a:t>17</a:t>
            </a:fld>
            <a:endParaRPr lang="fr-FR"/>
          </a:p>
        </p:txBody>
      </p:sp>
    </p:spTree>
    <p:extLst>
      <p:ext uri="{BB962C8B-B14F-4D97-AF65-F5344CB8AC3E}">
        <p14:creationId xmlns:p14="http://schemas.microsoft.com/office/powerpoint/2010/main" val="16962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Une récurrence dans les observations ou le questionnement  des enseignants  mais que disent les neurosciences sur cette question ?</a:t>
            </a:r>
            <a:endParaRPr/>
          </a:p>
        </p:txBody>
      </p:sp>
      <p:sp>
        <p:nvSpPr>
          <p:cNvPr id="6" name="Espace réservé du numéro de diapositive 3"/>
          <p:cNvSpPr>
            <a:spLocks noGrp="1"/>
          </p:cNvSpPr>
          <p:nvPr>
            <p:ph type="sldNum" sz="quarter" idx="10"/>
          </p:nvPr>
        </p:nvSpPr>
        <p:spPr bwMode="auto"/>
        <p:txBody>
          <a:bodyPr/>
          <a:lstStyle/>
          <a:p>
            <a:pPr>
              <a:defRPr/>
            </a:pPr>
            <a:fld id="{418F0C2E-22E4-4F48-A459-C4A0811629BE}" type="slidenum">
              <a:rPr lang="fr-FR"/>
              <a:t>20</a:t>
            </a:fld>
            <a:endParaRPr lang="fr-FR"/>
          </a:p>
        </p:txBody>
      </p:sp>
    </p:spTree>
    <p:extLst>
      <p:ext uri="{BB962C8B-B14F-4D97-AF65-F5344CB8AC3E}">
        <p14:creationId xmlns:p14="http://schemas.microsoft.com/office/powerpoint/2010/main" val="61225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a:t>Une récurrence dans les observations ou le questionnement  des enseignants  mais que disent les neurosciences sur cette question ?</a:t>
            </a:r>
            <a:endParaRPr/>
          </a:p>
        </p:txBody>
      </p:sp>
      <p:sp>
        <p:nvSpPr>
          <p:cNvPr id="6" name="Espace réservé du numéro de diapositive 3"/>
          <p:cNvSpPr>
            <a:spLocks noGrp="1"/>
          </p:cNvSpPr>
          <p:nvPr>
            <p:ph type="sldNum" sz="quarter" idx="10"/>
          </p:nvPr>
        </p:nvSpPr>
        <p:spPr bwMode="auto"/>
        <p:txBody>
          <a:bodyPr/>
          <a:lstStyle/>
          <a:p>
            <a:pPr>
              <a:defRPr/>
            </a:pPr>
            <a:fld id="{418F0C2E-22E4-4F48-A459-C4A0811629BE}" type="slidenum">
              <a:rPr lang="fr-FR"/>
              <a:t>21</a:t>
            </a:fld>
            <a:endParaRPr lang="fr-FR"/>
          </a:p>
        </p:txBody>
      </p:sp>
    </p:spTree>
    <p:extLst>
      <p:ext uri="{BB962C8B-B14F-4D97-AF65-F5344CB8AC3E}">
        <p14:creationId xmlns:p14="http://schemas.microsoft.com/office/powerpoint/2010/main" val="675724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15875"/>
            <a:ext cx="91948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700" y="5135563"/>
            <a:ext cx="939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68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itre 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1750"/>
            <a:ext cx="92329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700" y="5135563"/>
            <a:ext cx="939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97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fin de docum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7938"/>
            <a:ext cx="91694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0" y="5211763"/>
            <a:ext cx="939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29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contenu">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6100" y="6230938"/>
            <a:ext cx="1346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5"/>
          <p:cNvSpPr>
            <a:spLocks noGrp="1"/>
          </p:cNvSpPr>
          <p:nvPr>
            <p:ph type="sldNum" sz="quarter" idx="10"/>
          </p:nvPr>
        </p:nvSpPr>
        <p:spPr>
          <a:xfrm>
            <a:off x="6896100" y="63277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445E2A9-58D7-4DE8-8069-56CC30084B7A}" type="slidenum">
              <a:rPr lang="fr-FR" altLang="fr-FR"/>
              <a:pPr/>
              <a:t>‹N°›</a:t>
            </a:fld>
            <a:endParaRPr lang="fr-FR" altLang="fr-FR" dirty="0"/>
          </a:p>
        </p:txBody>
      </p:sp>
    </p:spTree>
    <p:extLst>
      <p:ext uri="{BB962C8B-B14F-4D97-AF65-F5344CB8AC3E}">
        <p14:creationId xmlns:p14="http://schemas.microsoft.com/office/powerpoint/2010/main" val="55626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CCB38D4-9A3D-4D40-8EA9-9257028D81E7}" type="slidenum">
              <a:rPr lang="fr-FR" smtClean="0"/>
              <a:t>‹N°›</a:t>
            </a:fld>
            <a:endParaRPr lang="fr-FR" dirty="0"/>
          </a:p>
        </p:txBody>
      </p:sp>
    </p:spTree>
    <p:extLst>
      <p:ext uri="{BB962C8B-B14F-4D97-AF65-F5344CB8AC3E}">
        <p14:creationId xmlns:p14="http://schemas.microsoft.com/office/powerpoint/2010/main" val="6367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CCB38D4-9A3D-4D40-8EA9-9257028D81E7}" type="slidenum">
              <a:rPr lang="fr-FR" smtClean="0"/>
              <a:t>‹N°›</a:t>
            </a:fld>
            <a:endParaRPr lang="fr-FR" dirty="0"/>
          </a:p>
        </p:txBody>
      </p:sp>
    </p:spTree>
    <p:extLst>
      <p:ext uri="{BB962C8B-B14F-4D97-AF65-F5344CB8AC3E}">
        <p14:creationId xmlns:p14="http://schemas.microsoft.com/office/powerpoint/2010/main" val="101537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Tx"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29841" y="457200"/>
            <a:ext cx="2949178" cy="1600200"/>
          </a:xfrm>
        </p:spPr>
        <p:txBody>
          <a:bodyPr anchor="b"/>
          <a:lstStyle>
            <a:lvl1pPr>
              <a:defRPr sz="2400"/>
            </a:lvl1pPr>
          </a:lstStyle>
          <a:p>
            <a:pPr>
              <a:defRPr/>
            </a:pPr>
            <a:r>
              <a:rPr lang="fr-FR"/>
              <a:t>Modifiez le style du titre</a:t>
            </a:r>
            <a:endParaRPr/>
          </a:p>
        </p:txBody>
      </p:sp>
      <p:sp>
        <p:nvSpPr>
          <p:cNvPr id="5" name="Espace réservé du contenu 2"/>
          <p:cNvSpPr>
            <a:spLocks noGrp="1"/>
          </p:cNvSpPr>
          <p:nvPr>
            <p:ph idx="1"/>
          </p:nvPr>
        </p:nvSpPr>
        <p:spPr bwMode="auto">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texte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E4BB753F-E214-4128-88AC-0A346EB108F3}" type="slidenum">
              <a:rPr lang="fr-FR"/>
              <a:t>‹N°›</a:t>
            </a:fld>
            <a:endParaRPr lang="fr-FR"/>
          </a:p>
        </p:txBody>
      </p:sp>
    </p:spTree>
    <p:extLst>
      <p:ext uri="{BB962C8B-B14F-4D97-AF65-F5344CB8AC3E}">
        <p14:creationId xmlns:p14="http://schemas.microsoft.com/office/powerpoint/2010/main" val="246202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E4BB753F-E214-4128-88AC-0A346EB108F3}" type="slidenum">
              <a:rPr lang="fr-FR"/>
              <a:t>‹N°›</a:t>
            </a:fld>
            <a:endParaRPr lang="fr-FR"/>
          </a:p>
        </p:txBody>
      </p:sp>
    </p:spTree>
    <p:extLst>
      <p:ext uri="{BB962C8B-B14F-4D97-AF65-F5344CB8AC3E}">
        <p14:creationId xmlns:p14="http://schemas.microsoft.com/office/powerpoint/2010/main" val="98860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3090594" y="2585837"/>
            <a:ext cx="5826983" cy="14420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solidFill>
                  <a:schemeClr val="bg1"/>
                </a:solidFill>
                <a:latin typeface="Arial Black" panose="020B0A04020102020204" pitchFamily="34" charset="0"/>
              </a:rPr>
              <a:t>Suivi de la Réforme du lycée en série technologique</a:t>
            </a:r>
            <a:endParaRPr lang="fr-FR" sz="3200" dirty="0">
              <a:solidFill>
                <a:schemeClr val="bg1"/>
              </a:solidFill>
              <a:latin typeface="Arial Black" panose="020B0A04020102020204" pitchFamily="34" charset="0"/>
            </a:endParaRPr>
          </a:p>
        </p:txBody>
      </p:sp>
      <p:sp>
        <p:nvSpPr>
          <p:cNvPr id="7" name="Sous-titre 3"/>
          <p:cNvSpPr txBox="1">
            <a:spLocks/>
          </p:cNvSpPr>
          <p:nvPr/>
        </p:nvSpPr>
        <p:spPr>
          <a:xfrm>
            <a:off x="3090594" y="4027915"/>
            <a:ext cx="5826983" cy="1075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smtClean="0"/>
              <a:t>IA-IPR Académie de Lyon</a:t>
            </a:r>
          </a:p>
          <a:p>
            <a:pPr marL="0" indent="0">
              <a:buNone/>
            </a:pPr>
            <a:r>
              <a:rPr lang="fr-FR" sz="1400" dirty="0"/>
              <a:t>Catherine Barruel Khodja</a:t>
            </a:r>
          </a:p>
          <a:p>
            <a:pPr marL="0" indent="0">
              <a:buNone/>
            </a:pPr>
            <a:r>
              <a:rPr lang="fr-FR" sz="1400" dirty="0"/>
              <a:t>Marie-Laure Jalabert</a:t>
            </a:r>
          </a:p>
          <a:p>
            <a:pPr marL="0" indent="0">
              <a:buNone/>
            </a:pPr>
            <a:r>
              <a:rPr lang="fr-FR" sz="1400" dirty="0" smtClean="0"/>
              <a:t>Véronique Julien</a:t>
            </a:r>
          </a:p>
          <a:p>
            <a:pPr marL="0" indent="0">
              <a:buNone/>
            </a:pPr>
            <a:r>
              <a:rPr lang="fr-FR" sz="1400" dirty="0"/>
              <a:t>Christine </a:t>
            </a:r>
            <a:r>
              <a:rPr lang="fr-FR" sz="1400" dirty="0" smtClean="0"/>
              <a:t>Lauer</a:t>
            </a:r>
          </a:p>
          <a:p>
            <a:pPr marL="0" indent="0">
              <a:buNone/>
            </a:pPr>
            <a:r>
              <a:rPr lang="fr-FR" sz="1400" dirty="0" smtClean="0"/>
              <a:t>Catherine </a:t>
            </a:r>
            <a:r>
              <a:rPr lang="fr-FR" sz="1400" dirty="0" err="1" smtClean="0"/>
              <a:t>Vercueil-Simion</a:t>
            </a:r>
            <a:endParaRPr lang="fr-FR" sz="1400" dirty="0" smtClean="0"/>
          </a:p>
          <a:p>
            <a:endParaRPr lang="fr-FR" dirty="0"/>
          </a:p>
        </p:txBody>
      </p:sp>
      <p:grpSp>
        <p:nvGrpSpPr>
          <p:cNvPr id="8" name="Grouper 9"/>
          <p:cNvGrpSpPr/>
          <p:nvPr/>
        </p:nvGrpSpPr>
        <p:grpSpPr>
          <a:xfrm>
            <a:off x="3184313" y="2238108"/>
            <a:ext cx="525531" cy="171686"/>
            <a:chOff x="5391302" y="1426464"/>
            <a:chExt cx="604579" cy="197510"/>
          </a:xfrm>
          <a:solidFill>
            <a:schemeClr val="bg1"/>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50388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22373" y="94306"/>
            <a:ext cx="505918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Les programmes de terminale histoire</a:t>
            </a:r>
          </a:p>
        </p:txBody>
      </p:sp>
      <p:graphicFrame>
        <p:nvGraphicFramePr>
          <p:cNvPr id="4" name="Tableau 3"/>
          <p:cNvGraphicFramePr>
            <a:graphicFrameLocks noGrp="1"/>
          </p:cNvGraphicFramePr>
          <p:nvPr>
            <p:extLst>
              <p:ext uri="{D42A27DB-BD31-4B8C-83A1-F6EECF244321}">
                <p14:modId xmlns:p14="http://schemas.microsoft.com/office/powerpoint/2010/main" val="2678453759"/>
              </p:ext>
            </p:extLst>
          </p:nvPr>
        </p:nvGraphicFramePr>
        <p:xfrm>
          <a:off x="199800" y="692728"/>
          <a:ext cx="8805886" cy="5769751"/>
        </p:xfrm>
        <a:graphic>
          <a:graphicData uri="http://schemas.openxmlformats.org/drawingml/2006/table">
            <a:tbl>
              <a:tblPr firstRow="1" bandRow="1">
                <a:tableStyleId>{5C22544A-7EE6-4342-B048-85BDC9FD1C3A}</a:tableStyleId>
              </a:tblPr>
              <a:tblGrid>
                <a:gridCol w="4402943">
                  <a:extLst>
                    <a:ext uri="{9D8B030D-6E8A-4147-A177-3AD203B41FA5}">
                      <a16:colId xmlns:a16="http://schemas.microsoft.com/office/drawing/2014/main" val="2895657554"/>
                    </a:ext>
                  </a:extLst>
                </a:gridCol>
                <a:gridCol w="4402943">
                  <a:extLst>
                    <a:ext uri="{9D8B030D-6E8A-4147-A177-3AD203B41FA5}">
                      <a16:colId xmlns:a16="http://schemas.microsoft.com/office/drawing/2014/main" val="1206838060"/>
                    </a:ext>
                  </a:extLst>
                </a:gridCol>
              </a:tblGrid>
              <a:tr h="420511">
                <a:tc>
                  <a:txBody>
                    <a:bodyPr/>
                    <a:lstStyle/>
                    <a:p>
                      <a:pPr algn="ctr"/>
                      <a:r>
                        <a:rPr lang="fr-FR" sz="1800" dirty="0" smtClean="0">
                          <a:solidFill>
                            <a:schemeClr val="tx1"/>
                          </a:solidFill>
                        </a:rPr>
                        <a:t>Terminale</a:t>
                      </a:r>
                      <a:r>
                        <a:rPr lang="fr-FR" sz="1800" baseline="0" dirty="0" smtClean="0">
                          <a:solidFill>
                            <a:schemeClr val="tx1"/>
                          </a:solidFill>
                        </a:rPr>
                        <a:t> technologique</a:t>
                      </a:r>
                      <a:endParaRPr lang="fr-FR" sz="1800" dirty="0">
                        <a:solidFill>
                          <a:schemeClr val="tx1"/>
                        </a:solidFill>
                      </a:endParaRPr>
                    </a:p>
                  </a:txBody>
                  <a:tcPr marL="68580" marR="68580" marT="34290" marB="34290">
                    <a:solidFill>
                      <a:schemeClr val="accent2">
                        <a:lumMod val="40000"/>
                        <a:lumOff val="60000"/>
                      </a:schemeClr>
                    </a:solidFill>
                  </a:tcPr>
                </a:tc>
                <a:tc>
                  <a:txBody>
                    <a:bodyPr/>
                    <a:lstStyle/>
                    <a:p>
                      <a:pPr algn="ctr"/>
                      <a:r>
                        <a:rPr lang="fr-FR" sz="1800" dirty="0" smtClean="0">
                          <a:solidFill>
                            <a:schemeClr val="tx1"/>
                          </a:solidFill>
                        </a:rPr>
                        <a:t>Terminale générale</a:t>
                      </a:r>
                      <a:endParaRPr lang="fr-FR" sz="180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414027164"/>
                  </a:ext>
                </a:extLst>
              </a:tr>
              <a:tr h="2734532">
                <a:tc>
                  <a:txBody>
                    <a:bodyPr/>
                    <a:lstStyle/>
                    <a:p>
                      <a:r>
                        <a:rPr lang="fr-FR" sz="1800" b="1" i="0" u="none" strike="noStrike" kern="1200" baseline="0" dirty="0" smtClean="0">
                          <a:solidFill>
                            <a:schemeClr val="dk1"/>
                          </a:solidFill>
                          <a:latin typeface="+mn-lt"/>
                          <a:ea typeface="+mn-ea"/>
                          <a:cs typeface="+mn-cs"/>
                        </a:rPr>
                        <a:t>Th1 – </a:t>
                      </a:r>
                      <a:r>
                        <a:rPr lang="fr-FR" sz="1800" b="1" i="0" u="none" strike="noStrike" kern="1200" baseline="0" dirty="0" smtClean="0">
                          <a:solidFill>
                            <a:srgbClr val="FF0000"/>
                          </a:solidFill>
                          <a:latin typeface="+mn-lt"/>
                          <a:ea typeface="+mn-ea"/>
                          <a:cs typeface="+mn-cs"/>
                        </a:rPr>
                        <a:t>Totalitarismes et Seconde Guerre mondiale</a:t>
                      </a:r>
                      <a:r>
                        <a:rPr lang="fr-FR" sz="1800" b="1" i="0" u="none" strike="noStrike" kern="1200" baseline="0" dirty="0" smtClean="0">
                          <a:solidFill>
                            <a:schemeClr val="dk1"/>
                          </a:solidFill>
                          <a:latin typeface="+mn-lt"/>
                          <a:ea typeface="+mn-ea"/>
                          <a:cs typeface="+mn-cs"/>
                        </a:rPr>
                        <a:t> (8-9 h) </a:t>
                      </a:r>
                      <a:endParaRPr lang="fr-FR" sz="1800" b="0" i="0" u="none" strike="noStrike" kern="1200" baseline="0" dirty="0" smtClean="0">
                        <a:solidFill>
                          <a:srgbClr val="00B050"/>
                        </a:solidFill>
                        <a:latin typeface="+mn-lt"/>
                        <a:ea typeface="+mn-ea"/>
                        <a:cs typeface="+mn-cs"/>
                      </a:endParaRPr>
                    </a:p>
                    <a:p>
                      <a:r>
                        <a:rPr lang="fr-FR" sz="1800" b="0" i="0" u="none" strike="noStrike" kern="1200" baseline="0" dirty="0" smtClean="0">
                          <a:solidFill>
                            <a:srgbClr val="00B050"/>
                          </a:solidFill>
                          <a:latin typeface="+mn-lt"/>
                          <a:ea typeface="+mn-ea"/>
                          <a:cs typeface="+mn-cs"/>
                        </a:rPr>
                        <a:t>Totalitarisme-Génocide-Crime contre l’humanité-Collaboration-Résistance</a:t>
                      </a:r>
                      <a:endParaRPr lang="fr-FR" sz="1800" b="1" i="0" u="none" strike="noStrike" kern="1200" baseline="0" dirty="0" smtClean="0">
                        <a:solidFill>
                          <a:srgbClr val="00B05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dk1"/>
                          </a:solidFill>
                          <a:latin typeface="+mn-lt"/>
                          <a:ea typeface="+mn-ea"/>
                          <a:cs typeface="+mn-cs"/>
                        </a:rPr>
                        <a:t>A – L’affirmation des totalitarismes et la guerre </a:t>
                      </a:r>
                      <a:r>
                        <a:rPr lang="fr-FR" sz="1800" b="0" i="0" u="none" strike="noStrike" kern="1200" baseline="0" dirty="0" smtClean="0">
                          <a:solidFill>
                            <a:schemeClr val="dk1"/>
                          </a:solidFill>
                          <a:latin typeface="+mn-lt"/>
                          <a:ea typeface="+mn-ea"/>
                          <a:cs typeface="+mn-cs"/>
                        </a:rPr>
                        <a:t>	</a:t>
                      </a:r>
                    </a:p>
                    <a:p>
                      <a:r>
                        <a:rPr lang="fr-FR" sz="1800" b="1" i="0" u="none" strike="noStrike" kern="1200" baseline="0" dirty="0" smtClean="0">
                          <a:solidFill>
                            <a:schemeClr val="dk1"/>
                          </a:solidFill>
                          <a:latin typeface="+mn-lt"/>
                          <a:ea typeface="+mn-ea"/>
                          <a:cs typeface="+mn-cs"/>
                        </a:rPr>
                        <a:t>B – Un sujet d’étude au choix : </a:t>
                      </a:r>
                      <a:endParaRPr lang="fr-FR" sz="1800" b="0" i="0" u="none" strike="noStrike" kern="1200" baseline="0" dirty="0" smtClean="0">
                        <a:solidFill>
                          <a:schemeClr val="dk1"/>
                        </a:solidFill>
                        <a:latin typeface="+mn-lt"/>
                        <a:ea typeface="+mn-ea"/>
                        <a:cs typeface="+mn-cs"/>
                      </a:endParaRP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La Guerre d’anéantissement à l’Est et le génocide des Juifs. </a:t>
                      </a: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De Gaulle et la France libre. 	</a:t>
                      </a:r>
                    </a:p>
                  </a:txBody>
                  <a:tcPr marL="68580" marR="68580" marT="34290" marB="34290">
                    <a:solidFill>
                      <a:schemeClr val="accent2">
                        <a:lumMod val="40000"/>
                        <a:lumOff val="60000"/>
                      </a:schemeClr>
                    </a:solidFill>
                  </a:tcPr>
                </a:tc>
                <a:tc>
                  <a:txBody>
                    <a:bodyPr/>
                    <a:lstStyle/>
                    <a:p>
                      <a:r>
                        <a:rPr lang="fr-FR" sz="1800" b="1" i="0" u="none" strike="noStrike" kern="1200" baseline="0" dirty="0" smtClean="0">
                          <a:solidFill>
                            <a:schemeClr val="dk1"/>
                          </a:solidFill>
                          <a:latin typeface="+mn-lt"/>
                          <a:ea typeface="+mn-ea"/>
                          <a:cs typeface="+mn-cs"/>
                        </a:rPr>
                        <a:t>Th1 – Fragilités des démocraties, </a:t>
                      </a:r>
                      <a:r>
                        <a:rPr lang="fr-FR" sz="1800" b="1" i="0" u="none" strike="noStrike" kern="1200" baseline="0" dirty="0" smtClean="0">
                          <a:solidFill>
                            <a:srgbClr val="FF0000"/>
                          </a:solidFill>
                          <a:latin typeface="+mn-lt"/>
                          <a:ea typeface="+mn-ea"/>
                          <a:cs typeface="+mn-cs"/>
                        </a:rPr>
                        <a:t>totalitarismes et Seconde Guerre mondiale </a:t>
                      </a:r>
                      <a:r>
                        <a:rPr lang="fr-FR" sz="1800" b="1" i="0" u="none" strike="noStrike" kern="1200" baseline="0" dirty="0" smtClean="0">
                          <a:solidFill>
                            <a:schemeClr val="dk1"/>
                          </a:solidFill>
                          <a:latin typeface="+mn-lt"/>
                          <a:ea typeface="+mn-ea"/>
                          <a:cs typeface="+mn-cs"/>
                        </a:rPr>
                        <a:t>(1929-1945) (13-15 heures)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chemeClr val="dk1"/>
                          </a:solidFill>
                          <a:latin typeface="+mn-lt"/>
                          <a:ea typeface="+mn-ea"/>
                          <a:cs typeface="+mn-cs"/>
                        </a:rPr>
                        <a:t>Ch</a:t>
                      </a:r>
                      <a:r>
                        <a:rPr lang="fr-FR" sz="1800" b="0" i="0" u="none" strike="noStrike" kern="1200" baseline="0" dirty="0" smtClean="0">
                          <a:solidFill>
                            <a:schemeClr val="dk1"/>
                          </a:solidFill>
                          <a:latin typeface="+mn-lt"/>
                          <a:ea typeface="+mn-ea"/>
                          <a:cs typeface="+mn-cs"/>
                        </a:rPr>
                        <a:t> 1. L’impact de la crise de 1929 : déséquilibres économiques et sociaux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rgbClr val="FF0000"/>
                          </a:solidFill>
                          <a:latin typeface="+mn-lt"/>
                          <a:ea typeface="+mn-ea"/>
                          <a:cs typeface="+mn-cs"/>
                        </a:rPr>
                        <a:t>Ch</a:t>
                      </a:r>
                      <a:r>
                        <a:rPr lang="fr-FR" sz="1800" b="0" i="0" u="none" strike="noStrike" kern="1200" baseline="0" dirty="0" smtClean="0">
                          <a:solidFill>
                            <a:srgbClr val="FF0000"/>
                          </a:solidFill>
                          <a:latin typeface="+mn-lt"/>
                          <a:ea typeface="+mn-ea"/>
                          <a:cs typeface="+mn-cs"/>
                        </a:rPr>
                        <a:t> 2. Les régimes totalitaires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rgbClr val="FF0000"/>
                          </a:solidFill>
                          <a:latin typeface="+mn-lt"/>
                          <a:ea typeface="+mn-ea"/>
                          <a:cs typeface="+mn-cs"/>
                        </a:rPr>
                        <a:t>Ch</a:t>
                      </a:r>
                      <a:r>
                        <a:rPr lang="fr-FR" sz="1800" b="0" i="0" u="none" strike="noStrike" kern="1200" baseline="0" dirty="0" smtClean="0">
                          <a:solidFill>
                            <a:srgbClr val="FF0000"/>
                          </a:solidFill>
                          <a:latin typeface="+mn-lt"/>
                          <a:ea typeface="+mn-ea"/>
                          <a:cs typeface="+mn-cs"/>
                        </a:rPr>
                        <a:t> 3. La Seconde Guerre mondiale </a:t>
                      </a:r>
                      <a:r>
                        <a:rPr lang="fr-FR" sz="1800" b="0" i="0" u="none" strike="noStrike" kern="1200" baseline="0" dirty="0" smtClean="0">
                          <a:solidFill>
                            <a:schemeClr val="dk1"/>
                          </a:solidFill>
                          <a:latin typeface="+mn-lt"/>
                          <a:ea typeface="+mn-ea"/>
                          <a:cs typeface="+mn-cs"/>
                        </a:rPr>
                        <a:t>	</a:t>
                      </a:r>
                    </a:p>
                  </a:txBody>
                  <a:tcPr marL="68580" marR="68580" marT="34290" marB="34290">
                    <a:solidFill>
                      <a:schemeClr val="accent1">
                        <a:lumMod val="20000"/>
                        <a:lumOff val="80000"/>
                      </a:schemeClr>
                    </a:solidFill>
                  </a:tcPr>
                </a:tc>
                <a:extLst>
                  <a:ext uri="{0D108BD9-81ED-4DB2-BD59-A6C34878D82A}">
                    <a16:rowId xmlns:a16="http://schemas.microsoft.com/office/drawing/2014/main" val="2782511839"/>
                  </a:ext>
                </a:extLst>
              </a:tr>
              <a:tr h="2469901">
                <a:tc>
                  <a:txBody>
                    <a:bodyPr/>
                    <a:lstStyle/>
                    <a:p>
                      <a:r>
                        <a:rPr lang="fr-FR" sz="1800" b="1" i="0" u="none" strike="noStrike" kern="1200" baseline="0" dirty="0" smtClean="0">
                          <a:solidFill>
                            <a:schemeClr val="dk1"/>
                          </a:solidFill>
                          <a:latin typeface="+mn-lt"/>
                          <a:ea typeface="+mn-ea"/>
                          <a:cs typeface="+mn-cs"/>
                        </a:rPr>
                        <a:t>Thème 2 </a:t>
                      </a:r>
                      <a:r>
                        <a:rPr lang="fr-FR" sz="1800" b="1" i="0" u="none" strike="noStrike" kern="1200" baseline="0" dirty="0" smtClean="0">
                          <a:solidFill>
                            <a:srgbClr val="FF0000"/>
                          </a:solidFill>
                          <a:latin typeface="+mn-lt"/>
                          <a:ea typeface="+mn-ea"/>
                          <a:cs typeface="+mn-cs"/>
                        </a:rPr>
                        <a:t>– Du </a:t>
                      </a:r>
                      <a:r>
                        <a:rPr lang="fr-FR" sz="1800" b="1" i="0" u="none" strike="noStrike" kern="1200" baseline="0" dirty="0" err="1" smtClean="0">
                          <a:solidFill>
                            <a:srgbClr val="FF0000"/>
                          </a:solidFill>
                          <a:latin typeface="+mn-lt"/>
                          <a:ea typeface="+mn-ea"/>
                          <a:cs typeface="+mn-cs"/>
                        </a:rPr>
                        <a:t>mde</a:t>
                      </a:r>
                      <a:r>
                        <a:rPr lang="fr-FR" sz="1800" b="1" i="0" u="none" strike="noStrike" kern="1200" baseline="0" dirty="0" smtClean="0">
                          <a:solidFill>
                            <a:srgbClr val="FF0000"/>
                          </a:solidFill>
                          <a:latin typeface="+mn-lt"/>
                          <a:ea typeface="+mn-ea"/>
                          <a:cs typeface="+mn-cs"/>
                        </a:rPr>
                        <a:t> bipolaire au </a:t>
                      </a:r>
                      <a:r>
                        <a:rPr lang="fr-FR" sz="1800" b="1" i="0" u="none" strike="noStrike" kern="1200" baseline="0" dirty="0" err="1" smtClean="0">
                          <a:solidFill>
                            <a:srgbClr val="FF0000"/>
                          </a:solidFill>
                          <a:latin typeface="+mn-lt"/>
                          <a:ea typeface="+mn-ea"/>
                          <a:cs typeface="+mn-cs"/>
                        </a:rPr>
                        <a:t>mde</a:t>
                      </a:r>
                      <a:r>
                        <a:rPr lang="fr-FR" sz="1800" b="1" i="0" u="none" strike="noStrike" kern="1200" baseline="0" dirty="0" smtClean="0">
                          <a:solidFill>
                            <a:srgbClr val="FF0000"/>
                          </a:solidFill>
                          <a:latin typeface="+mn-lt"/>
                          <a:ea typeface="+mn-ea"/>
                          <a:cs typeface="+mn-cs"/>
                        </a:rPr>
                        <a:t> multipolaire </a:t>
                      </a:r>
                      <a:r>
                        <a:rPr lang="fr-FR" sz="1800" b="1" i="0" u="none" strike="noStrike" kern="1200" baseline="0" dirty="0" smtClean="0">
                          <a:solidFill>
                            <a:schemeClr val="dk1"/>
                          </a:solidFill>
                          <a:latin typeface="+mn-lt"/>
                          <a:ea typeface="+mn-ea"/>
                          <a:cs typeface="+mn-cs"/>
                        </a:rPr>
                        <a:t>(5-7 h) </a:t>
                      </a:r>
                    </a:p>
                    <a:p>
                      <a:r>
                        <a:rPr lang="fr-FR" sz="1800" b="0" i="0" u="none" strike="noStrike" kern="1200" baseline="0" dirty="0" smtClean="0">
                          <a:solidFill>
                            <a:srgbClr val="00B050"/>
                          </a:solidFill>
                          <a:latin typeface="+mn-lt"/>
                          <a:ea typeface="+mn-ea"/>
                          <a:cs typeface="+mn-cs"/>
                        </a:rPr>
                        <a:t>GF-Monde bipolaire- Décolonisation - </a:t>
                      </a:r>
                      <a:r>
                        <a:rPr lang="fr-FR" sz="1800" b="0" i="0" u="none" strike="noStrike" kern="1200" baseline="0" dirty="0" err="1" smtClean="0">
                          <a:solidFill>
                            <a:srgbClr val="00B050"/>
                          </a:solidFill>
                          <a:latin typeface="+mn-lt"/>
                          <a:ea typeface="+mn-ea"/>
                          <a:cs typeface="+mn-cs"/>
                        </a:rPr>
                        <a:t>Mde</a:t>
                      </a:r>
                      <a:r>
                        <a:rPr lang="fr-FR" sz="1800" b="0" i="0" u="none" strike="noStrike" kern="1200" baseline="0" dirty="0" smtClean="0">
                          <a:solidFill>
                            <a:srgbClr val="00B050"/>
                          </a:solidFill>
                          <a:latin typeface="+mn-lt"/>
                          <a:ea typeface="+mn-ea"/>
                          <a:cs typeface="+mn-cs"/>
                        </a:rPr>
                        <a:t> multipolaire - Construction européenne</a:t>
                      </a:r>
                      <a:r>
                        <a:rPr lang="fr-FR" sz="1800" b="0" i="0" u="none" strike="noStrike" kern="1200" baseline="0" dirty="0" smtClean="0">
                          <a:solidFill>
                            <a:schemeClr val="dk1"/>
                          </a:solidFill>
                          <a:latin typeface="+mn-lt"/>
                          <a:ea typeface="+mn-ea"/>
                          <a:cs typeface="+mn-cs"/>
                        </a:rPr>
                        <a:t>	</a:t>
                      </a:r>
                      <a:endParaRPr lang="fr-FR" sz="1800" b="1"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dk1"/>
                          </a:solidFill>
                          <a:latin typeface="+mn-lt"/>
                          <a:ea typeface="+mn-ea"/>
                          <a:cs typeface="+mn-cs"/>
                        </a:rPr>
                        <a:t>A – Le monde de 1945 à nos jours </a:t>
                      </a:r>
                      <a:r>
                        <a:rPr lang="fr-FR" sz="1800" b="0" i="0" u="none" strike="noStrike" kern="1200" baseline="0" dirty="0" smtClean="0">
                          <a:solidFill>
                            <a:schemeClr val="dk1"/>
                          </a:solidFill>
                          <a:latin typeface="+mn-lt"/>
                          <a:ea typeface="+mn-ea"/>
                          <a:cs typeface="+mn-cs"/>
                        </a:rPr>
                        <a:t>	</a:t>
                      </a:r>
                    </a:p>
                    <a:p>
                      <a:r>
                        <a:rPr lang="fr-FR" sz="1800" b="1" i="0" u="none" strike="noStrike" kern="1200" baseline="0" dirty="0" smtClean="0">
                          <a:solidFill>
                            <a:schemeClr val="dk1"/>
                          </a:solidFill>
                          <a:latin typeface="+mn-lt"/>
                          <a:ea typeface="+mn-ea"/>
                          <a:cs typeface="+mn-cs"/>
                        </a:rPr>
                        <a:t>B – Un sujet d’étude au choix : </a:t>
                      </a:r>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 De Youri Gagarine à la guerre des étoiles. </a:t>
                      </a:r>
                    </a:p>
                    <a:p>
                      <a:r>
                        <a:rPr lang="fr-FR" sz="1800" b="0" i="0" u="none" strike="noStrike" kern="1200" baseline="0" dirty="0" smtClean="0">
                          <a:solidFill>
                            <a:schemeClr val="dk1"/>
                          </a:solidFill>
                          <a:latin typeface="+mn-lt"/>
                          <a:ea typeface="+mn-ea"/>
                          <a:cs typeface="+mn-cs"/>
                        </a:rPr>
                        <a:t>- Le 11 septembre 2001. </a:t>
                      </a:r>
                    </a:p>
                  </a:txBody>
                  <a:tcPr marL="68580" marR="68580" marT="34290" marB="34290">
                    <a:solidFill>
                      <a:schemeClr val="accent2">
                        <a:lumMod val="40000"/>
                        <a:lumOff val="60000"/>
                      </a:schemeClr>
                    </a:solidFill>
                  </a:tcPr>
                </a:tc>
                <a:tc>
                  <a:txBody>
                    <a:bodyPr/>
                    <a:lstStyle/>
                    <a:p>
                      <a:r>
                        <a:rPr lang="fr-FR" sz="1800" b="1" i="0" u="none" strike="noStrike" kern="1200" baseline="0" dirty="0" smtClean="0">
                          <a:solidFill>
                            <a:schemeClr val="dk1"/>
                          </a:solidFill>
                          <a:latin typeface="+mn-lt"/>
                          <a:ea typeface="+mn-ea"/>
                          <a:cs typeface="+mn-cs"/>
                        </a:rPr>
                        <a:t>Th2 – La multiplication des acteurs internationaux dans </a:t>
                      </a:r>
                      <a:r>
                        <a:rPr lang="fr-FR" sz="1800" b="1" i="0" u="none" strike="noStrike" kern="1200" baseline="0" dirty="0" smtClean="0">
                          <a:solidFill>
                            <a:srgbClr val="FF0000"/>
                          </a:solidFill>
                          <a:latin typeface="+mn-lt"/>
                          <a:ea typeface="+mn-ea"/>
                          <a:cs typeface="+mn-cs"/>
                        </a:rPr>
                        <a:t>un </a:t>
                      </a:r>
                      <a:r>
                        <a:rPr lang="fr-FR" sz="1800" b="1" i="0" u="none" strike="noStrike" kern="1200" baseline="0" dirty="0" err="1" smtClean="0">
                          <a:solidFill>
                            <a:srgbClr val="FF0000"/>
                          </a:solidFill>
                          <a:latin typeface="+mn-lt"/>
                          <a:ea typeface="+mn-ea"/>
                          <a:cs typeface="+mn-cs"/>
                        </a:rPr>
                        <a:t>mde</a:t>
                      </a:r>
                      <a:r>
                        <a:rPr lang="fr-FR" sz="1800" b="1" i="0" u="none" strike="noStrike" kern="1200" baseline="0" dirty="0" smtClean="0">
                          <a:solidFill>
                            <a:srgbClr val="FF0000"/>
                          </a:solidFill>
                          <a:latin typeface="+mn-lt"/>
                          <a:ea typeface="+mn-ea"/>
                          <a:cs typeface="+mn-cs"/>
                        </a:rPr>
                        <a:t> bipolaire</a:t>
                      </a:r>
                      <a:r>
                        <a:rPr lang="fr-FR" sz="1800" b="1" i="0" u="none" strike="noStrike" kern="1200" baseline="0" dirty="0" smtClean="0">
                          <a:solidFill>
                            <a:schemeClr val="dk1"/>
                          </a:solidFill>
                          <a:latin typeface="+mn-lt"/>
                          <a:ea typeface="+mn-ea"/>
                          <a:cs typeface="+mn-cs"/>
                        </a:rPr>
                        <a:t> (de 1945 au début des années 1970) (13-15 h)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rgbClr val="FF0000"/>
                          </a:solidFill>
                          <a:latin typeface="+mn-lt"/>
                          <a:ea typeface="+mn-ea"/>
                          <a:cs typeface="+mn-cs"/>
                        </a:rPr>
                        <a:t>Ch</a:t>
                      </a:r>
                      <a:r>
                        <a:rPr lang="fr-FR" sz="1800" b="0" i="0" u="none" strike="noStrike" kern="1200" baseline="0" dirty="0" smtClean="0">
                          <a:solidFill>
                            <a:srgbClr val="FF0000"/>
                          </a:solidFill>
                          <a:latin typeface="+mn-lt"/>
                          <a:ea typeface="+mn-ea"/>
                          <a:cs typeface="+mn-cs"/>
                        </a:rPr>
                        <a:t> 1. La fin de la 2de GM et les débuts d’un nouvel ordre mondial </a:t>
                      </a:r>
                      <a:r>
                        <a:rPr lang="fr-FR" sz="1800" b="0" i="0" u="none" strike="noStrike" kern="1200" baseline="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rgbClr val="FF0000"/>
                          </a:solidFill>
                          <a:latin typeface="+mn-lt"/>
                          <a:ea typeface="+mn-ea"/>
                          <a:cs typeface="+mn-cs"/>
                        </a:rPr>
                        <a:t>Ch</a:t>
                      </a:r>
                      <a:r>
                        <a:rPr lang="fr-FR" sz="1800" b="0" i="0" u="none" strike="noStrike" kern="1200" baseline="0" dirty="0" smtClean="0">
                          <a:solidFill>
                            <a:srgbClr val="FF0000"/>
                          </a:solidFill>
                          <a:latin typeface="+mn-lt"/>
                          <a:ea typeface="+mn-ea"/>
                          <a:cs typeface="+mn-cs"/>
                        </a:rPr>
                        <a:t> 2. Une nouvelle donne géopolitique : bipolarisation et émergence du tiers-monde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err="1" smtClean="0">
                          <a:solidFill>
                            <a:schemeClr val="dk1"/>
                          </a:solidFill>
                          <a:latin typeface="+mn-lt"/>
                          <a:ea typeface="+mn-ea"/>
                          <a:cs typeface="+mn-cs"/>
                        </a:rPr>
                        <a:t>Ch</a:t>
                      </a:r>
                      <a:r>
                        <a:rPr lang="fr-FR" sz="1800" b="0" i="0" u="none" strike="noStrike" kern="1200" baseline="0" dirty="0" smtClean="0">
                          <a:solidFill>
                            <a:schemeClr val="dk1"/>
                          </a:solidFill>
                          <a:latin typeface="+mn-lt"/>
                          <a:ea typeface="+mn-ea"/>
                          <a:cs typeface="+mn-cs"/>
                        </a:rPr>
                        <a:t> 3. La France : une nvelle place ds le monde</a:t>
                      </a:r>
                    </a:p>
                  </a:txBody>
                  <a:tcPr marL="68580" marR="68580" marT="34290" marB="34290">
                    <a:solidFill>
                      <a:schemeClr val="accent1">
                        <a:lumMod val="20000"/>
                        <a:lumOff val="80000"/>
                      </a:schemeClr>
                    </a:solidFill>
                  </a:tcPr>
                </a:tc>
                <a:extLst>
                  <a:ext uri="{0D108BD9-81ED-4DB2-BD59-A6C34878D82A}">
                    <a16:rowId xmlns:a16="http://schemas.microsoft.com/office/drawing/2014/main" val="85997306"/>
                  </a:ext>
                </a:extLst>
              </a:tr>
            </a:tbl>
          </a:graphicData>
        </a:graphic>
      </p:graphicFrame>
      <p:grpSp>
        <p:nvGrpSpPr>
          <p:cNvPr id="8" name="Grouper 9"/>
          <p:cNvGrpSpPr/>
          <p:nvPr/>
        </p:nvGrpSpPr>
        <p:grpSpPr>
          <a:xfrm>
            <a:off x="199800" y="107286"/>
            <a:ext cx="525531" cy="171686"/>
            <a:chOff x="5391302" y="1426464"/>
            <a:chExt cx="604579" cy="197510"/>
          </a:xfrm>
          <a:solidFill>
            <a:srgbClr val="5AA1D8"/>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Tree>
    <p:extLst>
      <p:ext uri="{BB962C8B-B14F-4D97-AF65-F5344CB8AC3E}">
        <p14:creationId xmlns:p14="http://schemas.microsoft.com/office/powerpoint/2010/main" val="1280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173032649"/>
              </p:ext>
            </p:extLst>
          </p:nvPr>
        </p:nvGraphicFramePr>
        <p:xfrm>
          <a:off x="0" y="55419"/>
          <a:ext cx="9144000" cy="639128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243408269"/>
                    </a:ext>
                  </a:extLst>
                </a:gridCol>
                <a:gridCol w="4572000">
                  <a:extLst>
                    <a:ext uri="{9D8B030D-6E8A-4147-A177-3AD203B41FA5}">
                      <a16:colId xmlns:a16="http://schemas.microsoft.com/office/drawing/2014/main" val="2235559222"/>
                    </a:ext>
                  </a:extLst>
                </a:gridCol>
              </a:tblGrid>
              <a:tr h="785928">
                <a:tc>
                  <a:txBody>
                    <a:bodyPr/>
                    <a:lstStyle/>
                    <a:p>
                      <a:pPr algn="ctr"/>
                      <a:r>
                        <a:rPr lang="fr-FR" sz="1800" dirty="0" smtClean="0">
                          <a:solidFill>
                            <a:schemeClr val="tx1"/>
                          </a:solidFill>
                        </a:rPr>
                        <a:t>Terminale</a:t>
                      </a:r>
                      <a:r>
                        <a:rPr lang="fr-FR" sz="1800" baseline="0" dirty="0" smtClean="0">
                          <a:solidFill>
                            <a:schemeClr val="tx1"/>
                          </a:solidFill>
                        </a:rPr>
                        <a:t> technologique</a:t>
                      </a:r>
                      <a:endParaRPr lang="fr-FR" sz="1800" dirty="0">
                        <a:solidFill>
                          <a:schemeClr val="tx1"/>
                        </a:solidFill>
                      </a:endParaRPr>
                    </a:p>
                  </a:txBody>
                  <a:tcPr marL="68580" marR="68580" marT="34290" marB="34290">
                    <a:solidFill>
                      <a:schemeClr val="accent2">
                        <a:lumMod val="40000"/>
                        <a:lumOff val="60000"/>
                      </a:schemeClr>
                    </a:solidFill>
                  </a:tcPr>
                </a:tc>
                <a:tc>
                  <a:txBody>
                    <a:bodyPr/>
                    <a:lstStyle/>
                    <a:p>
                      <a:pPr algn="ctr"/>
                      <a:r>
                        <a:rPr lang="fr-FR" sz="1800" dirty="0" smtClean="0">
                          <a:solidFill>
                            <a:schemeClr val="tx1"/>
                          </a:solidFill>
                        </a:rPr>
                        <a:t>Terminale générale</a:t>
                      </a:r>
                      <a:endParaRPr lang="fr-FR" sz="180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2250165976"/>
                  </a:ext>
                </a:extLst>
              </a:tr>
              <a:tr h="2793581">
                <a:tc>
                  <a:txBody>
                    <a:bodyPr/>
                    <a:lstStyle/>
                    <a:p>
                      <a:r>
                        <a:rPr lang="fr-FR" sz="1800" b="1" i="0" u="none" strike="noStrike" kern="1200" baseline="0" dirty="0" smtClean="0">
                          <a:solidFill>
                            <a:schemeClr val="dk1"/>
                          </a:solidFill>
                          <a:latin typeface="+mn-lt"/>
                          <a:ea typeface="+mn-ea"/>
                          <a:cs typeface="+mn-cs"/>
                        </a:rPr>
                        <a:t>Th 3 - La Fr de 1945 à nos jours : </a:t>
                      </a:r>
                      <a:r>
                        <a:rPr lang="fr-FR" sz="1800" b="1" i="0" u="none" strike="noStrike" kern="1200" baseline="0" dirty="0" smtClean="0">
                          <a:solidFill>
                            <a:schemeClr val="tx1"/>
                          </a:solidFill>
                          <a:latin typeface="+mn-lt"/>
                          <a:ea typeface="+mn-ea"/>
                          <a:cs typeface="+mn-cs"/>
                        </a:rPr>
                        <a:t>une démocratie </a:t>
                      </a:r>
                      <a:r>
                        <a:rPr lang="fr-FR" sz="1800" b="1" i="0" u="none" strike="noStrike" kern="1200" baseline="0" dirty="0" smtClean="0">
                          <a:solidFill>
                            <a:schemeClr val="dk1"/>
                          </a:solidFill>
                          <a:latin typeface="+mn-lt"/>
                          <a:ea typeface="+mn-ea"/>
                          <a:cs typeface="+mn-cs"/>
                        </a:rPr>
                        <a:t>(7-8 h) </a:t>
                      </a:r>
                    </a:p>
                    <a:p>
                      <a:r>
                        <a:rPr lang="fr-FR" sz="1800" b="0" i="0" u="none" strike="noStrike" kern="1200" baseline="0" dirty="0" smtClean="0">
                          <a:solidFill>
                            <a:srgbClr val="00B050"/>
                          </a:solidFill>
                          <a:latin typeface="+mn-lt"/>
                          <a:ea typeface="+mn-ea"/>
                          <a:cs typeface="+mn-cs"/>
                        </a:rPr>
                        <a:t>Régime pol-Démocratie-Rép-Institutions-Décolonisation-Immigration-Puissance-Parité</a:t>
                      </a:r>
                    </a:p>
                    <a:p>
                      <a:endParaRPr lang="fr-FR" sz="1800" b="0" i="0" u="none" strike="noStrike" kern="1200" baseline="0" dirty="0" smtClean="0">
                        <a:solidFill>
                          <a:srgbClr val="00B05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dk1"/>
                          </a:solidFill>
                          <a:latin typeface="+mn-lt"/>
                          <a:ea typeface="+mn-ea"/>
                          <a:cs typeface="+mn-cs"/>
                        </a:rPr>
                        <a:t>A – La France depuis 1945: politique et sté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dk1"/>
                          </a:solidFill>
                          <a:latin typeface="+mn-lt"/>
                          <a:ea typeface="+mn-ea"/>
                          <a:cs typeface="+mn-cs"/>
                        </a:rPr>
                        <a:t>B – Un sujet d’étude au choix : </a:t>
                      </a:r>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 La guerre d’Algérie. 	</a:t>
                      </a:r>
                    </a:p>
                    <a:p>
                      <a:r>
                        <a:rPr lang="fr-FR" sz="1800" b="0" i="0" u="none" strike="noStrike" kern="1200" baseline="0" dirty="0" smtClean="0">
                          <a:solidFill>
                            <a:schemeClr val="dk1"/>
                          </a:solidFill>
                          <a:latin typeface="+mn-lt"/>
                          <a:ea typeface="+mn-ea"/>
                          <a:cs typeface="+mn-cs"/>
                        </a:rPr>
                        <a:t>- </a:t>
                      </a:r>
                      <a:r>
                        <a:rPr lang="fr-FR" sz="1800" b="0" i="0" u="none" strike="noStrike" kern="1200" baseline="0" dirty="0" smtClean="0">
                          <a:solidFill>
                            <a:srgbClr val="FF0000"/>
                          </a:solidFill>
                          <a:latin typeface="+mn-lt"/>
                          <a:ea typeface="+mn-ea"/>
                          <a:cs typeface="+mn-cs"/>
                        </a:rPr>
                        <a:t>L’évolution de la place et des droits des femmes dans la société française</a:t>
                      </a:r>
                      <a:r>
                        <a:rPr lang="fr-FR" sz="1800" b="0" i="0" u="none" strike="noStrike" kern="1200" baseline="0" dirty="0" smtClean="0">
                          <a:solidFill>
                            <a:schemeClr val="dk1"/>
                          </a:solidFill>
                          <a:latin typeface="+mn-lt"/>
                          <a:ea typeface="+mn-ea"/>
                          <a:cs typeface="+mn-cs"/>
                        </a:rPr>
                        <a:t>.</a:t>
                      </a:r>
                    </a:p>
                  </a:txBody>
                  <a:tcPr marL="68580" marR="68580" marT="34290" marB="34290">
                    <a:solidFill>
                      <a:schemeClr val="accent2">
                        <a:lumMod val="40000"/>
                        <a:lumOff val="60000"/>
                      </a:schemeClr>
                    </a:solidFill>
                  </a:tcPr>
                </a:tc>
                <a:tc>
                  <a:txBody>
                    <a:bodyPr/>
                    <a:lstStyle/>
                    <a:p>
                      <a:r>
                        <a:rPr lang="fr-FR" sz="1800" b="1" i="0" u="none" strike="noStrike" kern="1200" baseline="0" dirty="0" smtClean="0">
                          <a:solidFill>
                            <a:schemeClr val="dk1"/>
                          </a:solidFill>
                          <a:latin typeface="+mn-lt"/>
                          <a:ea typeface="+mn-ea"/>
                          <a:cs typeface="+mn-cs"/>
                        </a:rPr>
                        <a:t>Th 3 - Les remises en cause économiques, politiques et sociales des années 1970 à 1991 (10-12 h) </a:t>
                      </a:r>
                    </a:p>
                    <a:p>
                      <a:endParaRPr lang="fr-FR" sz="1800" b="1"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Ch1. La modification des grands équilibres économiques et politiques mondiaux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Ch2. </a:t>
                      </a:r>
                      <a:r>
                        <a:rPr lang="fr-FR" sz="1800" b="0" i="0" u="none" strike="noStrike" kern="1200" baseline="0" dirty="0" smtClean="0">
                          <a:solidFill>
                            <a:srgbClr val="FF0000"/>
                          </a:solidFill>
                          <a:latin typeface="+mn-lt"/>
                          <a:ea typeface="+mn-ea"/>
                          <a:cs typeface="+mn-cs"/>
                        </a:rPr>
                        <a:t>Un tournant social, politique et culturel, la France de 1974 à 1988 </a:t>
                      </a:r>
                      <a:r>
                        <a:rPr lang="fr-FR" sz="1800" b="0" i="0" u="none" strike="noStrike" kern="1200" baseline="0" dirty="0" smtClean="0">
                          <a:solidFill>
                            <a:schemeClr val="dk1"/>
                          </a:solidFill>
                          <a:latin typeface="+mn-lt"/>
                          <a:ea typeface="+mn-ea"/>
                          <a:cs typeface="+mn-cs"/>
                        </a:rPr>
                        <a:t>	</a:t>
                      </a:r>
                    </a:p>
                  </a:txBody>
                  <a:tcPr marL="68580" marR="68580" marT="34290" marB="34290">
                    <a:solidFill>
                      <a:schemeClr val="accent1">
                        <a:lumMod val="20000"/>
                        <a:lumOff val="80000"/>
                      </a:schemeClr>
                    </a:solidFill>
                  </a:tcPr>
                </a:tc>
                <a:extLst>
                  <a:ext uri="{0D108BD9-81ED-4DB2-BD59-A6C34878D82A}">
                    <a16:rowId xmlns:a16="http://schemas.microsoft.com/office/drawing/2014/main" val="399629897"/>
                  </a:ext>
                </a:extLst>
              </a:tr>
              <a:tr h="2793581">
                <a:tc>
                  <a:txBody>
                    <a:bodyPr/>
                    <a:lstStyle/>
                    <a:p>
                      <a:endParaRPr lang="fr-FR" sz="1800" dirty="0"/>
                    </a:p>
                  </a:txBody>
                  <a:tcPr marL="68580" marR="68580" marT="34290" marB="34290">
                    <a:solidFill>
                      <a:schemeClr val="accent2">
                        <a:lumMod val="40000"/>
                        <a:lumOff val="60000"/>
                      </a:schemeClr>
                    </a:solidFill>
                  </a:tcPr>
                </a:tc>
                <a:tc>
                  <a:txBody>
                    <a:bodyPr/>
                    <a:lstStyle/>
                    <a:p>
                      <a:r>
                        <a:rPr lang="fr-FR" sz="1800" b="1" i="0" u="none" strike="noStrike" kern="1200" baseline="0" dirty="0" smtClean="0">
                          <a:solidFill>
                            <a:schemeClr val="dk1"/>
                          </a:solidFill>
                          <a:latin typeface="+mn-lt"/>
                          <a:ea typeface="+mn-ea"/>
                          <a:cs typeface="+mn-cs"/>
                        </a:rPr>
                        <a:t>Th4 - Le </a:t>
                      </a:r>
                      <a:r>
                        <a:rPr lang="fr-FR" sz="1800" b="1" i="0" u="none" strike="noStrike" kern="1200" baseline="0" dirty="0" err="1" smtClean="0">
                          <a:solidFill>
                            <a:schemeClr val="dk1"/>
                          </a:solidFill>
                          <a:latin typeface="+mn-lt"/>
                          <a:ea typeface="+mn-ea"/>
                          <a:cs typeface="+mn-cs"/>
                        </a:rPr>
                        <a:t>mde</a:t>
                      </a:r>
                      <a:r>
                        <a:rPr lang="fr-FR" sz="1800" b="1" i="0" u="none" strike="noStrike" kern="1200" baseline="0" dirty="0" smtClean="0">
                          <a:solidFill>
                            <a:schemeClr val="dk1"/>
                          </a:solidFill>
                          <a:latin typeface="+mn-lt"/>
                          <a:ea typeface="+mn-ea"/>
                          <a:cs typeface="+mn-cs"/>
                        </a:rPr>
                        <a:t>, l’UE et la Fr depuis les années 1990, entre coopérations et conflits (8-10 h) </a:t>
                      </a:r>
                    </a:p>
                    <a:p>
                      <a:endParaRPr lang="fr-FR" sz="1800" b="1" i="0" u="none" strike="noStrike"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Ch1. </a:t>
                      </a:r>
                      <a:r>
                        <a:rPr lang="fr-FR" sz="1800" b="0" i="0" u="none" strike="noStrike" kern="1200" baseline="0" dirty="0" err="1" smtClean="0">
                          <a:solidFill>
                            <a:schemeClr val="dk1"/>
                          </a:solidFill>
                          <a:latin typeface="+mn-lt"/>
                          <a:ea typeface="+mn-ea"/>
                          <a:cs typeface="+mn-cs"/>
                        </a:rPr>
                        <a:t>Nvx</a:t>
                      </a:r>
                      <a:r>
                        <a:rPr lang="fr-FR" sz="1800" b="0" i="0" u="none" strike="noStrike" kern="1200" baseline="0" dirty="0" smtClean="0">
                          <a:solidFill>
                            <a:schemeClr val="dk1"/>
                          </a:solidFill>
                          <a:latin typeface="+mn-lt"/>
                          <a:ea typeface="+mn-ea"/>
                          <a:cs typeface="+mn-cs"/>
                        </a:rPr>
                        <a:t> rapports de </a:t>
                      </a:r>
                      <a:r>
                        <a:rPr lang="fr-FR" sz="1800" b="0" i="0" u="none" strike="noStrike" kern="1200" baseline="0" dirty="0" err="1" smtClean="0">
                          <a:solidFill>
                            <a:schemeClr val="dk1"/>
                          </a:solidFill>
                          <a:latin typeface="+mn-lt"/>
                          <a:ea typeface="+mn-ea"/>
                          <a:cs typeface="+mn-cs"/>
                        </a:rPr>
                        <a:t>puiss</a:t>
                      </a:r>
                      <a:r>
                        <a:rPr lang="fr-FR" sz="1800" b="0" i="0" u="none" strike="noStrike" kern="1200" baseline="0" dirty="0" smtClean="0">
                          <a:solidFill>
                            <a:schemeClr val="dk1"/>
                          </a:solidFill>
                          <a:latin typeface="+mn-lt"/>
                          <a:ea typeface="+mn-ea"/>
                          <a:cs typeface="+mn-cs"/>
                        </a:rPr>
                        <a:t> et enjeux mondiaux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chemeClr val="dk1"/>
                          </a:solidFill>
                          <a:latin typeface="+mn-lt"/>
                          <a:ea typeface="+mn-ea"/>
                          <a:cs typeface="+mn-cs"/>
                        </a:rPr>
                        <a:t>Ch2. La construction européenne entre élargissement, approfondissement et remises en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smtClean="0">
                          <a:solidFill>
                            <a:srgbClr val="FF0000"/>
                          </a:solidFill>
                          <a:latin typeface="+mn-lt"/>
                          <a:ea typeface="+mn-ea"/>
                          <a:cs typeface="+mn-cs"/>
                        </a:rPr>
                        <a:t>Ch3. La République française </a:t>
                      </a:r>
                      <a:r>
                        <a:rPr lang="fr-FR" sz="1800" b="0" i="0" u="none" strike="noStrike" kern="1200" baseline="0" dirty="0" smtClean="0">
                          <a:solidFill>
                            <a:schemeClr val="dk1"/>
                          </a:solidFill>
                          <a:latin typeface="+mn-lt"/>
                          <a:ea typeface="+mn-ea"/>
                          <a:cs typeface="+mn-cs"/>
                        </a:rPr>
                        <a:t>	</a:t>
                      </a:r>
                    </a:p>
                    <a:p>
                      <a:endParaRPr lang="fr-FR" sz="18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2772656194"/>
                  </a:ext>
                </a:extLst>
              </a:tr>
            </a:tbl>
          </a:graphicData>
        </a:graphic>
      </p:graphicFrame>
    </p:spTree>
    <p:extLst>
      <p:ext uri="{BB962C8B-B14F-4D97-AF65-F5344CB8AC3E}">
        <p14:creationId xmlns:p14="http://schemas.microsoft.com/office/powerpoint/2010/main" val="1731492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02183" y="796834"/>
            <a:ext cx="4532811" cy="5473337"/>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b="1" dirty="0" smtClean="0">
                <a:solidFill>
                  <a:srgbClr val="FF0000"/>
                </a:solidFill>
              </a:rPr>
              <a:t>NOTIONS </a:t>
            </a:r>
            <a:r>
              <a:rPr lang="fr-FR" b="1" dirty="0">
                <a:solidFill>
                  <a:srgbClr val="FF0000"/>
                </a:solidFill>
              </a:rPr>
              <a:t>EN TERMINALE GENERALE</a:t>
            </a:r>
          </a:p>
          <a:p>
            <a:pPr algn="ctr"/>
            <a:endParaRPr lang="fr-FR" b="1" dirty="0">
              <a:solidFill>
                <a:srgbClr val="FF0000"/>
              </a:solidFill>
            </a:endParaRPr>
          </a:p>
          <a:p>
            <a:r>
              <a:rPr lang="fr-FR" b="1" dirty="0"/>
              <a:t>Mondialisation : notion transversale à l’ensemble des thèmes. </a:t>
            </a:r>
          </a:p>
          <a:p>
            <a:endParaRPr lang="fr-FR" b="1" dirty="0"/>
          </a:p>
          <a:p>
            <a:r>
              <a:rPr lang="fr-FR" dirty="0"/>
              <a:t>Maritimisation</a:t>
            </a:r>
          </a:p>
          <a:p>
            <a:r>
              <a:rPr lang="fr-FR" dirty="0" smtClean="0">
                <a:solidFill>
                  <a:srgbClr val="FF0000"/>
                </a:solidFill>
              </a:rPr>
              <a:t>Puissance</a:t>
            </a:r>
          </a:p>
          <a:p>
            <a:r>
              <a:rPr lang="fr-FR" dirty="0" smtClean="0"/>
              <a:t>Attractivité</a:t>
            </a:r>
          </a:p>
          <a:p>
            <a:endParaRPr lang="fr-FR" dirty="0"/>
          </a:p>
          <a:p>
            <a:r>
              <a:rPr lang="fr-FR" b="1" dirty="0" smtClean="0"/>
              <a:t>Vocabulaire spécifique</a:t>
            </a:r>
          </a:p>
          <a:p>
            <a:r>
              <a:rPr lang="fr-FR" dirty="0" smtClean="0"/>
              <a:t>route maritime</a:t>
            </a:r>
            <a:endParaRPr lang="fr-FR" dirty="0"/>
          </a:p>
          <a:p>
            <a:r>
              <a:rPr lang="fr-FR" dirty="0" smtClean="0"/>
              <a:t>intégration </a:t>
            </a:r>
            <a:r>
              <a:rPr lang="fr-FR" dirty="0"/>
              <a:t>territoriale</a:t>
            </a:r>
          </a:p>
          <a:p>
            <a:r>
              <a:rPr lang="fr-FR" dirty="0"/>
              <a:t>Agglomération industrielle, écosystème (</a:t>
            </a:r>
            <a:r>
              <a:rPr lang="fr-FR" i="1" dirty="0"/>
              <a:t>cluster</a:t>
            </a:r>
            <a:r>
              <a:rPr lang="fr-FR" dirty="0"/>
              <a:t>) </a:t>
            </a:r>
          </a:p>
          <a:p>
            <a:r>
              <a:rPr lang="fr-FR" dirty="0"/>
              <a:t>Territoire </a:t>
            </a:r>
            <a:r>
              <a:rPr lang="fr-FR" dirty="0" smtClean="0"/>
              <a:t>transfrontalier</a:t>
            </a:r>
            <a:endParaRPr lang="fr-FR" dirty="0"/>
          </a:p>
          <a:p>
            <a:r>
              <a:rPr lang="fr-FR" dirty="0"/>
              <a:t>Aménagement des territoires, collectivité territoriale, </a:t>
            </a:r>
            <a:r>
              <a:rPr lang="fr-FR" dirty="0" smtClean="0"/>
              <a:t>région</a:t>
            </a:r>
          </a:p>
          <a:p>
            <a:r>
              <a:rPr lang="fr-FR" dirty="0" smtClean="0"/>
              <a:t>zone économique exclusive (ZEE)</a:t>
            </a:r>
          </a:p>
          <a:p>
            <a:r>
              <a:rPr lang="fr-FR" dirty="0" smtClean="0"/>
              <a:t>Haute-mer</a:t>
            </a:r>
            <a:endParaRPr lang="fr-FR" dirty="0"/>
          </a:p>
        </p:txBody>
      </p:sp>
      <p:sp>
        <p:nvSpPr>
          <p:cNvPr id="4" name="ZoneTexte 3"/>
          <p:cNvSpPr txBox="1"/>
          <p:nvPr/>
        </p:nvSpPr>
        <p:spPr>
          <a:xfrm>
            <a:off x="2436096" y="239669"/>
            <a:ext cx="44816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b="1" dirty="0"/>
              <a:t>Les programmes de </a:t>
            </a:r>
            <a:r>
              <a:rPr lang="fr-FR" b="1" dirty="0" smtClean="0"/>
              <a:t>terminale en  </a:t>
            </a:r>
            <a:r>
              <a:rPr lang="fr-FR" b="1" dirty="0"/>
              <a:t>géographie</a:t>
            </a:r>
          </a:p>
        </p:txBody>
      </p:sp>
      <p:sp>
        <p:nvSpPr>
          <p:cNvPr id="6" name="ZoneTexte 5"/>
          <p:cNvSpPr txBox="1"/>
          <p:nvPr/>
        </p:nvSpPr>
        <p:spPr>
          <a:xfrm>
            <a:off x="0" y="796834"/>
            <a:ext cx="4282540" cy="535531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dirty="0">
                <a:solidFill>
                  <a:srgbClr val="FF0000"/>
                </a:solidFill>
              </a:rPr>
              <a:t>NOTIONS EN TERMINALE TECHNOLOGIQUE</a:t>
            </a:r>
          </a:p>
          <a:p>
            <a:endParaRPr lang="fr-FR" b="1" dirty="0" smtClean="0">
              <a:solidFill>
                <a:srgbClr val="FF0000"/>
              </a:solidFill>
            </a:endParaRPr>
          </a:p>
          <a:p>
            <a:r>
              <a:rPr lang="fr-FR" b="1" dirty="0"/>
              <a:t>Mondialisation : notion transversale à l’ensemble des </a:t>
            </a:r>
            <a:r>
              <a:rPr lang="fr-FR" b="1" dirty="0" smtClean="0"/>
              <a:t>thèmes</a:t>
            </a:r>
            <a:endParaRPr lang="fr-FR" b="1" dirty="0"/>
          </a:p>
          <a:p>
            <a:endParaRPr lang="fr-FR" b="1" dirty="0"/>
          </a:p>
          <a:p>
            <a:r>
              <a:rPr lang="fr-FR" dirty="0" smtClean="0"/>
              <a:t>Maritimisation</a:t>
            </a:r>
          </a:p>
          <a:p>
            <a:r>
              <a:rPr lang="fr-FR" dirty="0" smtClean="0">
                <a:solidFill>
                  <a:srgbClr val="FF0000"/>
                </a:solidFill>
              </a:rPr>
              <a:t>Rayonnement</a:t>
            </a:r>
          </a:p>
          <a:p>
            <a:r>
              <a:rPr lang="fr-FR" dirty="0" smtClean="0">
                <a:solidFill>
                  <a:srgbClr val="FF0000"/>
                </a:solidFill>
              </a:rPr>
              <a:t>Influence</a:t>
            </a:r>
          </a:p>
          <a:p>
            <a:r>
              <a:rPr lang="fr-FR" dirty="0" smtClean="0">
                <a:solidFill>
                  <a:schemeClr val="tx1"/>
                </a:solidFill>
              </a:rPr>
              <a:t>Attractivité </a:t>
            </a:r>
          </a:p>
          <a:p>
            <a:r>
              <a:rPr lang="fr-FR" dirty="0"/>
              <a:t>Métropole</a:t>
            </a:r>
          </a:p>
          <a:p>
            <a:endParaRPr lang="fr-FR" dirty="0" smtClean="0">
              <a:solidFill>
                <a:schemeClr val="tx1"/>
              </a:solidFill>
            </a:endParaRPr>
          </a:p>
          <a:p>
            <a:endParaRPr lang="fr-FR" dirty="0" smtClean="0"/>
          </a:p>
          <a:p>
            <a:r>
              <a:rPr lang="fr-FR" b="1" dirty="0" smtClean="0"/>
              <a:t>Vocabulaire spécifique</a:t>
            </a:r>
          </a:p>
          <a:p>
            <a:endParaRPr lang="fr-FR" b="1" dirty="0">
              <a:solidFill>
                <a:srgbClr val="FF0000"/>
              </a:solidFill>
            </a:endParaRPr>
          </a:p>
          <a:p>
            <a:r>
              <a:rPr lang="fr-FR" dirty="0"/>
              <a:t>Canaux et détroits internationaux. </a:t>
            </a:r>
          </a:p>
          <a:p>
            <a:r>
              <a:rPr lang="fr-FR" dirty="0" smtClean="0"/>
              <a:t>Route </a:t>
            </a:r>
            <a:r>
              <a:rPr lang="fr-FR" dirty="0"/>
              <a:t>maritime. </a:t>
            </a:r>
          </a:p>
          <a:p>
            <a:r>
              <a:rPr lang="fr-FR" dirty="0"/>
              <a:t>Centre de décision-</a:t>
            </a:r>
            <a:r>
              <a:rPr lang="fr-FR" i="1" dirty="0"/>
              <a:t>Hub </a:t>
            </a:r>
            <a:r>
              <a:rPr lang="fr-FR" dirty="0"/>
              <a:t>logistique aéroportuaire. </a:t>
            </a:r>
          </a:p>
          <a:p>
            <a:r>
              <a:rPr lang="fr-FR" dirty="0" smtClean="0"/>
              <a:t>Plateforme </a:t>
            </a:r>
            <a:r>
              <a:rPr lang="fr-FR" dirty="0" err="1"/>
              <a:t>multi-modale</a:t>
            </a:r>
            <a:r>
              <a:rPr lang="fr-FR" dirty="0" smtClean="0"/>
              <a:t>.</a:t>
            </a:r>
            <a:endParaRPr lang="fr-FR" dirty="0"/>
          </a:p>
        </p:txBody>
      </p:sp>
      <p:sp>
        <p:nvSpPr>
          <p:cNvPr id="5" name="Double flèche horizontale 4"/>
          <p:cNvSpPr/>
          <p:nvPr/>
        </p:nvSpPr>
        <p:spPr>
          <a:xfrm>
            <a:off x="1058092" y="6152146"/>
            <a:ext cx="5656218" cy="536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Des programmes qui sont en regard</a:t>
            </a:r>
            <a:endParaRPr lang="fr-FR" dirty="0"/>
          </a:p>
        </p:txBody>
      </p:sp>
    </p:spTree>
    <p:extLst>
      <p:ext uri="{BB962C8B-B14F-4D97-AF65-F5344CB8AC3E}">
        <p14:creationId xmlns:p14="http://schemas.microsoft.com/office/powerpoint/2010/main" val="3239528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785606955"/>
              </p:ext>
            </p:extLst>
          </p:nvPr>
        </p:nvGraphicFramePr>
        <p:xfrm>
          <a:off x="96982" y="0"/>
          <a:ext cx="9047018" cy="6857999"/>
        </p:xfrm>
        <a:graphic>
          <a:graphicData uri="http://schemas.openxmlformats.org/drawingml/2006/table">
            <a:tbl>
              <a:tblPr firstRow="1" bandRow="1">
                <a:tableStyleId>{5C22544A-7EE6-4342-B048-85BDC9FD1C3A}</a:tableStyleId>
              </a:tblPr>
              <a:tblGrid>
                <a:gridCol w="4523509">
                  <a:extLst>
                    <a:ext uri="{9D8B030D-6E8A-4147-A177-3AD203B41FA5}">
                      <a16:colId xmlns:a16="http://schemas.microsoft.com/office/drawing/2014/main" val="1928260169"/>
                    </a:ext>
                  </a:extLst>
                </a:gridCol>
                <a:gridCol w="4523509">
                  <a:extLst>
                    <a:ext uri="{9D8B030D-6E8A-4147-A177-3AD203B41FA5}">
                      <a16:colId xmlns:a16="http://schemas.microsoft.com/office/drawing/2014/main" val="736695070"/>
                    </a:ext>
                  </a:extLst>
                </a:gridCol>
              </a:tblGrid>
              <a:tr h="834833">
                <a:tc>
                  <a:txBody>
                    <a:bodyPr/>
                    <a:lstStyle/>
                    <a:p>
                      <a:r>
                        <a:rPr lang="fr-FR" sz="1600" b="0" dirty="0" smtClean="0">
                          <a:solidFill>
                            <a:schemeClr val="tx1"/>
                          </a:solidFill>
                        </a:rPr>
                        <a:t>Terminale</a:t>
                      </a:r>
                      <a:r>
                        <a:rPr lang="fr-FR" sz="1600" b="0" baseline="0" dirty="0" smtClean="0">
                          <a:solidFill>
                            <a:schemeClr val="tx1"/>
                          </a:solidFill>
                        </a:rPr>
                        <a:t> </a:t>
                      </a:r>
                      <a:r>
                        <a:rPr lang="fr-FR" sz="1600" b="0" dirty="0" smtClean="0">
                          <a:solidFill>
                            <a:schemeClr val="tx1"/>
                          </a:solidFill>
                        </a:rPr>
                        <a:t>technologique </a:t>
                      </a:r>
                      <a:r>
                        <a:rPr lang="fr-FR" sz="1600" b="0" i="0" u="none" strike="noStrike" kern="1200" baseline="0" dirty="0" smtClean="0">
                          <a:solidFill>
                            <a:schemeClr val="tx1"/>
                          </a:solidFill>
                          <a:latin typeface="+mn-lt"/>
                          <a:ea typeface="+mn-ea"/>
                          <a:cs typeface="+mn-cs"/>
                        </a:rPr>
                        <a:t>Classe terminale : « La mondialisation : une mise en relation inégale des territoires » (24 heures) </a:t>
                      </a:r>
                      <a:endParaRPr lang="fr-FR" sz="1600" b="0" dirty="0">
                        <a:solidFill>
                          <a:schemeClr val="tx1"/>
                        </a:solidFill>
                      </a:endParaRPr>
                    </a:p>
                  </a:txBody>
                  <a:tcPr marL="68580" marR="68580" marT="34290" marB="34290">
                    <a:solidFill>
                      <a:schemeClr val="accent2">
                        <a:lumMod val="20000"/>
                        <a:lumOff val="80000"/>
                      </a:schemeClr>
                    </a:solidFill>
                  </a:tcPr>
                </a:tc>
                <a:tc>
                  <a:txBody>
                    <a:bodyPr/>
                    <a:lstStyle/>
                    <a:p>
                      <a:r>
                        <a:rPr lang="fr-FR" sz="1600" b="0" i="0" u="none" strike="noStrike" kern="1200" baseline="0" dirty="0" smtClean="0">
                          <a:solidFill>
                            <a:schemeClr val="lt1"/>
                          </a:solidFill>
                          <a:latin typeface="+mn-lt"/>
                          <a:ea typeface="+mn-ea"/>
                          <a:cs typeface="+mn-cs"/>
                        </a:rPr>
                        <a:t>Classe terminale générale : « Les territoires dans la mondialisation : entre intégrations et rivalités » (48 heures) </a:t>
                      </a:r>
                      <a:endParaRPr lang="fr-FR" sz="1600" dirty="0"/>
                    </a:p>
                  </a:txBody>
                  <a:tcPr marL="68580" marR="68580" marT="34290" marB="34290"/>
                </a:tc>
                <a:extLst>
                  <a:ext uri="{0D108BD9-81ED-4DB2-BD59-A6C34878D82A}">
                    <a16:rowId xmlns:a16="http://schemas.microsoft.com/office/drawing/2014/main" val="2416821255"/>
                  </a:ext>
                </a:extLst>
              </a:tr>
              <a:tr h="2768223">
                <a:tc>
                  <a:txBody>
                    <a:bodyPr/>
                    <a:lstStyle/>
                    <a:p>
                      <a:r>
                        <a:rPr lang="fr-FR" sz="1600" b="1" i="0" u="none" strike="noStrike" kern="1200" baseline="0" dirty="0" smtClean="0">
                          <a:solidFill>
                            <a:schemeClr val="dk1"/>
                          </a:solidFill>
                          <a:latin typeface="+mn-lt"/>
                          <a:ea typeface="+mn-ea"/>
                          <a:cs typeface="+mn-cs"/>
                        </a:rPr>
                        <a:t>Th1 </a:t>
                      </a:r>
                      <a:r>
                        <a:rPr lang="fr-FR" sz="1600" b="1" i="0" u="none" strike="noStrike" kern="1200" baseline="0" dirty="0" smtClean="0">
                          <a:solidFill>
                            <a:srgbClr val="FF0000"/>
                          </a:solidFill>
                          <a:latin typeface="+mn-lt"/>
                          <a:ea typeface="+mn-ea"/>
                          <a:cs typeface="+mn-cs"/>
                        </a:rPr>
                        <a:t>– Mers et océans : au cœur de la </a:t>
                      </a:r>
                      <a:r>
                        <a:rPr lang="fr-FR" sz="1600" b="1" i="0" u="none" strike="noStrike" kern="1200" baseline="0" dirty="0" err="1" smtClean="0">
                          <a:solidFill>
                            <a:srgbClr val="FF0000"/>
                          </a:solidFill>
                          <a:latin typeface="+mn-lt"/>
                          <a:ea typeface="+mn-ea"/>
                          <a:cs typeface="+mn-cs"/>
                        </a:rPr>
                        <a:t>mdialisation</a:t>
                      </a:r>
                      <a:r>
                        <a:rPr lang="fr-FR" sz="1600" b="1" i="0" u="none" strike="noStrike" kern="1200" baseline="0" dirty="0" smtClean="0">
                          <a:solidFill>
                            <a:srgbClr val="FF0000"/>
                          </a:solidFill>
                          <a:latin typeface="+mn-lt"/>
                          <a:ea typeface="+mn-ea"/>
                          <a:cs typeface="+mn-cs"/>
                        </a:rPr>
                        <a:t> </a:t>
                      </a:r>
                      <a:r>
                        <a:rPr lang="fr-FR" sz="1600" b="1" i="0" u="none" strike="noStrike" kern="1200" baseline="0" dirty="0" smtClean="0">
                          <a:solidFill>
                            <a:schemeClr val="dk1"/>
                          </a:solidFill>
                          <a:latin typeface="+mn-lt"/>
                          <a:ea typeface="+mn-ea"/>
                          <a:cs typeface="+mn-cs"/>
                        </a:rPr>
                        <a:t>(7-9 h)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i="0" u="none" strike="noStrike" kern="1200" baseline="0" dirty="0" smtClean="0">
                          <a:solidFill>
                            <a:srgbClr val="FF0000"/>
                          </a:solidFill>
                          <a:latin typeface="+mn-lt"/>
                          <a:ea typeface="+mn-ea"/>
                          <a:cs typeface="+mn-cs"/>
                        </a:rPr>
                        <a:t>A – Mers et océans : vecteurs essentiels de la mondialisation </a:t>
                      </a:r>
                      <a:r>
                        <a:rPr lang="fr-FR" sz="1600" b="0" i="0" u="none" strike="noStrike" kern="1200" baseline="0" dirty="0" smtClean="0">
                          <a:solidFill>
                            <a:schemeClr val="dk1"/>
                          </a:solidFill>
                          <a:latin typeface="+mn-lt"/>
                          <a:ea typeface="+mn-ea"/>
                          <a:cs typeface="+mn-cs"/>
                        </a:rPr>
                        <a:t>	</a:t>
                      </a:r>
                    </a:p>
                    <a:p>
                      <a:r>
                        <a:rPr lang="fr-FR" sz="1600" b="1" i="0" u="none" strike="noStrike" kern="1200" baseline="0" dirty="0" smtClean="0">
                          <a:solidFill>
                            <a:schemeClr val="dk1"/>
                          </a:solidFill>
                          <a:latin typeface="+mn-lt"/>
                          <a:ea typeface="+mn-ea"/>
                          <a:cs typeface="+mn-cs"/>
                        </a:rPr>
                        <a:t>B – Un sujet d’étude au choix : </a:t>
                      </a:r>
                      <a:endParaRPr lang="fr-FR" sz="1600" b="0" i="0" u="none" strike="noStrike" kern="1200" baseline="0" dirty="0" smtClean="0">
                        <a:solidFill>
                          <a:schemeClr val="dk1"/>
                        </a:solidFill>
                        <a:latin typeface="+mn-lt"/>
                        <a:ea typeface="+mn-ea"/>
                        <a:cs typeface="+mn-cs"/>
                      </a:endParaRP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Les réseaux de câbles sous-marins : des infrastructures essentielles de la mondialisation. </a:t>
                      </a: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Le détroit de Malacca : un point de passage majeur et stratégique. 	</a:t>
                      </a:r>
                    </a:p>
                    <a:p>
                      <a:r>
                        <a:rPr lang="fr-FR" sz="1600" b="0" i="0" u="none" strike="noStrike" kern="1200" baseline="0" dirty="0" smtClean="0">
                          <a:solidFill>
                            <a:srgbClr val="00B050"/>
                          </a:solidFill>
                          <a:latin typeface="+mn-lt"/>
                          <a:ea typeface="+mn-ea"/>
                          <a:cs typeface="+mn-cs"/>
                        </a:rPr>
                        <a:t>Canaux et détroits internationaux. </a:t>
                      </a:r>
                    </a:p>
                    <a:p>
                      <a:r>
                        <a:rPr lang="fr-FR" sz="1600" b="0" i="0" u="none" strike="noStrike" kern="1200" baseline="0" dirty="0" smtClean="0">
                          <a:solidFill>
                            <a:srgbClr val="00B050"/>
                          </a:solidFill>
                          <a:latin typeface="+mn-lt"/>
                          <a:ea typeface="+mn-ea"/>
                          <a:cs typeface="+mn-cs"/>
                        </a:rPr>
                        <a:t>Maritimisation. Mondialisation- Route maritime. </a:t>
                      </a:r>
                      <a:endParaRPr lang="fr-FR" sz="1600" b="0" i="0" u="none" strike="noStrike" kern="1200" baseline="0" dirty="0" smtClean="0">
                        <a:solidFill>
                          <a:schemeClr val="dk1"/>
                        </a:solidFill>
                        <a:latin typeface="+mn-lt"/>
                        <a:ea typeface="+mn-ea"/>
                        <a:cs typeface="+mn-cs"/>
                      </a:endParaRPr>
                    </a:p>
                  </a:txBody>
                  <a:tcPr marL="68580" marR="68580" marT="34290" marB="34290">
                    <a:solidFill>
                      <a:schemeClr val="accent2">
                        <a:lumMod val="20000"/>
                        <a:lumOff val="80000"/>
                      </a:schemeClr>
                    </a:solidFill>
                  </a:tcPr>
                </a:tc>
                <a:tc>
                  <a:txBody>
                    <a:bodyPr/>
                    <a:lstStyle/>
                    <a:p>
                      <a:r>
                        <a:rPr lang="fr-FR" sz="1600" b="1" i="0" u="none" strike="noStrike" kern="1200" baseline="0" dirty="0" smtClean="0">
                          <a:solidFill>
                            <a:schemeClr val="dk1"/>
                          </a:solidFill>
                          <a:latin typeface="+mn-lt"/>
                          <a:ea typeface="+mn-ea"/>
                          <a:cs typeface="+mn-cs"/>
                        </a:rPr>
                        <a:t>Th1 – </a:t>
                      </a:r>
                      <a:r>
                        <a:rPr lang="fr-FR" sz="1600" b="1" i="0" u="none" strike="noStrike" kern="1200" baseline="0" dirty="0" smtClean="0">
                          <a:solidFill>
                            <a:srgbClr val="FF0000"/>
                          </a:solidFill>
                          <a:latin typeface="+mn-lt"/>
                          <a:ea typeface="+mn-ea"/>
                          <a:cs typeface="+mn-cs"/>
                        </a:rPr>
                        <a:t>Mers et océans : au cœur de la </a:t>
                      </a:r>
                      <a:r>
                        <a:rPr lang="fr-FR" sz="1600" b="1" i="0" u="none" strike="noStrike" kern="1200" baseline="0" dirty="0" err="1" smtClean="0">
                          <a:solidFill>
                            <a:srgbClr val="FF0000"/>
                          </a:solidFill>
                          <a:latin typeface="+mn-lt"/>
                          <a:ea typeface="+mn-ea"/>
                          <a:cs typeface="+mn-cs"/>
                        </a:rPr>
                        <a:t>mdialisation</a:t>
                      </a:r>
                      <a:r>
                        <a:rPr lang="fr-FR" sz="1600" b="1" i="0" u="none" strike="noStrike" kern="1200" baseline="0" dirty="0" smtClean="0">
                          <a:solidFill>
                            <a:srgbClr val="FF0000"/>
                          </a:solidFill>
                          <a:latin typeface="+mn-lt"/>
                          <a:ea typeface="+mn-ea"/>
                          <a:cs typeface="+mn-cs"/>
                        </a:rPr>
                        <a:t> </a:t>
                      </a:r>
                      <a:r>
                        <a:rPr lang="fr-FR" sz="1600" b="1" i="0" u="none" strike="noStrike" kern="1200" baseline="0" dirty="0" smtClean="0">
                          <a:solidFill>
                            <a:schemeClr val="dk1"/>
                          </a:solidFill>
                          <a:latin typeface="+mn-lt"/>
                          <a:ea typeface="+mn-ea"/>
                          <a:cs typeface="+mn-cs"/>
                        </a:rPr>
                        <a:t>(13-15 h) </a:t>
                      </a:r>
                      <a:endParaRPr lang="fr-FR" sz="1600" b="0" i="0" u="none" strike="noStrike" kern="1200" baseline="0" dirty="0" smtClean="0">
                        <a:solidFill>
                          <a:schemeClr val="dk1"/>
                        </a:solidFill>
                        <a:latin typeface="+mn-lt"/>
                        <a:ea typeface="+mn-ea"/>
                        <a:cs typeface="+mn-cs"/>
                      </a:endParaRP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rgbClr val="FF0000"/>
                          </a:solidFill>
                          <a:latin typeface="+mn-lt"/>
                          <a:ea typeface="+mn-ea"/>
                          <a:cs typeface="+mn-cs"/>
                        </a:rPr>
                        <a:t>Mers et océans : vecteurs essentiels de la mondialisation. </a:t>
                      </a: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Mers et océans : entre appropriation, protection et liberté de circulation. </a:t>
                      </a:r>
                    </a:p>
                    <a:p>
                      <a:r>
                        <a:rPr lang="fr-FR" sz="1600" b="0" i="0" u="none" strike="noStrike" kern="1200" baseline="0" dirty="0" smtClean="0">
                          <a:solidFill>
                            <a:schemeClr val="dk1"/>
                          </a:solidFill>
                          <a:latin typeface="+mn-lt"/>
                          <a:ea typeface="+mn-ea"/>
                          <a:cs typeface="+mn-cs"/>
                        </a:rPr>
                        <a:t>	</a:t>
                      </a:r>
                    </a:p>
                    <a:p>
                      <a:r>
                        <a:rPr lang="fr-FR" sz="1600" b="1" i="0" u="none" strike="noStrike" kern="1200" baseline="0" dirty="0" smtClean="0">
                          <a:solidFill>
                            <a:schemeClr val="dk1"/>
                          </a:solidFill>
                          <a:latin typeface="+mn-lt"/>
                          <a:ea typeface="+mn-ea"/>
                          <a:cs typeface="+mn-cs"/>
                        </a:rPr>
                        <a:t>Question spécifique sur la France </a:t>
                      </a:r>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La France : une puissance maritime ? 	</a:t>
                      </a:r>
                    </a:p>
                  </a:txBody>
                  <a:tcPr marL="68580" marR="68580" marT="34290" marB="34290"/>
                </a:tc>
                <a:extLst>
                  <a:ext uri="{0D108BD9-81ED-4DB2-BD59-A6C34878D82A}">
                    <a16:rowId xmlns:a16="http://schemas.microsoft.com/office/drawing/2014/main" val="3225536471"/>
                  </a:ext>
                </a:extLst>
              </a:tr>
              <a:tr h="3254943">
                <a:tc>
                  <a:txBody>
                    <a:bodyPr/>
                    <a:lstStyle/>
                    <a:p>
                      <a:r>
                        <a:rPr lang="fr-FR" sz="1600" b="1" i="0" u="none" strike="noStrike" kern="1200" baseline="0" dirty="0" smtClean="0">
                          <a:solidFill>
                            <a:schemeClr val="dk1"/>
                          </a:solidFill>
                          <a:latin typeface="+mn-lt"/>
                          <a:ea typeface="+mn-ea"/>
                          <a:cs typeface="+mn-cs"/>
                        </a:rPr>
                        <a:t>Thème 2 – </a:t>
                      </a:r>
                      <a:r>
                        <a:rPr lang="fr-FR" sz="1600" b="1" i="0" u="none" strike="noStrike" kern="1200" baseline="0" dirty="0" smtClean="0">
                          <a:solidFill>
                            <a:srgbClr val="FF0000"/>
                          </a:solidFill>
                          <a:latin typeface="+mn-lt"/>
                          <a:ea typeface="+mn-ea"/>
                          <a:cs typeface="+mn-cs"/>
                        </a:rPr>
                        <a:t>Des territoires inégalement intégrés dans la mondialisation</a:t>
                      </a:r>
                      <a:r>
                        <a:rPr lang="fr-FR" sz="1600" b="1" i="0" u="none" strike="noStrike" kern="1200" baseline="0" dirty="0" smtClean="0">
                          <a:solidFill>
                            <a:schemeClr val="dk1"/>
                          </a:solidFill>
                          <a:latin typeface="+mn-lt"/>
                          <a:ea typeface="+mn-ea"/>
                          <a:cs typeface="+mn-cs"/>
                        </a:rPr>
                        <a:t>, en fonction des décisions publiques et des stratégies des entreprises (7-9 h) </a:t>
                      </a:r>
                    </a:p>
                    <a:p>
                      <a:r>
                        <a:rPr lang="fr-FR" sz="1600" b="0" i="0" u="none" strike="noStrike" kern="1200" baseline="0" dirty="0" smtClean="0">
                          <a:solidFill>
                            <a:srgbClr val="00B050"/>
                          </a:solidFill>
                          <a:latin typeface="+mn-lt"/>
                          <a:ea typeface="+mn-ea"/>
                          <a:cs typeface="+mn-cs"/>
                        </a:rPr>
                        <a:t>Centre de décision-</a:t>
                      </a:r>
                      <a:r>
                        <a:rPr lang="fr-FR" sz="1600" b="0" i="1" u="none" strike="noStrike" kern="1200" baseline="0" dirty="0" smtClean="0">
                          <a:solidFill>
                            <a:srgbClr val="00B050"/>
                          </a:solidFill>
                          <a:latin typeface="+mn-lt"/>
                          <a:ea typeface="+mn-ea"/>
                          <a:cs typeface="+mn-cs"/>
                        </a:rPr>
                        <a:t>Hub </a:t>
                      </a:r>
                      <a:r>
                        <a:rPr lang="fr-FR" sz="1600" b="0" i="0" u="none" strike="noStrike" kern="1200" baseline="0" dirty="0" smtClean="0">
                          <a:solidFill>
                            <a:srgbClr val="00B050"/>
                          </a:solidFill>
                          <a:latin typeface="+mn-lt"/>
                          <a:ea typeface="+mn-ea"/>
                          <a:cs typeface="+mn-cs"/>
                        </a:rPr>
                        <a:t>logistique aéroportuaire. </a:t>
                      </a:r>
                    </a:p>
                    <a:p>
                      <a:r>
                        <a:rPr lang="fr-FR" sz="1600" b="0" i="0" u="none" strike="noStrike" kern="1200" baseline="0" dirty="0" smtClean="0">
                          <a:solidFill>
                            <a:srgbClr val="00B050"/>
                          </a:solidFill>
                          <a:latin typeface="+mn-lt"/>
                          <a:ea typeface="+mn-ea"/>
                          <a:cs typeface="+mn-cs"/>
                        </a:rPr>
                        <a:t>Métropole - Plateforme multimodale. </a:t>
                      </a:r>
                      <a:r>
                        <a:rPr lang="fr-FR" sz="1600" b="0" i="0" u="none" strike="noStrike" kern="1200" baseline="0" dirty="0" smtClean="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i="0" u="none" strike="noStrike" kern="1200" baseline="0" dirty="0" smtClean="0">
                          <a:solidFill>
                            <a:schemeClr val="dk1"/>
                          </a:solidFill>
                          <a:latin typeface="+mn-lt"/>
                          <a:ea typeface="+mn-ea"/>
                          <a:cs typeface="+mn-cs"/>
                        </a:rPr>
                        <a:t>A – </a:t>
                      </a:r>
                      <a:r>
                        <a:rPr lang="fr-FR" sz="1600" b="1" i="0" u="none" strike="noStrike" kern="1200" baseline="0" dirty="0" smtClean="0">
                          <a:solidFill>
                            <a:srgbClr val="FF0000"/>
                          </a:solidFill>
                          <a:latin typeface="+mn-lt"/>
                          <a:ea typeface="+mn-ea"/>
                          <a:cs typeface="+mn-cs"/>
                        </a:rPr>
                        <a:t>Dynamiques territoriales </a:t>
                      </a:r>
                      <a:r>
                        <a:rPr lang="fr-FR" sz="1600" b="1" i="0" u="none" strike="noStrike" kern="1200" baseline="0" dirty="0" smtClean="0">
                          <a:solidFill>
                            <a:schemeClr val="dk1"/>
                          </a:solidFill>
                          <a:latin typeface="+mn-lt"/>
                          <a:ea typeface="+mn-ea"/>
                          <a:cs typeface="+mn-cs"/>
                        </a:rPr>
                        <a:t>contrastées au sein de la mondialisation </a:t>
                      </a:r>
                      <a:r>
                        <a:rPr lang="fr-FR" sz="1600" b="0" i="0" u="none" strike="noStrike" kern="1200" baseline="0" dirty="0" smtClean="0">
                          <a:solidFill>
                            <a:schemeClr val="dk1"/>
                          </a:solidFill>
                          <a:latin typeface="+mn-lt"/>
                          <a:ea typeface="+mn-ea"/>
                          <a:cs typeface="+mn-cs"/>
                        </a:rPr>
                        <a:t>	</a:t>
                      </a:r>
                    </a:p>
                    <a:p>
                      <a:r>
                        <a:rPr lang="fr-FR" sz="1600" b="1" i="0" u="none" strike="noStrike" kern="1200" baseline="0" dirty="0" smtClean="0">
                          <a:solidFill>
                            <a:schemeClr val="dk1"/>
                          </a:solidFill>
                          <a:latin typeface="+mn-lt"/>
                          <a:ea typeface="+mn-ea"/>
                          <a:cs typeface="+mn-cs"/>
                        </a:rPr>
                        <a:t>B – Un sujet d’étude au choix : </a:t>
                      </a:r>
                      <a:endParaRPr lang="fr-FR" sz="1600" b="0" i="0" u="none" strike="noStrike" kern="1200" baseline="0" dirty="0" smtClean="0">
                        <a:solidFill>
                          <a:schemeClr val="dk1"/>
                        </a:solidFill>
                        <a:latin typeface="+mn-lt"/>
                        <a:ea typeface="+mn-ea"/>
                        <a:cs typeface="+mn-cs"/>
                      </a:endParaRP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New York, un centre de la mondialisation. </a:t>
                      </a: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L’aéroport de Paris-Roissy-CDG, un </a:t>
                      </a:r>
                      <a:r>
                        <a:rPr lang="fr-FR" sz="1600" b="0" i="1" u="none" strike="noStrike" kern="1200" baseline="0" dirty="0" smtClean="0">
                          <a:solidFill>
                            <a:schemeClr val="dk1"/>
                          </a:solidFill>
                          <a:latin typeface="+mn-lt"/>
                          <a:ea typeface="+mn-ea"/>
                          <a:cs typeface="+mn-cs"/>
                        </a:rPr>
                        <a:t>hub </a:t>
                      </a:r>
                      <a:r>
                        <a:rPr lang="fr-FR" sz="1600" b="0" i="0" u="none" strike="noStrike" kern="1200" baseline="0" dirty="0" smtClean="0">
                          <a:solidFill>
                            <a:schemeClr val="dk1"/>
                          </a:solidFill>
                          <a:latin typeface="+mn-lt"/>
                          <a:ea typeface="+mn-ea"/>
                          <a:cs typeface="+mn-cs"/>
                        </a:rPr>
                        <a:t>au </a:t>
                      </a:r>
                      <a:r>
                        <a:rPr lang="fr-FR" sz="1600" b="0" i="0" u="none" strike="noStrike" kern="1200" baseline="0" dirty="0" err="1" smtClean="0">
                          <a:solidFill>
                            <a:schemeClr val="dk1"/>
                          </a:solidFill>
                          <a:latin typeface="+mn-lt"/>
                          <a:ea typeface="+mn-ea"/>
                          <a:cs typeface="+mn-cs"/>
                        </a:rPr>
                        <a:t>coeur</a:t>
                      </a:r>
                      <a:r>
                        <a:rPr lang="fr-FR" sz="1600" b="0" i="0" u="none" strike="noStrike" kern="1200" baseline="0" dirty="0" smtClean="0">
                          <a:solidFill>
                            <a:schemeClr val="dk1"/>
                          </a:solidFill>
                          <a:latin typeface="+mn-lt"/>
                          <a:ea typeface="+mn-ea"/>
                          <a:cs typeface="+mn-cs"/>
                        </a:rPr>
                        <a:t> des échanges européens en concurrence avec de </a:t>
                      </a:r>
                      <a:r>
                        <a:rPr lang="fr-FR" sz="1600" b="0" i="0" u="none" strike="noStrike" kern="1200" baseline="0" dirty="0" err="1" smtClean="0">
                          <a:solidFill>
                            <a:schemeClr val="dk1"/>
                          </a:solidFill>
                          <a:latin typeface="+mn-lt"/>
                          <a:ea typeface="+mn-ea"/>
                          <a:cs typeface="+mn-cs"/>
                        </a:rPr>
                        <a:t>nbreux</a:t>
                      </a:r>
                      <a:r>
                        <a:rPr lang="fr-FR" sz="1600" b="0" i="0" u="none" strike="noStrike" kern="1200" baseline="0" dirty="0" smtClean="0">
                          <a:solidFill>
                            <a:schemeClr val="dk1"/>
                          </a:solidFill>
                          <a:latin typeface="+mn-lt"/>
                          <a:ea typeface="+mn-ea"/>
                          <a:cs typeface="+mn-cs"/>
                        </a:rPr>
                        <a:t> </a:t>
                      </a:r>
                      <a:r>
                        <a:rPr lang="fr-FR" sz="1600" b="0" i="0" u="none" strike="noStrike" kern="1200" baseline="0" dirty="0" err="1" smtClean="0">
                          <a:solidFill>
                            <a:schemeClr val="dk1"/>
                          </a:solidFill>
                          <a:latin typeface="+mn-lt"/>
                          <a:ea typeface="+mn-ea"/>
                          <a:cs typeface="+mn-cs"/>
                        </a:rPr>
                        <a:t>gds</a:t>
                      </a:r>
                      <a:r>
                        <a:rPr lang="fr-FR" sz="1600" b="0" i="0" u="none" strike="noStrike" kern="1200" baseline="0" dirty="0" smtClean="0">
                          <a:solidFill>
                            <a:schemeClr val="dk1"/>
                          </a:solidFill>
                          <a:latin typeface="+mn-lt"/>
                          <a:ea typeface="+mn-ea"/>
                          <a:cs typeface="+mn-cs"/>
                        </a:rPr>
                        <a:t> aéroports mondiaux. </a:t>
                      </a:r>
                    </a:p>
                  </a:txBody>
                  <a:tcPr marL="68580" marR="68580" marT="34290" marB="34290">
                    <a:solidFill>
                      <a:schemeClr val="accent2">
                        <a:lumMod val="20000"/>
                        <a:lumOff val="80000"/>
                      </a:schemeClr>
                    </a:solidFill>
                  </a:tcPr>
                </a:tc>
                <a:tc>
                  <a:txBody>
                    <a:bodyPr/>
                    <a:lstStyle/>
                    <a:p>
                      <a:r>
                        <a:rPr lang="fr-FR" sz="1600" b="1" i="0" u="none" strike="noStrike" kern="1200" baseline="0" dirty="0" smtClean="0">
                          <a:solidFill>
                            <a:schemeClr val="dk1"/>
                          </a:solidFill>
                          <a:latin typeface="+mn-lt"/>
                          <a:ea typeface="+mn-ea"/>
                          <a:cs typeface="+mn-cs"/>
                        </a:rPr>
                        <a:t>Thème 2 – </a:t>
                      </a:r>
                      <a:r>
                        <a:rPr lang="fr-FR" sz="1600" b="1" i="0" u="none" strike="noStrike" kern="1200" baseline="0" dirty="0" smtClean="0">
                          <a:solidFill>
                            <a:srgbClr val="FF0000"/>
                          </a:solidFill>
                          <a:latin typeface="+mn-lt"/>
                          <a:ea typeface="+mn-ea"/>
                          <a:cs typeface="+mn-cs"/>
                        </a:rPr>
                        <a:t>Dynamiques territoriales</a:t>
                      </a:r>
                      <a:r>
                        <a:rPr lang="fr-FR" sz="1600" b="1" i="0" u="none" strike="noStrike" kern="1200" baseline="0" dirty="0" smtClean="0">
                          <a:solidFill>
                            <a:schemeClr val="dk1"/>
                          </a:solidFill>
                          <a:latin typeface="+mn-lt"/>
                          <a:ea typeface="+mn-ea"/>
                          <a:cs typeface="+mn-cs"/>
                        </a:rPr>
                        <a:t>, coopérations et tensions </a:t>
                      </a:r>
                      <a:r>
                        <a:rPr lang="fr-FR" sz="1600" b="1" i="0" u="none" strike="noStrike" kern="1200" baseline="0" dirty="0" smtClean="0">
                          <a:solidFill>
                            <a:srgbClr val="FF0000"/>
                          </a:solidFill>
                          <a:latin typeface="+mn-lt"/>
                          <a:ea typeface="+mn-ea"/>
                          <a:cs typeface="+mn-cs"/>
                        </a:rPr>
                        <a:t>dans la mondialisation </a:t>
                      </a:r>
                      <a:r>
                        <a:rPr lang="fr-FR" sz="1600" b="1" i="0" u="none" strike="noStrike" kern="1200" baseline="0" dirty="0" smtClean="0">
                          <a:solidFill>
                            <a:schemeClr val="dk1"/>
                          </a:solidFill>
                          <a:latin typeface="+mn-lt"/>
                          <a:ea typeface="+mn-ea"/>
                          <a:cs typeface="+mn-cs"/>
                        </a:rPr>
                        <a:t>(13-15 h) </a:t>
                      </a:r>
                    </a:p>
                    <a:p>
                      <a:r>
                        <a:rPr lang="fr-FR" sz="1600" b="1" i="0" u="none" strike="noStrike" kern="1200" baseline="0" dirty="0" smtClean="0">
                          <a:solidFill>
                            <a:schemeClr val="dk1"/>
                          </a:solidFill>
                          <a:latin typeface="+mn-lt"/>
                          <a:ea typeface="+mn-ea"/>
                          <a:cs typeface="+mn-cs"/>
                        </a:rPr>
                        <a:t>Questions </a:t>
                      </a:r>
                      <a:endParaRPr lang="fr-FR" sz="1600" b="0" i="0" u="none" strike="noStrike" kern="1200" baseline="0" dirty="0" smtClean="0">
                        <a:solidFill>
                          <a:schemeClr val="dk1"/>
                        </a:solidFill>
                        <a:latin typeface="+mn-lt"/>
                        <a:ea typeface="+mn-ea"/>
                        <a:cs typeface="+mn-cs"/>
                      </a:endParaRPr>
                    </a:p>
                    <a:p>
                      <a:r>
                        <a:rPr lang="fr-FR" sz="1600" b="1" i="0" u="none" strike="noStrike" kern="1200" baseline="0" dirty="0" smtClean="0">
                          <a:solidFill>
                            <a:srgbClr val="FF0000"/>
                          </a:solidFill>
                          <a:latin typeface="+mn-lt"/>
                          <a:ea typeface="+mn-ea"/>
                          <a:cs typeface="+mn-cs"/>
                        </a:rPr>
                        <a:t>- </a:t>
                      </a:r>
                      <a:r>
                        <a:rPr lang="fr-FR" sz="1600" b="0" i="0" u="none" strike="noStrike" kern="1200" baseline="0" dirty="0" smtClean="0">
                          <a:solidFill>
                            <a:srgbClr val="FF0000"/>
                          </a:solidFill>
                          <a:latin typeface="+mn-lt"/>
                          <a:ea typeface="+mn-ea"/>
                          <a:cs typeface="+mn-cs"/>
                        </a:rPr>
                        <a:t>Des territoires inégalement intégrés dans la mondialisation. </a:t>
                      </a:r>
                    </a:p>
                    <a:p>
                      <a:r>
                        <a:rPr lang="fr-FR" sz="1600" b="1" i="0" u="none" strike="noStrike" kern="1200" baseline="0" dirty="0" smtClean="0">
                          <a:solidFill>
                            <a:schemeClr val="dk1"/>
                          </a:solidFill>
                          <a:latin typeface="+mn-lt"/>
                          <a:ea typeface="+mn-ea"/>
                          <a:cs typeface="+mn-cs"/>
                        </a:rPr>
                        <a:t>- </a:t>
                      </a:r>
                      <a:r>
                        <a:rPr lang="fr-FR" sz="1600" b="0" i="0" u="none" strike="noStrike" kern="1200" baseline="0" dirty="0" smtClean="0">
                          <a:solidFill>
                            <a:schemeClr val="dk1"/>
                          </a:solidFill>
                          <a:latin typeface="+mn-lt"/>
                          <a:ea typeface="+mn-ea"/>
                          <a:cs typeface="+mn-cs"/>
                        </a:rPr>
                        <a:t>Coopérations, tensions et régulations aux échelles mondiale, régionale et locale. </a:t>
                      </a:r>
                    </a:p>
                    <a:p>
                      <a:r>
                        <a:rPr lang="fr-FR" sz="1600" b="0" i="0" u="none" strike="noStrike" kern="1200" baseline="0" dirty="0" smtClean="0">
                          <a:solidFill>
                            <a:schemeClr val="dk1"/>
                          </a:solidFill>
                          <a:latin typeface="+mn-lt"/>
                          <a:ea typeface="+mn-ea"/>
                          <a:cs typeface="+mn-cs"/>
                        </a:rPr>
                        <a:t>	</a:t>
                      </a:r>
                    </a:p>
                    <a:p>
                      <a:r>
                        <a:rPr lang="fr-FR" sz="1600" b="1" i="0" u="none" strike="noStrike" kern="1200" baseline="0" dirty="0" smtClean="0">
                          <a:solidFill>
                            <a:schemeClr val="dk1"/>
                          </a:solidFill>
                          <a:latin typeface="+mn-lt"/>
                          <a:ea typeface="+mn-ea"/>
                          <a:cs typeface="+mn-cs"/>
                        </a:rPr>
                        <a:t>Question spécifique sur la France </a:t>
                      </a:r>
                      <a:endParaRPr lang="fr-FR" sz="1600" b="0" i="0" u="none" strike="noStrike" kern="1200" baseline="0" dirty="0" smtClean="0">
                        <a:solidFill>
                          <a:schemeClr val="dk1"/>
                        </a:solidFill>
                        <a:latin typeface="+mn-lt"/>
                        <a:ea typeface="+mn-ea"/>
                        <a:cs typeface="+mn-cs"/>
                      </a:endParaRPr>
                    </a:p>
                    <a:p>
                      <a:r>
                        <a:rPr lang="fr-FR" sz="1600" b="0" i="0" u="none" strike="noStrike" kern="1200" baseline="0" dirty="0" smtClean="0">
                          <a:solidFill>
                            <a:schemeClr val="dk1"/>
                          </a:solidFill>
                          <a:latin typeface="+mn-lt"/>
                          <a:ea typeface="+mn-ea"/>
                          <a:cs typeface="+mn-cs"/>
                        </a:rPr>
                        <a:t>La France : un rayonnement international différencié et une inégale attractivité dans la mondialisation. 	</a:t>
                      </a:r>
                    </a:p>
                    <a:p>
                      <a:endParaRPr lang="fr-FR" sz="1600" dirty="0"/>
                    </a:p>
                  </a:txBody>
                  <a:tcPr marL="68580" marR="68580" marT="34290" marB="34290"/>
                </a:tc>
                <a:extLst>
                  <a:ext uri="{0D108BD9-81ED-4DB2-BD59-A6C34878D82A}">
                    <a16:rowId xmlns:a16="http://schemas.microsoft.com/office/drawing/2014/main" val="137532749"/>
                  </a:ext>
                </a:extLst>
              </a:tr>
            </a:tbl>
          </a:graphicData>
        </a:graphic>
      </p:graphicFrame>
    </p:spTree>
    <p:extLst>
      <p:ext uri="{BB962C8B-B14F-4D97-AF65-F5344CB8AC3E}">
        <p14:creationId xmlns:p14="http://schemas.microsoft.com/office/powerpoint/2010/main" val="418269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577326160"/>
              </p:ext>
            </p:extLst>
          </p:nvPr>
        </p:nvGraphicFramePr>
        <p:xfrm>
          <a:off x="914400" y="110836"/>
          <a:ext cx="8229600" cy="67229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5114940"/>
                    </a:ext>
                  </a:extLst>
                </a:gridCol>
                <a:gridCol w="4114800">
                  <a:extLst>
                    <a:ext uri="{9D8B030D-6E8A-4147-A177-3AD203B41FA5}">
                      <a16:colId xmlns:a16="http://schemas.microsoft.com/office/drawing/2014/main" val="94166243"/>
                    </a:ext>
                  </a:extLst>
                </a:gridCol>
              </a:tblGrid>
              <a:tr h="3985919">
                <a:tc>
                  <a:txBody>
                    <a:bodyPr/>
                    <a:lstStyle/>
                    <a:p>
                      <a:r>
                        <a:rPr lang="fr-FR" sz="1800" b="1" i="0" u="none" strike="noStrike" kern="1200" baseline="0" dirty="0" smtClean="0">
                          <a:solidFill>
                            <a:schemeClr val="dk1"/>
                          </a:solidFill>
                          <a:latin typeface="+mn-lt"/>
                          <a:ea typeface="+mn-ea"/>
                          <a:cs typeface="+mn-cs"/>
                        </a:rPr>
                        <a:t>Thème 3 – La France et ses régions dans </a:t>
                      </a:r>
                      <a:r>
                        <a:rPr lang="fr-FR" sz="1800" b="1" i="0" u="none" strike="noStrike" kern="1200" baseline="0" dirty="0" smtClean="0">
                          <a:solidFill>
                            <a:srgbClr val="FF0000"/>
                          </a:solidFill>
                          <a:latin typeface="+mn-lt"/>
                          <a:ea typeface="+mn-ea"/>
                          <a:cs typeface="+mn-cs"/>
                        </a:rPr>
                        <a:t>l’Union européenne </a:t>
                      </a:r>
                      <a:r>
                        <a:rPr lang="fr-FR" sz="1800" b="1" i="0" u="none" strike="noStrike" kern="1200" baseline="0" dirty="0" smtClean="0">
                          <a:solidFill>
                            <a:schemeClr val="dk1"/>
                          </a:solidFill>
                          <a:latin typeface="+mn-lt"/>
                          <a:ea typeface="+mn-ea"/>
                          <a:cs typeface="+mn-cs"/>
                        </a:rPr>
                        <a:t>et dans la mondialisation : lignes de force et recompositions (7-9 h)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kern="1200" baseline="0" dirty="0" smtClean="0">
                          <a:solidFill>
                            <a:schemeClr val="dk1"/>
                          </a:solidFill>
                          <a:latin typeface="+mn-lt"/>
                          <a:ea typeface="+mn-ea"/>
                          <a:cs typeface="+mn-cs"/>
                        </a:rPr>
                        <a:t>A – Les lieux de l’influence française dans la </a:t>
                      </a:r>
                      <a:r>
                        <a:rPr lang="fr-FR" sz="1800" b="1" i="0" u="none" strike="noStrike" kern="1200" baseline="0" dirty="0" smtClean="0">
                          <a:solidFill>
                            <a:srgbClr val="FF0000"/>
                          </a:solidFill>
                          <a:latin typeface="+mn-lt"/>
                          <a:ea typeface="+mn-ea"/>
                          <a:cs typeface="+mn-cs"/>
                        </a:rPr>
                        <a:t>mondialisation </a:t>
                      </a:r>
                      <a:r>
                        <a:rPr lang="fr-FR" sz="1800" b="0" i="0" u="none" strike="noStrike" kern="1200" baseline="0" dirty="0" smtClean="0">
                          <a:solidFill>
                            <a:schemeClr val="dk1"/>
                          </a:solidFill>
                          <a:latin typeface="+mn-lt"/>
                          <a:ea typeface="+mn-ea"/>
                          <a:cs typeface="+mn-cs"/>
                        </a:rPr>
                        <a:t>	</a:t>
                      </a:r>
                    </a:p>
                    <a:p>
                      <a:r>
                        <a:rPr lang="fr-FR" sz="1800" b="1" i="0" u="none" strike="noStrike" kern="1200" baseline="0" dirty="0" smtClean="0">
                          <a:solidFill>
                            <a:schemeClr val="dk1"/>
                          </a:solidFill>
                          <a:latin typeface="+mn-lt"/>
                          <a:ea typeface="+mn-ea"/>
                          <a:cs typeface="+mn-cs"/>
                        </a:rPr>
                        <a:t>B – Un sujet d’étude au choix : </a:t>
                      </a:r>
                      <a:endParaRPr lang="fr-FR" sz="1800" b="0" i="0" u="none" strike="noStrike" kern="1200" baseline="0" dirty="0" smtClean="0">
                        <a:solidFill>
                          <a:schemeClr val="dk1"/>
                        </a:solidFill>
                        <a:latin typeface="+mn-lt"/>
                        <a:ea typeface="+mn-ea"/>
                        <a:cs typeface="+mn-cs"/>
                      </a:endParaRP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Le centre spatial guyanais (Kourou) : coopérer pour s’affirmer à l’échelle mondiale. </a:t>
                      </a: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Disneyland Paris : un marqueur de l’intégration de la France dans la mondialisation. 	</a:t>
                      </a:r>
                    </a:p>
                    <a:p>
                      <a:r>
                        <a:rPr lang="fr-FR" sz="1800" b="0" i="0" u="none" strike="noStrike" kern="1200" baseline="0" dirty="0" smtClean="0">
                          <a:solidFill>
                            <a:srgbClr val="00B050"/>
                          </a:solidFill>
                          <a:latin typeface="+mn-lt"/>
                          <a:ea typeface="+mn-ea"/>
                          <a:cs typeface="+mn-cs"/>
                        </a:rPr>
                        <a:t>Rayonnement-Influence- Attractivité. </a:t>
                      </a:r>
                      <a:r>
                        <a:rPr lang="fr-FR" sz="1800" b="0" i="0" u="none" strike="noStrike" kern="1200" baseline="0" dirty="0" smtClean="0">
                          <a:solidFill>
                            <a:schemeClr val="dk1"/>
                          </a:solidFill>
                          <a:latin typeface="+mn-lt"/>
                          <a:ea typeface="+mn-ea"/>
                          <a:cs typeface="+mn-cs"/>
                        </a:rPr>
                        <a:t>	</a:t>
                      </a:r>
                    </a:p>
                    <a:p>
                      <a:endParaRPr lang="fr-FR" sz="1800" dirty="0"/>
                    </a:p>
                  </a:txBody>
                  <a:tcPr marL="68580" marR="68580" marT="34290" marB="34290">
                    <a:solidFill>
                      <a:schemeClr val="accent2">
                        <a:lumMod val="20000"/>
                        <a:lumOff val="80000"/>
                      </a:schemeClr>
                    </a:solidFill>
                  </a:tcPr>
                </a:tc>
                <a:tc>
                  <a:txBody>
                    <a:bodyPr/>
                    <a:lstStyle/>
                    <a:p>
                      <a:r>
                        <a:rPr lang="fr-FR" sz="1800" b="1" i="0" u="none" strike="noStrike" kern="1200" baseline="0" dirty="0" smtClean="0">
                          <a:solidFill>
                            <a:schemeClr val="dk1"/>
                          </a:solidFill>
                          <a:latin typeface="+mn-lt"/>
                          <a:ea typeface="+mn-ea"/>
                          <a:cs typeface="+mn-cs"/>
                        </a:rPr>
                        <a:t>Thème 3 –</a:t>
                      </a:r>
                      <a:r>
                        <a:rPr lang="fr-FR" sz="1800" b="1" i="0" u="none" strike="noStrike" kern="1200" baseline="0" dirty="0" smtClean="0">
                          <a:solidFill>
                            <a:srgbClr val="FF0000"/>
                          </a:solidFill>
                          <a:latin typeface="+mn-lt"/>
                          <a:ea typeface="+mn-ea"/>
                          <a:cs typeface="+mn-cs"/>
                        </a:rPr>
                        <a:t> L’UE </a:t>
                      </a:r>
                      <a:r>
                        <a:rPr lang="fr-FR" sz="1800" b="1" i="0" u="none" strike="noStrike" kern="1200" baseline="0" dirty="0" smtClean="0">
                          <a:solidFill>
                            <a:schemeClr val="dk1"/>
                          </a:solidFill>
                          <a:latin typeface="+mn-lt"/>
                          <a:ea typeface="+mn-ea"/>
                          <a:cs typeface="+mn-cs"/>
                        </a:rPr>
                        <a:t>ds la </a:t>
                      </a:r>
                      <a:r>
                        <a:rPr lang="fr-FR" sz="1800" b="1" i="0" u="none" strike="noStrike" kern="1200" baseline="0" dirty="0" smtClean="0">
                          <a:solidFill>
                            <a:srgbClr val="FF0000"/>
                          </a:solidFill>
                          <a:latin typeface="+mn-lt"/>
                          <a:ea typeface="+mn-ea"/>
                          <a:cs typeface="+mn-cs"/>
                        </a:rPr>
                        <a:t>mondialisation</a:t>
                      </a:r>
                      <a:r>
                        <a:rPr lang="fr-FR" sz="1800" b="1" i="0" u="none" strike="noStrike" kern="1200" baseline="0" dirty="0" smtClean="0">
                          <a:solidFill>
                            <a:schemeClr val="dk1"/>
                          </a:solidFill>
                          <a:latin typeface="+mn-lt"/>
                          <a:ea typeface="+mn-ea"/>
                          <a:cs typeface="+mn-cs"/>
                        </a:rPr>
                        <a:t> : des dynamiques complexes (12-14 h) </a:t>
                      </a:r>
                    </a:p>
                    <a:p>
                      <a:r>
                        <a:rPr lang="fr-FR" sz="1800" b="1" i="0" u="none" strike="noStrike" kern="1200" baseline="0" dirty="0" smtClean="0">
                          <a:solidFill>
                            <a:schemeClr val="dk1"/>
                          </a:solidFill>
                          <a:latin typeface="+mn-lt"/>
                          <a:ea typeface="+mn-ea"/>
                          <a:cs typeface="+mn-cs"/>
                        </a:rPr>
                        <a:t>Questions </a:t>
                      </a:r>
                      <a:endParaRPr lang="fr-FR" sz="1800" b="0" i="0" u="none" strike="noStrike" kern="1200" baseline="0" dirty="0" smtClean="0">
                        <a:solidFill>
                          <a:schemeClr val="dk1"/>
                        </a:solidFill>
                        <a:latin typeface="+mn-lt"/>
                        <a:ea typeface="+mn-ea"/>
                        <a:cs typeface="+mn-cs"/>
                      </a:endParaRP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Des politiques européennes entre compétitivité et cohésion des territoires. </a:t>
                      </a: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L’Union européenne, un espace plus ou moins ouvert sur le monde. </a:t>
                      </a:r>
                    </a:p>
                    <a:p>
                      <a:r>
                        <a:rPr lang="fr-FR" sz="1800" b="0" i="0" u="none" strike="noStrike" kern="1200" baseline="0" dirty="0" smtClean="0">
                          <a:solidFill>
                            <a:schemeClr val="dk1"/>
                          </a:solidFill>
                          <a:latin typeface="+mn-lt"/>
                          <a:ea typeface="+mn-ea"/>
                          <a:cs typeface="+mn-cs"/>
                        </a:rPr>
                        <a:t>	</a:t>
                      </a:r>
                    </a:p>
                    <a:p>
                      <a:r>
                        <a:rPr lang="fr-FR" sz="1800" b="1" i="0" u="none" strike="noStrike" kern="1200" baseline="0" dirty="0" smtClean="0">
                          <a:solidFill>
                            <a:schemeClr val="dk1"/>
                          </a:solidFill>
                          <a:latin typeface="+mn-lt"/>
                          <a:ea typeface="+mn-ea"/>
                          <a:cs typeface="+mn-cs"/>
                        </a:rPr>
                        <a:t>Question spécifique sur la France </a:t>
                      </a:r>
                      <a:endParaRPr lang="fr-FR" sz="1800" b="0" i="0" u="none" strike="noStrike" kern="1200" baseline="0" dirty="0" smtClean="0">
                        <a:solidFill>
                          <a:schemeClr val="dk1"/>
                        </a:solidFill>
                        <a:latin typeface="+mn-lt"/>
                        <a:ea typeface="+mn-ea"/>
                        <a:cs typeface="+mn-cs"/>
                      </a:endParaRPr>
                    </a:p>
                    <a:p>
                      <a:r>
                        <a:rPr lang="fr-FR" sz="1800" b="0" i="0" u="none" strike="noStrike" kern="1200" baseline="0" dirty="0" smtClean="0">
                          <a:solidFill>
                            <a:schemeClr val="dk1"/>
                          </a:solidFill>
                          <a:latin typeface="+mn-lt"/>
                          <a:ea typeface="+mn-ea"/>
                          <a:cs typeface="+mn-cs"/>
                        </a:rPr>
                        <a:t>La France : les dynamiques différenciées des territoires transfrontaliers. 	</a:t>
                      </a:r>
                    </a:p>
                    <a:p>
                      <a:endParaRPr lang="fr-FR" sz="1800" dirty="0"/>
                    </a:p>
                  </a:txBody>
                  <a:tcPr marL="68580" marR="68580" marT="34290" marB="34290">
                    <a:solidFill>
                      <a:schemeClr val="accent1">
                        <a:lumMod val="60000"/>
                        <a:lumOff val="40000"/>
                      </a:schemeClr>
                    </a:solidFill>
                  </a:tcPr>
                </a:tc>
                <a:extLst>
                  <a:ext uri="{0D108BD9-81ED-4DB2-BD59-A6C34878D82A}">
                    <a16:rowId xmlns:a16="http://schemas.microsoft.com/office/drawing/2014/main" val="808139619"/>
                  </a:ext>
                </a:extLst>
              </a:tr>
              <a:tr h="2539572">
                <a:tc>
                  <a:txBody>
                    <a:bodyPr/>
                    <a:lstStyle/>
                    <a:p>
                      <a:endParaRPr lang="fr-FR" sz="1800" dirty="0"/>
                    </a:p>
                  </a:txBody>
                  <a:tcPr marL="68580" marR="68580" marT="34290" marB="34290">
                    <a:solidFill>
                      <a:schemeClr val="accent2">
                        <a:lumMod val="20000"/>
                        <a:lumOff val="80000"/>
                      </a:schemeClr>
                    </a:solidFill>
                  </a:tcPr>
                </a:tc>
                <a:tc>
                  <a:txBody>
                    <a:bodyPr/>
                    <a:lstStyle/>
                    <a:p>
                      <a:r>
                        <a:rPr lang="fr-FR" sz="1800" b="1" i="0" u="none" strike="noStrike" kern="1200" baseline="0" dirty="0" smtClean="0">
                          <a:solidFill>
                            <a:schemeClr val="dk1"/>
                          </a:solidFill>
                          <a:latin typeface="+mn-lt"/>
                          <a:ea typeface="+mn-ea"/>
                          <a:cs typeface="+mn-cs"/>
                        </a:rPr>
                        <a:t>Thème conclusif – La Fr et ses régions dans l’Union européenne et dans la mondialisation : lignes de force et recompositions (6-8 h) </a:t>
                      </a:r>
                    </a:p>
                    <a:p>
                      <a:r>
                        <a:rPr lang="fr-FR" sz="1800" b="1" i="0" u="none" strike="noStrike" kern="1200" baseline="0" dirty="0" smtClean="0">
                          <a:solidFill>
                            <a:schemeClr val="dk1"/>
                          </a:solidFill>
                          <a:latin typeface="+mn-lt"/>
                          <a:ea typeface="+mn-ea"/>
                          <a:cs typeface="+mn-cs"/>
                        </a:rPr>
                        <a:t>Questions </a:t>
                      </a:r>
                      <a:endParaRPr lang="fr-FR" sz="1800" b="0" i="0" u="none" strike="noStrike" kern="1200" baseline="0" dirty="0" smtClean="0">
                        <a:solidFill>
                          <a:schemeClr val="dk1"/>
                        </a:solidFill>
                        <a:latin typeface="+mn-lt"/>
                        <a:ea typeface="+mn-ea"/>
                        <a:cs typeface="+mn-cs"/>
                      </a:endParaRP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Les lignes de force du territoire français. </a:t>
                      </a:r>
                    </a:p>
                    <a:p>
                      <a:r>
                        <a:rPr lang="fr-FR" sz="1800" b="1" i="0" u="none" strike="noStrike" kern="1200" baseline="0" dirty="0" smtClean="0">
                          <a:solidFill>
                            <a:schemeClr val="dk1"/>
                          </a:solidFill>
                          <a:latin typeface="+mn-lt"/>
                          <a:ea typeface="+mn-ea"/>
                          <a:cs typeface="+mn-cs"/>
                        </a:rPr>
                        <a:t>- </a:t>
                      </a:r>
                      <a:r>
                        <a:rPr lang="fr-FR" sz="1800" b="0" i="0" u="none" strike="noStrike" kern="1200" baseline="0" dirty="0" smtClean="0">
                          <a:solidFill>
                            <a:schemeClr val="dk1"/>
                          </a:solidFill>
                          <a:latin typeface="+mn-lt"/>
                          <a:ea typeface="+mn-ea"/>
                          <a:cs typeface="+mn-cs"/>
                        </a:rPr>
                        <a:t>Des recompositions territoriales à toutes les échelles, entre attractivité, concurrence et inégalités. </a:t>
                      </a:r>
                    </a:p>
                  </a:txBody>
                  <a:tcPr marL="68580" marR="68580" marT="34290" marB="34290"/>
                </a:tc>
                <a:extLst>
                  <a:ext uri="{0D108BD9-81ED-4DB2-BD59-A6C34878D82A}">
                    <a16:rowId xmlns:a16="http://schemas.microsoft.com/office/drawing/2014/main" val="2121729533"/>
                  </a:ext>
                </a:extLst>
              </a:tr>
            </a:tbl>
          </a:graphicData>
        </a:graphic>
      </p:graphicFrame>
      <p:sp>
        <p:nvSpPr>
          <p:cNvPr id="4" name="Flèche droite 3"/>
          <p:cNvSpPr/>
          <p:nvPr/>
        </p:nvSpPr>
        <p:spPr>
          <a:xfrm>
            <a:off x="0" y="1920240"/>
            <a:ext cx="1011382" cy="2142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France et Europe</a:t>
            </a:r>
            <a:endParaRPr lang="fr-FR" sz="1400" dirty="0"/>
          </a:p>
        </p:txBody>
      </p:sp>
    </p:spTree>
    <p:extLst>
      <p:ext uri="{BB962C8B-B14F-4D97-AF65-F5344CB8AC3E}">
        <p14:creationId xmlns:p14="http://schemas.microsoft.com/office/powerpoint/2010/main" val="199361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2"/>
          <p:cNvSpPr/>
          <p:nvPr/>
        </p:nvSpPr>
        <p:spPr bwMode="auto">
          <a:xfrm>
            <a:off x="3147647" y="2728977"/>
            <a:ext cx="5525037" cy="2716372"/>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fr-FR" sz="2400" b="1">
                <a:solidFill>
                  <a:schemeClr val="bg1"/>
                </a:solidFill>
                <a:latin typeface="Calibri"/>
                <a:cs typeface="Calibri"/>
              </a:rPr>
              <a:t>Mise en œuvre des nouveaux programmes de lycée / Séries technologiques</a:t>
            </a:r>
            <a:endParaRPr sz="3300"/>
          </a:p>
          <a:p>
            <a:pPr>
              <a:defRPr/>
            </a:pPr>
            <a:r>
              <a:rPr lang="fr-FR" sz="2400" b="1">
                <a:solidFill>
                  <a:schemeClr val="bg1"/>
                </a:solidFill>
                <a:latin typeface="Calibri"/>
                <a:cs typeface="Calibri"/>
              </a:rPr>
              <a:t>	Progressivité et boîte à outils</a:t>
            </a:r>
            <a:endParaRPr sz="3300"/>
          </a:p>
          <a:p>
            <a:pPr>
              <a:defRPr/>
            </a:pPr>
            <a:endParaRPr lang="fr-FR" sz="2400" b="1">
              <a:solidFill>
                <a:schemeClr val="bg1"/>
              </a:solidFill>
              <a:latin typeface="Calibri"/>
              <a:cs typeface="Calibri"/>
            </a:endParaRPr>
          </a:p>
          <a:p>
            <a:pPr>
              <a:defRPr/>
            </a:pPr>
            <a:r>
              <a:rPr lang="fr-FR" sz="2100" b="1"/>
              <a:t>Histoire / Géographie</a:t>
            </a:r>
            <a:endParaRPr lang="fr-FR" sz="2100" b="1">
              <a:solidFill>
                <a:schemeClr val="bg1"/>
              </a:solidFill>
              <a:latin typeface="Calibri"/>
              <a:cs typeface="Calibri"/>
            </a:endParaRPr>
          </a:p>
          <a:p>
            <a:pPr>
              <a:defRPr/>
            </a:pPr>
            <a:endParaRPr lang="fr-FR" sz="2100" b="1">
              <a:solidFill>
                <a:schemeClr val="bg1"/>
              </a:solidFill>
              <a:latin typeface="Calibri"/>
              <a:cs typeface="Calibri"/>
            </a:endParaRPr>
          </a:p>
        </p:txBody>
      </p:sp>
      <p:sp>
        <p:nvSpPr>
          <p:cNvPr id="5" name="Sous-titre 3"/>
          <p:cNvSpPr/>
          <p:nvPr/>
        </p:nvSpPr>
        <p:spPr bwMode="auto">
          <a:xfrm>
            <a:off x="3147648" y="5114169"/>
            <a:ext cx="5391046" cy="1040381"/>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1350"/>
              <a:t>Formateurs : Philippe Lucas-Fradin, Thierry Biava, Sylvain Lancelot, Anne-Sophie Juillard, Camille Vialatte </a:t>
            </a:r>
            <a:endParaRPr lang="fr-FR" sz="2100"/>
          </a:p>
        </p:txBody>
      </p:sp>
      <p:grpSp>
        <p:nvGrpSpPr>
          <p:cNvPr id="6" name="Grouper 9"/>
          <p:cNvGrpSpPr/>
          <p:nvPr/>
        </p:nvGrpSpPr>
        <p:grpSpPr bwMode="auto">
          <a:xfrm>
            <a:off x="3531236" y="2535831"/>
            <a:ext cx="394148" cy="128765"/>
            <a:chOff x="5391302" y="1426464"/>
            <a:chExt cx="604578" cy="197510"/>
          </a:xfrm>
          <a:solidFill>
            <a:schemeClr val="bg1"/>
          </a:solidFill>
        </p:grpSpPr>
        <p:sp>
          <p:nvSpPr>
            <p:cNvPr id="7" name="Rectangle 8"/>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9"/>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Tree>
    <p:extLst>
      <p:ext uri="{BB962C8B-B14F-4D97-AF65-F5344CB8AC3E}">
        <p14:creationId xmlns:p14="http://schemas.microsoft.com/office/powerpoint/2010/main" val="2484141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3368954" y="2293942"/>
            <a:ext cx="4578258" cy="201974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fr-FR" sz="3000" b="1">
                <a:latin typeface="Calibri"/>
                <a:cs typeface="Calibri"/>
              </a:rPr>
              <a:t>Progressivité des capacités et des méthodes en histoire et géographie  </a:t>
            </a:r>
            <a:endParaRPr sz="3300"/>
          </a:p>
        </p:txBody>
      </p:sp>
      <p:grpSp>
        <p:nvGrpSpPr>
          <p:cNvPr id="5" name="Grouper 9"/>
          <p:cNvGrpSpPr/>
          <p:nvPr/>
        </p:nvGrpSpPr>
        <p:grpSpPr bwMode="auto">
          <a:xfrm>
            <a:off x="3466537" y="2075766"/>
            <a:ext cx="394148" cy="128765"/>
            <a:chOff x="5391302" y="1426464"/>
            <a:chExt cx="604578" cy="197510"/>
          </a:xfrm>
          <a:solidFill>
            <a:srgbClr val="5AA1D8"/>
          </a:solidFill>
        </p:grpSpPr>
        <p:sp>
          <p:nvSpPr>
            <p:cNvPr id="6" name="Rectangle 7"/>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AA1D8"/>
                </a:solidFill>
              </a:endParaRPr>
            </a:p>
          </p:txBody>
        </p:sp>
        <p:sp>
          <p:nvSpPr>
            <p:cNvPr id="7" name="Rectangle 8"/>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AA1D8"/>
                </a:solidFill>
              </a:endParaRPr>
            </a:p>
          </p:txBody>
        </p:sp>
      </p:grpSp>
    </p:spTree>
    <p:extLst>
      <p:ext uri="{BB962C8B-B14F-4D97-AF65-F5344CB8AC3E}">
        <p14:creationId xmlns:p14="http://schemas.microsoft.com/office/powerpoint/2010/main" val="711428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584947" y="1083498"/>
            <a:ext cx="8007723" cy="635566"/>
          </a:xfrm>
          <a:prstGeom prst="rect">
            <a:avLst/>
          </a:prstGeom>
          <a:ln w="38100">
            <a:solidFill>
              <a:schemeClr val="accent1"/>
            </a:solidFill>
          </a:ln>
        </p:spPr>
        <p:txBody>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2100">
                <a:solidFill>
                  <a:prstClr val="black"/>
                </a:solidFill>
                <a:latin typeface="Arial"/>
                <a:cs typeface="Arial"/>
              </a:rPr>
              <a:t>Progressivité des attendus : verbes de consigne </a:t>
            </a:r>
            <a:endParaRPr sz="3300"/>
          </a:p>
          <a:p>
            <a:pPr algn="ctr">
              <a:defRPr/>
            </a:pPr>
            <a:r>
              <a:rPr lang="fr-FR" sz="2100">
                <a:solidFill>
                  <a:prstClr val="black"/>
                </a:solidFill>
                <a:latin typeface="Arial"/>
                <a:cs typeface="Arial"/>
              </a:rPr>
              <a:t>Question obligatoire </a:t>
            </a:r>
            <a:endParaRPr sz="3300"/>
          </a:p>
        </p:txBody>
      </p:sp>
      <p:grpSp>
        <p:nvGrpSpPr>
          <p:cNvPr id="5" name="Grouper 9"/>
          <p:cNvGrpSpPr/>
          <p:nvPr/>
        </p:nvGrpSpPr>
        <p:grpSpPr bwMode="auto">
          <a:xfrm>
            <a:off x="584947" y="951476"/>
            <a:ext cx="394148" cy="128765"/>
            <a:chOff x="5391302" y="1426464"/>
            <a:chExt cx="604578" cy="197510"/>
          </a:xfrm>
          <a:solidFill>
            <a:srgbClr val="5AA1D8"/>
          </a:solidFill>
        </p:grpSpPr>
        <p:sp>
          <p:nvSpPr>
            <p:cNvPr id="6" name="Rectangle 25"/>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7" name="Rectangle 26"/>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graphicFrame>
        <p:nvGraphicFramePr>
          <p:cNvPr id="8" name="Tableau 2"/>
          <p:cNvGraphicFramePr>
            <a:graphicFrameLocks noGrp="1"/>
          </p:cNvGraphicFramePr>
          <p:nvPr/>
        </p:nvGraphicFramePr>
        <p:xfrm>
          <a:off x="383240" y="1800773"/>
          <a:ext cx="8411136" cy="3922332"/>
        </p:xfrm>
        <a:graphic>
          <a:graphicData uri="http://schemas.openxmlformats.org/drawingml/2006/table">
            <a:tbl>
              <a:tblPr firstRow="1" firstCol="1" bandRow="1"/>
              <a:tblGrid>
                <a:gridCol w="1996889">
                  <a:extLst>
                    <a:ext uri="{9D8B030D-6E8A-4147-A177-3AD203B41FA5}">
                      <a16:colId xmlns:a16="http://schemas.microsoft.com/office/drawing/2014/main" val="20000"/>
                    </a:ext>
                  </a:extLst>
                </a:gridCol>
                <a:gridCol w="3307976">
                  <a:extLst>
                    <a:ext uri="{9D8B030D-6E8A-4147-A177-3AD203B41FA5}">
                      <a16:colId xmlns:a16="http://schemas.microsoft.com/office/drawing/2014/main" val="20001"/>
                    </a:ext>
                  </a:extLst>
                </a:gridCol>
                <a:gridCol w="3106271">
                  <a:extLst>
                    <a:ext uri="{9D8B030D-6E8A-4147-A177-3AD203B41FA5}">
                      <a16:colId xmlns:a16="http://schemas.microsoft.com/office/drawing/2014/main" val="20002"/>
                    </a:ext>
                  </a:extLst>
                </a:gridCol>
              </a:tblGrid>
              <a:tr h="301752">
                <a:tc>
                  <a:txBody>
                    <a:bodyPr/>
                    <a:lstStyle/>
                    <a:p>
                      <a:pPr>
                        <a:lnSpc>
                          <a:spcPct val="107000"/>
                        </a:lnSpc>
                        <a:defRPr/>
                      </a:pPr>
                      <a:endParaRPr lang="fr-FR" sz="1500">
                        <a:latin typeface="Arial"/>
                        <a:cs typeface="Arial"/>
                      </a:endParaRPr>
                    </a:p>
                  </a:txBody>
                  <a:tcPr marL="28575" marR="28575" marT="28575" marB="28575"/>
                </a:tc>
                <a:tc>
                  <a:txBody>
                    <a:bodyPr/>
                    <a:lstStyle/>
                    <a:p>
                      <a:pPr algn="ctr">
                        <a:lnSpc>
                          <a:spcPct val="107000"/>
                        </a:lnSpc>
                        <a:spcAft>
                          <a:spcPts val="0"/>
                        </a:spcAft>
                        <a:defRPr/>
                      </a:pPr>
                      <a:r>
                        <a:rPr lang="fr-FR" sz="1500">
                          <a:latin typeface="Arial"/>
                          <a:cs typeface="Arial"/>
                        </a:rPr>
                        <a:t>E3C de JANVIER</a:t>
                      </a:r>
                      <a:endParaRPr lang="fr-FR" sz="2100">
                        <a:latin typeface="Arial"/>
                        <a:ea typeface="Calibri"/>
                        <a:cs typeface="Arial"/>
                      </a:endParaRPr>
                    </a:p>
                  </a:txBody>
                  <a:tcPr marL="28575" marR="28575" marT="28575" marB="28575"/>
                </a:tc>
                <a:tc>
                  <a:txBody>
                    <a:bodyPr/>
                    <a:lstStyle/>
                    <a:p>
                      <a:pPr algn="ctr">
                        <a:lnSpc>
                          <a:spcPct val="107000"/>
                        </a:lnSpc>
                        <a:spcAft>
                          <a:spcPts val="0"/>
                        </a:spcAft>
                        <a:defRPr/>
                      </a:pPr>
                      <a:r>
                        <a:rPr lang="fr-FR" sz="1500">
                          <a:latin typeface="Arial"/>
                          <a:cs typeface="Arial"/>
                        </a:rPr>
                        <a:t>E3C d’AVRIL</a:t>
                      </a:r>
                      <a:endParaRPr lang="fr-FR" sz="2100">
                        <a:latin typeface="Arial"/>
                        <a:ea typeface="Calibri"/>
                        <a:cs typeface="Arial"/>
                      </a:endParaRPr>
                    </a:p>
                  </a:txBody>
                  <a:tcPr marL="28575" marR="28575" marT="28575" marB="28575"/>
                </a:tc>
                <a:extLst>
                  <a:ext uri="{0D108BD9-81ED-4DB2-BD59-A6C34878D82A}">
                    <a16:rowId xmlns:a16="http://schemas.microsoft.com/office/drawing/2014/main" val="10000"/>
                  </a:ext>
                </a:extLst>
              </a:tr>
              <a:tr h="546354">
                <a:tc>
                  <a:txBody>
                    <a:bodyPr/>
                    <a:lstStyle/>
                    <a:p>
                      <a:pPr marR="356235">
                        <a:lnSpc>
                          <a:spcPct val="107000"/>
                        </a:lnSpc>
                        <a:spcAft>
                          <a:spcPts val="0"/>
                        </a:spcAft>
                        <a:defRPr/>
                      </a:pPr>
                      <a:r>
                        <a:rPr lang="fr-FR" sz="1500">
                          <a:latin typeface="Arial"/>
                          <a:cs typeface="Arial"/>
                        </a:rPr>
                        <a:t>Citer / Nommer</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Savoir citer ou donner le nom des acteurs, des lieux, des événements</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Savoir citer et donner </a:t>
                      </a:r>
                      <a:r>
                        <a:rPr lang="fr-FR" sz="1500">
                          <a:solidFill>
                            <a:srgbClr val="C00000"/>
                          </a:solidFill>
                          <a:latin typeface="Arial"/>
                          <a:cs typeface="Arial"/>
                        </a:rPr>
                        <a:t>des précisions </a:t>
                      </a:r>
                      <a:r>
                        <a:rPr lang="fr-FR" sz="1500">
                          <a:latin typeface="Arial"/>
                          <a:cs typeface="Arial"/>
                        </a:rPr>
                        <a:t>sur le lieu, l’événement</a:t>
                      </a:r>
                      <a:endParaRPr lang="fr-FR" sz="2100">
                        <a:latin typeface="Arial"/>
                        <a:ea typeface="Calibri"/>
                        <a:cs typeface="Arial"/>
                      </a:endParaRPr>
                    </a:p>
                  </a:txBody>
                  <a:tcPr marL="28575" marR="28575" marT="28575" marB="28575"/>
                </a:tc>
                <a:extLst>
                  <a:ext uri="{0D108BD9-81ED-4DB2-BD59-A6C34878D82A}">
                    <a16:rowId xmlns:a16="http://schemas.microsoft.com/office/drawing/2014/main" val="10001"/>
                  </a:ext>
                </a:extLst>
              </a:tr>
              <a:tr h="1035558">
                <a:tc>
                  <a:txBody>
                    <a:bodyPr/>
                    <a:lstStyle/>
                    <a:p>
                      <a:pPr marR="356235">
                        <a:lnSpc>
                          <a:spcPct val="107000"/>
                        </a:lnSpc>
                        <a:spcAft>
                          <a:spcPts val="0"/>
                        </a:spcAft>
                        <a:defRPr/>
                      </a:pPr>
                      <a:r>
                        <a:rPr lang="fr-FR" sz="1500">
                          <a:latin typeface="Arial"/>
                          <a:cs typeface="Arial"/>
                        </a:rPr>
                        <a:t>Situer</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Savoir situer un lieu par rapport à son environnement</a:t>
                      </a:r>
                      <a:endParaRPr lang="fr-FR" sz="2100">
                        <a:latin typeface="Arial"/>
                        <a:cs typeface="Arial"/>
                      </a:endParaRPr>
                    </a:p>
                    <a:p>
                      <a:pPr>
                        <a:lnSpc>
                          <a:spcPct val="107000"/>
                        </a:lnSpc>
                        <a:spcAft>
                          <a:spcPts val="0"/>
                        </a:spcAft>
                        <a:defRPr/>
                      </a:pPr>
                      <a:r>
                        <a:rPr lang="fr-FR" sz="1500">
                          <a:latin typeface="Arial"/>
                          <a:cs typeface="Arial"/>
                        </a:rPr>
                        <a:t>Savoir situer un événement dans une chronologie</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Savoir situer un lieu </a:t>
                      </a:r>
                      <a:r>
                        <a:rPr lang="fr-FR" sz="1500">
                          <a:solidFill>
                            <a:srgbClr val="C00000"/>
                          </a:solidFill>
                          <a:latin typeface="Arial"/>
                          <a:cs typeface="Arial"/>
                        </a:rPr>
                        <a:t>à différentes échelles</a:t>
                      </a:r>
                      <a:endParaRPr lang="fr-FR" sz="2100">
                        <a:solidFill>
                          <a:srgbClr val="C00000"/>
                        </a:solidFill>
                        <a:latin typeface="Arial"/>
                        <a:cs typeface="Arial"/>
                      </a:endParaRPr>
                    </a:p>
                    <a:p>
                      <a:pPr>
                        <a:lnSpc>
                          <a:spcPct val="107000"/>
                        </a:lnSpc>
                        <a:spcAft>
                          <a:spcPts val="0"/>
                        </a:spcAft>
                        <a:defRPr/>
                      </a:pPr>
                      <a:r>
                        <a:rPr lang="fr-FR" sz="1500">
                          <a:latin typeface="Arial"/>
                          <a:cs typeface="Arial"/>
                        </a:rPr>
                        <a:t>Savoir replacer un événement </a:t>
                      </a:r>
                      <a:r>
                        <a:rPr lang="fr-FR" sz="1500">
                          <a:solidFill>
                            <a:srgbClr val="C00000"/>
                          </a:solidFill>
                          <a:latin typeface="Arial"/>
                          <a:cs typeface="Arial"/>
                        </a:rPr>
                        <a:t>dans son contexte</a:t>
                      </a:r>
                      <a:endParaRPr lang="fr-FR" sz="21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2"/>
                  </a:ext>
                </a:extLst>
              </a:tr>
              <a:tr h="301752">
                <a:tc>
                  <a:txBody>
                    <a:bodyPr/>
                    <a:lstStyle/>
                    <a:p>
                      <a:pPr marR="356235">
                        <a:lnSpc>
                          <a:spcPct val="107000"/>
                        </a:lnSpc>
                        <a:spcAft>
                          <a:spcPts val="0"/>
                        </a:spcAft>
                        <a:defRPr/>
                      </a:pPr>
                      <a:r>
                        <a:rPr lang="fr-FR" sz="1500">
                          <a:latin typeface="Arial"/>
                          <a:cs typeface="Arial"/>
                        </a:rPr>
                        <a:t>Dater</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Donner la date (jour / mois / année)</a:t>
                      </a:r>
                      <a:endParaRPr lang="fr-FR" sz="2100">
                        <a:latin typeface="Arial"/>
                        <a:ea typeface="Calibri"/>
                        <a:cs typeface="Arial"/>
                      </a:endParaRPr>
                    </a:p>
                  </a:txBody>
                  <a:tcPr marL="28575" marR="28575" marT="28575" marB="28575"/>
                </a:tc>
                <a:tc>
                  <a:txBody>
                    <a:bodyPr/>
                    <a:lstStyle/>
                    <a:p>
                      <a:pPr>
                        <a:lnSpc>
                          <a:spcPct val="107000"/>
                        </a:lnSpc>
                        <a:defRPr/>
                      </a:pPr>
                      <a:endParaRPr lang="fr-FR" sz="1500">
                        <a:latin typeface="Arial"/>
                        <a:cs typeface="Arial"/>
                      </a:endParaRPr>
                    </a:p>
                  </a:txBody>
                  <a:tcPr marL="28575" marR="28575" marT="28575" marB="28575"/>
                </a:tc>
                <a:extLst>
                  <a:ext uri="{0D108BD9-81ED-4DB2-BD59-A6C34878D82A}">
                    <a16:rowId xmlns:a16="http://schemas.microsoft.com/office/drawing/2014/main" val="10003"/>
                  </a:ext>
                </a:extLst>
              </a:tr>
              <a:tr h="589450">
                <a:tc>
                  <a:txBody>
                    <a:bodyPr/>
                    <a:lstStyle/>
                    <a:p>
                      <a:pPr marR="356235">
                        <a:lnSpc>
                          <a:spcPct val="107000"/>
                        </a:lnSpc>
                        <a:spcAft>
                          <a:spcPts val="0"/>
                        </a:spcAft>
                        <a:defRPr/>
                      </a:pPr>
                      <a:r>
                        <a:rPr lang="fr-FR" sz="1500">
                          <a:latin typeface="Arial"/>
                          <a:cs typeface="Arial"/>
                        </a:rPr>
                        <a:t>Localiser et nommer</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Localiser sur un fond de carte donné avec des repères / nommer sans faute</a:t>
                      </a:r>
                      <a:endParaRPr lang="fr-FR" sz="2100">
                        <a:latin typeface="Arial"/>
                        <a:ea typeface="Calibri"/>
                        <a:cs typeface="Arial"/>
                      </a:endParaRPr>
                    </a:p>
                  </a:txBody>
                  <a:tcPr marL="28575" marR="28575" marT="28575" marB="28575"/>
                </a:tc>
                <a:tc>
                  <a:txBody>
                    <a:bodyPr/>
                    <a:lstStyle/>
                    <a:p>
                      <a:pPr>
                        <a:lnSpc>
                          <a:spcPct val="107000"/>
                        </a:lnSpc>
                        <a:defRPr/>
                      </a:pPr>
                      <a:endParaRPr lang="fr-FR" sz="2100">
                        <a:latin typeface="Arial"/>
                        <a:cs typeface="Arial"/>
                      </a:endParaRPr>
                    </a:p>
                  </a:txBody>
                  <a:tcPr marL="28575" marR="28575" marT="28575" marB="28575"/>
                </a:tc>
                <a:extLst>
                  <a:ext uri="{0D108BD9-81ED-4DB2-BD59-A6C34878D82A}">
                    <a16:rowId xmlns:a16="http://schemas.microsoft.com/office/drawing/2014/main" val="10004"/>
                  </a:ext>
                </a:extLst>
              </a:tr>
              <a:tr h="399574">
                <a:tc>
                  <a:txBody>
                    <a:bodyPr/>
                    <a:lstStyle/>
                    <a:p>
                      <a:pPr marR="356235">
                        <a:lnSpc>
                          <a:spcPct val="107000"/>
                        </a:lnSpc>
                        <a:spcAft>
                          <a:spcPts val="0"/>
                        </a:spcAft>
                        <a:defRPr/>
                      </a:pPr>
                      <a:r>
                        <a:rPr lang="fr-FR" sz="1500">
                          <a:latin typeface="Arial"/>
                          <a:cs typeface="Arial"/>
                        </a:rPr>
                        <a:t>Choisir</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Faire le bon choix (définition, date...)</a:t>
                      </a:r>
                      <a:endParaRPr lang="fr-FR" sz="2100">
                        <a:latin typeface="Arial"/>
                        <a:ea typeface="Calibri"/>
                        <a:cs typeface="Arial"/>
                      </a:endParaRPr>
                    </a:p>
                  </a:txBody>
                  <a:tcPr marL="28575" marR="28575" marT="28575" marB="28575"/>
                </a:tc>
                <a:tc>
                  <a:txBody>
                    <a:bodyPr/>
                    <a:lstStyle/>
                    <a:p>
                      <a:pPr>
                        <a:lnSpc>
                          <a:spcPct val="107000"/>
                        </a:lnSpc>
                        <a:defRPr/>
                      </a:pPr>
                      <a:endParaRPr lang="fr-FR" sz="2100">
                        <a:latin typeface="Arial"/>
                        <a:cs typeface="Arial"/>
                      </a:endParaRPr>
                    </a:p>
                  </a:txBody>
                  <a:tcPr marL="28575" marR="28575" marT="28575" marB="28575"/>
                </a:tc>
                <a:extLst>
                  <a:ext uri="{0D108BD9-81ED-4DB2-BD59-A6C34878D82A}">
                    <a16:rowId xmlns:a16="http://schemas.microsoft.com/office/drawing/2014/main" val="10005"/>
                  </a:ext>
                </a:extLst>
              </a:tr>
              <a:tr h="546354">
                <a:tc>
                  <a:txBody>
                    <a:bodyPr/>
                    <a:lstStyle/>
                    <a:p>
                      <a:pPr marR="356235">
                        <a:lnSpc>
                          <a:spcPct val="107000"/>
                        </a:lnSpc>
                        <a:spcAft>
                          <a:spcPts val="0"/>
                        </a:spcAft>
                        <a:defRPr/>
                      </a:pPr>
                      <a:r>
                        <a:rPr lang="fr-FR" sz="1500">
                          <a:latin typeface="Arial"/>
                          <a:cs typeface="Arial"/>
                        </a:rPr>
                        <a:t>Définir / Proposer une définition</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Donner une définition simple</a:t>
                      </a:r>
                      <a:endParaRPr lang="fr-FR" sz="2100">
                        <a:latin typeface="Arial"/>
                        <a:ea typeface="Calibri"/>
                        <a:cs typeface="Arial"/>
                      </a:endParaRPr>
                    </a:p>
                  </a:txBody>
                  <a:tcPr marL="28575" marR="28575" marT="28575" marB="28575"/>
                </a:tc>
                <a:tc>
                  <a:txBody>
                    <a:bodyPr/>
                    <a:lstStyle/>
                    <a:p>
                      <a:pPr>
                        <a:lnSpc>
                          <a:spcPct val="107000"/>
                        </a:lnSpc>
                        <a:spcAft>
                          <a:spcPts val="0"/>
                        </a:spcAft>
                        <a:defRPr/>
                      </a:pPr>
                      <a:r>
                        <a:rPr lang="fr-FR" sz="1500">
                          <a:latin typeface="Arial"/>
                          <a:cs typeface="Arial"/>
                        </a:rPr>
                        <a:t>Donner une définition simple </a:t>
                      </a:r>
                      <a:r>
                        <a:rPr lang="fr-FR" sz="1500">
                          <a:solidFill>
                            <a:srgbClr val="C00000"/>
                          </a:solidFill>
                          <a:latin typeface="Arial"/>
                          <a:cs typeface="Arial"/>
                        </a:rPr>
                        <a:t>en s'appuyant sur des exemples</a:t>
                      </a:r>
                      <a:endParaRPr lang="fr-FR" sz="21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2940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5"/>
          <p:cNvSpPr/>
          <p:nvPr/>
        </p:nvSpPr>
        <p:spPr bwMode="auto">
          <a:xfrm>
            <a:off x="1115616" y="998730"/>
            <a:ext cx="6968939" cy="415498"/>
          </a:xfrm>
          <a:prstGeom prst="rect">
            <a:avLst/>
          </a:prstGeom>
          <a:noFill/>
          <a:ln w="57150">
            <a:solidFill>
              <a:schemeClr val="accent1">
                <a:lumMod val="60000"/>
                <a:lumOff val="40000"/>
              </a:schemeClr>
            </a:solidFill>
          </a:ln>
        </p:spPr>
        <p:txBody>
          <a:bodyPr wrap="square" rtlCol="0">
            <a:spAutoFit/>
          </a:bodyPr>
          <a:lstStyle/>
          <a:p>
            <a:pPr marL="214313" indent="-214313" algn="ctr">
              <a:defRPr/>
            </a:pPr>
            <a:r>
              <a:rPr lang="fr-FR" sz="2100"/>
              <a:t>Une notion filée: la notion de « République »</a:t>
            </a:r>
            <a:endParaRPr lang="fr-FR" sz="2100">
              <a:solidFill>
                <a:schemeClr val="accent1">
                  <a:lumMod val="50000"/>
                </a:schemeClr>
              </a:solidFill>
            </a:endParaRPr>
          </a:p>
        </p:txBody>
      </p:sp>
      <p:grpSp>
        <p:nvGrpSpPr>
          <p:cNvPr id="6" name="Groupe 3"/>
          <p:cNvGrpSpPr/>
          <p:nvPr/>
        </p:nvGrpSpPr>
        <p:grpSpPr bwMode="auto">
          <a:xfrm>
            <a:off x="0" y="2479832"/>
            <a:ext cx="9257901" cy="832529"/>
            <a:chOff x="539552" y="4927261"/>
            <a:chExt cx="10352504" cy="930963"/>
          </a:xfrm>
        </p:grpSpPr>
        <p:sp>
          <p:nvSpPr>
            <p:cNvPr id="7" name="ZoneTexte 4"/>
            <p:cNvSpPr>
              <a:spLocks/>
            </p:cNvSpPr>
            <p:nvPr/>
          </p:nvSpPr>
          <p:spPr bwMode="auto">
            <a:xfrm>
              <a:off x="683568" y="5445224"/>
              <a:ext cx="780111" cy="413000"/>
            </a:xfrm>
            <a:prstGeom prst="rect">
              <a:avLst/>
            </a:prstGeom>
            <a:noFill/>
          </p:spPr>
          <p:txBody>
            <a:bodyPr wrap="none" rtlCol="0">
              <a:spAutoFit/>
            </a:bodyPr>
            <a:lstStyle/>
            <a:p>
              <a:pPr>
                <a:defRPr/>
              </a:pPr>
              <a:r>
                <a:rPr lang="fr-FR"/>
                <a:t>1789</a:t>
              </a:r>
            </a:p>
          </p:txBody>
        </p:sp>
        <p:sp>
          <p:nvSpPr>
            <p:cNvPr id="8" name="ZoneTexte 5"/>
            <p:cNvSpPr>
              <a:spLocks/>
            </p:cNvSpPr>
            <p:nvPr/>
          </p:nvSpPr>
          <p:spPr bwMode="auto">
            <a:xfrm>
              <a:off x="2195736" y="5445224"/>
              <a:ext cx="780111" cy="413000"/>
            </a:xfrm>
            <a:prstGeom prst="rect">
              <a:avLst/>
            </a:prstGeom>
            <a:noFill/>
          </p:spPr>
          <p:txBody>
            <a:bodyPr wrap="none" rtlCol="0">
              <a:spAutoFit/>
            </a:bodyPr>
            <a:lstStyle/>
            <a:p>
              <a:pPr>
                <a:defRPr/>
              </a:pPr>
              <a:r>
                <a:rPr lang="fr-FR"/>
                <a:t>1815</a:t>
              </a:r>
            </a:p>
          </p:txBody>
        </p:sp>
        <p:sp>
          <p:nvSpPr>
            <p:cNvPr id="9" name="ZoneTexte 6"/>
            <p:cNvSpPr>
              <a:spLocks/>
            </p:cNvSpPr>
            <p:nvPr/>
          </p:nvSpPr>
          <p:spPr bwMode="auto">
            <a:xfrm>
              <a:off x="4499992" y="5373216"/>
              <a:ext cx="780111" cy="413000"/>
            </a:xfrm>
            <a:prstGeom prst="rect">
              <a:avLst/>
            </a:prstGeom>
            <a:noFill/>
          </p:spPr>
          <p:txBody>
            <a:bodyPr wrap="none" rtlCol="0">
              <a:spAutoFit/>
            </a:bodyPr>
            <a:lstStyle/>
            <a:p>
              <a:pPr>
                <a:defRPr/>
              </a:pPr>
              <a:r>
                <a:rPr lang="fr-FR"/>
                <a:t>1848</a:t>
              </a:r>
            </a:p>
          </p:txBody>
        </p:sp>
        <p:sp>
          <p:nvSpPr>
            <p:cNvPr id="10" name="ZoneTexte 7"/>
            <p:cNvSpPr>
              <a:spLocks/>
            </p:cNvSpPr>
            <p:nvPr/>
          </p:nvSpPr>
          <p:spPr bwMode="auto">
            <a:xfrm>
              <a:off x="5292080" y="5373216"/>
              <a:ext cx="780111" cy="413000"/>
            </a:xfrm>
            <a:prstGeom prst="rect">
              <a:avLst/>
            </a:prstGeom>
            <a:noFill/>
          </p:spPr>
          <p:txBody>
            <a:bodyPr wrap="none" rtlCol="0">
              <a:spAutoFit/>
            </a:bodyPr>
            <a:lstStyle/>
            <a:p>
              <a:pPr>
                <a:defRPr/>
              </a:pPr>
              <a:r>
                <a:rPr lang="fr-FR"/>
                <a:t>1852</a:t>
              </a:r>
            </a:p>
          </p:txBody>
        </p:sp>
        <p:sp>
          <p:nvSpPr>
            <p:cNvPr id="11" name="ZoneTexte 8"/>
            <p:cNvSpPr>
              <a:spLocks/>
            </p:cNvSpPr>
            <p:nvPr/>
          </p:nvSpPr>
          <p:spPr bwMode="auto">
            <a:xfrm>
              <a:off x="6372200" y="5363924"/>
              <a:ext cx="780111" cy="413000"/>
            </a:xfrm>
            <a:prstGeom prst="rect">
              <a:avLst/>
            </a:prstGeom>
            <a:noFill/>
          </p:spPr>
          <p:txBody>
            <a:bodyPr wrap="none" rtlCol="0">
              <a:spAutoFit/>
            </a:bodyPr>
            <a:lstStyle/>
            <a:p>
              <a:pPr>
                <a:defRPr/>
              </a:pPr>
              <a:r>
                <a:rPr lang="fr-FR"/>
                <a:t>1870</a:t>
              </a:r>
            </a:p>
          </p:txBody>
        </p:sp>
        <p:sp>
          <p:nvSpPr>
            <p:cNvPr id="12" name="ZoneTexte 9"/>
            <p:cNvSpPr>
              <a:spLocks/>
            </p:cNvSpPr>
            <p:nvPr/>
          </p:nvSpPr>
          <p:spPr bwMode="auto">
            <a:xfrm>
              <a:off x="9463873" y="5373216"/>
              <a:ext cx="780111" cy="413000"/>
            </a:xfrm>
            <a:prstGeom prst="rect">
              <a:avLst/>
            </a:prstGeom>
            <a:noFill/>
          </p:spPr>
          <p:txBody>
            <a:bodyPr wrap="none" rtlCol="0">
              <a:spAutoFit/>
            </a:bodyPr>
            <a:lstStyle/>
            <a:p>
              <a:pPr>
                <a:defRPr/>
              </a:pPr>
              <a:r>
                <a:rPr lang="fr-FR"/>
                <a:t>1914</a:t>
              </a:r>
            </a:p>
          </p:txBody>
        </p:sp>
        <p:sp>
          <p:nvSpPr>
            <p:cNvPr id="13" name="ZoneTexte 10"/>
            <p:cNvSpPr>
              <a:spLocks/>
            </p:cNvSpPr>
            <p:nvPr/>
          </p:nvSpPr>
          <p:spPr bwMode="auto">
            <a:xfrm>
              <a:off x="820810" y="4927261"/>
              <a:ext cx="1872209" cy="309750"/>
            </a:xfrm>
            <a:prstGeom prst="rect">
              <a:avLst/>
            </a:prstGeom>
            <a:noFill/>
          </p:spPr>
          <p:txBody>
            <a:bodyPr wrap="square" rtlCol="0">
              <a:spAutoFit/>
            </a:bodyPr>
            <a:lstStyle/>
            <a:p>
              <a:pPr algn="ctr">
                <a:defRPr/>
              </a:pPr>
              <a:r>
                <a:rPr lang="fr-FR" sz="1200" b="1">
                  <a:solidFill>
                    <a:srgbClr val="0070C0"/>
                  </a:solidFill>
                </a:rPr>
                <a:t>Thème 1</a:t>
              </a:r>
              <a:endParaRPr/>
            </a:p>
          </p:txBody>
        </p:sp>
        <p:cxnSp>
          <p:nvCxnSpPr>
            <p:cNvPr id="14" name="Connecteur droit avec flèche 11"/>
            <p:cNvCxnSpPr>
              <a:cxnSpLocks/>
            </p:cNvCxnSpPr>
            <p:nvPr/>
          </p:nvCxnSpPr>
          <p:spPr bwMode="auto">
            <a:xfrm>
              <a:off x="539552" y="5301207"/>
              <a:ext cx="100811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2"/>
            <p:cNvCxnSpPr>
              <a:cxnSpLocks/>
            </p:cNvCxnSpPr>
            <p:nvPr/>
          </p:nvCxnSpPr>
          <p:spPr bwMode="auto">
            <a:xfrm>
              <a:off x="827584"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3"/>
            <p:cNvCxnSpPr>
              <a:cxnSpLocks/>
            </p:cNvCxnSpPr>
            <p:nvPr/>
          </p:nvCxnSpPr>
          <p:spPr bwMode="auto">
            <a:xfrm>
              <a:off x="269979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4"/>
            <p:cNvCxnSpPr>
              <a:cxnSpLocks/>
            </p:cNvCxnSpPr>
            <p:nvPr/>
          </p:nvCxnSpPr>
          <p:spPr bwMode="auto">
            <a:xfrm>
              <a:off x="543609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5"/>
            <p:cNvCxnSpPr>
              <a:cxnSpLocks/>
            </p:cNvCxnSpPr>
            <p:nvPr/>
          </p:nvCxnSpPr>
          <p:spPr bwMode="auto">
            <a:xfrm>
              <a:off x="507605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6"/>
            <p:cNvCxnSpPr>
              <a:cxnSpLocks/>
            </p:cNvCxnSpPr>
            <p:nvPr/>
          </p:nvCxnSpPr>
          <p:spPr bwMode="auto">
            <a:xfrm>
              <a:off x="6732240"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7"/>
            <p:cNvCxnSpPr>
              <a:cxnSpLocks/>
            </p:cNvCxnSpPr>
            <p:nvPr/>
          </p:nvCxnSpPr>
          <p:spPr bwMode="auto">
            <a:xfrm>
              <a:off x="990059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18"/>
            <p:cNvCxnSpPr>
              <a:cxnSpLocks/>
            </p:cNvCxnSpPr>
            <p:nvPr/>
          </p:nvCxnSpPr>
          <p:spPr bwMode="auto">
            <a:xfrm>
              <a:off x="827583" y="5297311"/>
              <a:ext cx="1907704" cy="0"/>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19"/>
            <p:cNvSpPr>
              <a:spLocks/>
            </p:cNvSpPr>
            <p:nvPr/>
          </p:nvSpPr>
          <p:spPr bwMode="auto">
            <a:xfrm>
              <a:off x="5069283" y="4927261"/>
              <a:ext cx="1656184" cy="309750"/>
            </a:xfrm>
            <a:prstGeom prst="rect">
              <a:avLst/>
            </a:prstGeom>
            <a:noFill/>
          </p:spPr>
          <p:txBody>
            <a:bodyPr wrap="square" rtlCol="0">
              <a:spAutoFit/>
            </a:bodyPr>
            <a:lstStyle/>
            <a:p>
              <a:pPr algn="ctr">
                <a:defRPr/>
              </a:pPr>
              <a:r>
                <a:rPr lang="fr-FR" sz="1200" b="1">
                  <a:solidFill>
                    <a:srgbClr val="00B050"/>
                  </a:solidFill>
                </a:rPr>
                <a:t>Thème 2</a:t>
              </a:r>
              <a:endParaRPr/>
            </a:p>
          </p:txBody>
        </p:sp>
        <p:cxnSp>
          <p:nvCxnSpPr>
            <p:cNvPr id="23" name="Connecteur droit avec flèche 20"/>
            <p:cNvCxnSpPr>
              <a:cxnSpLocks/>
            </p:cNvCxnSpPr>
            <p:nvPr/>
          </p:nvCxnSpPr>
          <p:spPr bwMode="auto">
            <a:xfrm>
              <a:off x="5039544" y="5297311"/>
              <a:ext cx="1692696"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ZoneTexte 21"/>
            <p:cNvSpPr>
              <a:spLocks/>
            </p:cNvSpPr>
            <p:nvPr/>
          </p:nvSpPr>
          <p:spPr bwMode="auto">
            <a:xfrm>
              <a:off x="6725466" y="4927261"/>
              <a:ext cx="3168351" cy="309750"/>
            </a:xfrm>
            <a:prstGeom prst="rect">
              <a:avLst/>
            </a:prstGeom>
            <a:noFill/>
          </p:spPr>
          <p:txBody>
            <a:bodyPr wrap="square" rtlCol="0">
              <a:spAutoFit/>
            </a:bodyPr>
            <a:lstStyle/>
            <a:p>
              <a:pPr algn="ctr">
                <a:defRPr/>
              </a:pPr>
              <a:r>
                <a:rPr lang="fr-FR" sz="1200" b="1">
                  <a:solidFill>
                    <a:srgbClr val="FF0000"/>
                  </a:solidFill>
                </a:rPr>
                <a:t>Thème 3</a:t>
              </a:r>
              <a:endParaRPr/>
            </a:p>
          </p:txBody>
        </p:sp>
        <p:cxnSp>
          <p:nvCxnSpPr>
            <p:cNvPr id="25" name="Connecteur droit avec flèche 22"/>
            <p:cNvCxnSpPr>
              <a:cxnSpLocks/>
            </p:cNvCxnSpPr>
            <p:nvPr/>
          </p:nvCxnSpPr>
          <p:spPr bwMode="auto">
            <a:xfrm>
              <a:off x="6732239" y="5297311"/>
              <a:ext cx="3203848"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3"/>
            <p:cNvCxnSpPr>
              <a:cxnSpLocks/>
            </p:cNvCxnSpPr>
            <p:nvPr/>
          </p:nvCxnSpPr>
          <p:spPr bwMode="auto">
            <a:xfrm>
              <a:off x="1026063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4"/>
            <p:cNvSpPr>
              <a:spLocks/>
            </p:cNvSpPr>
            <p:nvPr/>
          </p:nvSpPr>
          <p:spPr bwMode="auto">
            <a:xfrm>
              <a:off x="10111945" y="5373216"/>
              <a:ext cx="780111" cy="413000"/>
            </a:xfrm>
            <a:prstGeom prst="rect">
              <a:avLst/>
            </a:prstGeom>
            <a:noFill/>
          </p:spPr>
          <p:txBody>
            <a:bodyPr wrap="none" rtlCol="0">
              <a:spAutoFit/>
            </a:bodyPr>
            <a:lstStyle/>
            <a:p>
              <a:pPr>
                <a:defRPr/>
              </a:pPr>
              <a:r>
                <a:rPr lang="fr-FR"/>
                <a:t>1919</a:t>
              </a:r>
            </a:p>
          </p:txBody>
        </p:sp>
        <p:sp>
          <p:nvSpPr>
            <p:cNvPr id="28" name="ZoneTexte 25"/>
            <p:cNvSpPr>
              <a:spLocks/>
            </p:cNvSpPr>
            <p:nvPr/>
          </p:nvSpPr>
          <p:spPr bwMode="auto">
            <a:xfrm>
              <a:off x="9749803" y="4927261"/>
              <a:ext cx="648072" cy="309750"/>
            </a:xfrm>
            <a:prstGeom prst="rect">
              <a:avLst/>
            </a:prstGeom>
            <a:noFill/>
          </p:spPr>
          <p:txBody>
            <a:bodyPr wrap="square" rtlCol="0">
              <a:spAutoFit/>
            </a:bodyPr>
            <a:lstStyle/>
            <a:p>
              <a:pPr algn="ctr">
                <a:defRPr/>
              </a:pPr>
              <a:r>
                <a:rPr lang="fr-FR" sz="1200" b="1">
                  <a:solidFill>
                    <a:srgbClr val="FFC000"/>
                  </a:solidFill>
                </a:rPr>
                <a:t>Th4</a:t>
              </a:r>
              <a:endParaRPr/>
            </a:p>
          </p:txBody>
        </p:sp>
        <p:cxnSp>
          <p:nvCxnSpPr>
            <p:cNvPr id="29" name="Connecteur droit avec flèche 26"/>
            <p:cNvCxnSpPr>
              <a:cxnSpLocks/>
            </p:cNvCxnSpPr>
            <p:nvPr/>
          </p:nvCxnSpPr>
          <p:spPr bwMode="auto">
            <a:xfrm>
              <a:off x="9900592" y="5300395"/>
              <a:ext cx="360040" cy="0"/>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ZoneTexte 27"/>
          <p:cNvSpPr>
            <a:spLocks/>
          </p:cNvSpPr>
          <p:nvPr/>
        </p:nvSpPr>
        <p:spPr bwMode="auto">
          <a:xfrm>
            <a:off x="1" y="1918138"/>
            <a:ext cx="2996951" cy="1200329"/>
          </a:xfrm>
          <a:prstGeom prst="rect">
            <a:avLst/>
          </a:prstGeom>
          <a:noFill/>
        </p:spPr>
        <p:txBody>
          <a:bodyPr wrap="square" rtlCol="0">
            <a:spAutoFit/>
          </a:bodyPr>
          <a:lstStyle/>
          <a:p>
            <a:pPr algn="ctr">
              <a:defRPr/>
            </a:pPr>
            <a:r>
              <a:rPr lang="fr-FR" b="1">
                <a:solidFill>
                  <a:srgbClr val="0070C0"/>
                </a:solidFill>
              </a:rPr>
              <a:t>Thème 1: L’Europe bouleversée </a:t>
            </a:r>
            <a:br>
              <a:rPr lang="fr-FR" b="1">
                <a:solidFill>
                  <a:srgbClr val="0070C0"/>
                </a:solidFill>
              </a:rPr>
            </a:br>
            <a:r>
              <a:rPr lang="fr-FR" b="1">
                <a:solidFill>
                  <a:srgbClr val="0070C0"/>
                </a:solidFill>
              </a:rPr>
              <a:t>par la Révolution française (1789-1815)</a:t>
            </a:r>
          </a:p>
        </p:txBody>
      </p:sp>
      <p:sp>
        <p:nvSpPr>
          <p:cNvPr id="31" name="ZoneTexte 28"/>
          <p:cNvSpPr>
            <a:spLocks/>
          </p:cNvSpPr>
          <p:nvPr/>
        </p:nvSpPr>
        <p:spPr bwMode="auto">
          <a:xfrm>
            <a:off x="3167844" y="1710388"/>
            <a:ext cx="3186354" cy="1200329"/>
          </a:xfrm>
          <a:prstGeom prst="rect">
            <a:avLst/>
          </a:prstGeom>
          <a:noFill/>
        </p:spPr>
        <p:txBody>
          <a:bodyPr wrap="square" rtlCol="0">
            <a:spAutoFit/>
          </a:bodyPr>
          <a:lstStyle/>
          <a:p>
            <a:pPr algn="ctr">
              <a:defRPr/>
            </a:pPr>
            <a:r>
              <a:rPr lang="fr-FR" b="1">
                <a:solidFill>
                  <a:srgbClr val="00B050"/>
                </a:solidFill>
              </a:rPr>
              <a:t>Thème 2: </a:t>
            </a:r>
            <a:endParaRPr/>
          </a:p>
          <a:p>
            <a:pPr algn="ctr">
              <a:defRPr/>
            </a:pPr>
            <a:r>
              <a:rPr lang="fr-FR" b="1">
                <a:solidFill>
                  <a:srgbClr val="00B050"/>
                </a:solidFill>
              </a:rPr>
              <a:t>Les transformations politiques et sociales de la France de 1848 à 1870</a:t>
            </a:r>
          </a:p>
        </p:txBody>
      </p:sp>
      <p:sp>
        <p:nvSpPr>
          <p:cNvPr id="32" name="ZoneTexte 29"/>
          <p:cNvSpPr>
            <a:spLocks/>
          </p:cNvSpPr>
          <p:nvPr/>
        </p:nvSpPr>
        <p:spPr bwMode="auto">
          <a:xfrm>
            <a:off x="4890686" y="3106270"/>
            <a:ext cx="4134530" cy="646331"/>
          </a:xfrm>
          <a:prstGeom prst="rect">
            <a:avLst/>
          </a:prstGeom>
          <a:noFill/>
        </p:spPr>
        <p:txBody>
          <a:bodyPr wrap="none" rtlCol="0">
            <a:spAutoFit/>
          </a:bodyPr>
          <a:lstStyle/>
          <a:p>
            <a:pPr algn="ctr">
              <a:defRPr/>
            </a:pPr>
            <a:r>
              <a:rPr lang="fr-FR" b="1">
                <a:solidFill>
                  <a:srgbClr val="FF0000"/>
                </a:solidFill>
              </a:rPr>
              <a:t>Thème 3: La Troisième République: </a:t>
            </a:r>
            <a:br>
              <a:rPr lang="fr-FR" b="1">
                <a:solidFill>
                  <a:srgbClr val="FF0000"/>
                </a:solidFill>
              </a:rPr>
            </a:br>
            <a:r>
              <a:rPr lang="fr-FR" b="1">
                <a:solidFill>
                  <a:srgbClr val="FF0000"/>
                </a:solidFill>
              </a:rPr>
              <a:t>un régime, un empire colonial</a:t>
            </a:r>
          </a:p>
        </p:txBody>
      </p:sp>
      <p:sp>
        <p:nvSpPr>
          <p:cNvPr id="33" name="ZoneTexte 30"/>
          <p:cNvSpPr>
            <a:spLocks/>
          </p:cNvSpPr>
          <p:nvPr/>
        </p:nvSpPr>
        <p:spPr bwMode="auto">
          <a:xfrm>
            <a:off x="6354199" y="1700808"/>
            <a:ext cx="2789801" cy="1477328"/>
          </a:xfrm>
          <a:prstGeom prst="rect">
            <a:avLst/>
          </a:prstGeom>
          <a:noFill/>
        </p:spPr>
        <p:txBody>
          <a:bodyPr wrap="square" rtlCol="0">
            <a:spAutoFit/>
          </a:bodyPr>
          <a:lstStyle/>
          <a:p>
            <a:pPr algn="ctr">
              <a:defRPr/>
            </a:pPr>
            <a:r>
              <a:rPr lang="fr-FR" b="1">
                <a:solidFill>
                  <a:srgbClr val="FFC000"/>
                </a:solidFill>
              </a:rPr>
              <a:t>Thème 4: </a:t>
            </a:r>
            <a:br>
              <a:rPr lang="fr-FR" b="1">
                <a:solidFill>
                  <a:srgbClr val="FFC000"/>
                </a:solidFill>
              </a:rPr>
            </a:br>
            <a:r>
              <a:rPr lang="fr-FR" b="1">
                <a:solidFill>
                  <a:srgbClr val="FFC000"/>
                </a:solidFill>
              </a:rPr>
              <a:t>La Première Guerre mondiale </a:t>
            </a:r>
            <a:br>
              <a:rPr lang="fr-FR" b="1">
                <a:solidFill>
                  <a:srgbClr val="FFC000"/>
                </a:solidFill>
              </a:rPr>
            </a:br>
            <a:r>
              <a:rPr lang="fr-FR" b="1">
                <a:solidFill>
                  <a:srgbClr val="FFC000"/>
                </a:solidFill>
              </a:rPr>
              <a:t>et la fin des empires européens</a:t>
            </a:r>
          </a:p>
        </p:txBody>
      </p:sp>
      <p:sp>
        <p:nvSpPr>
          <p:cNvPr id="34" name="ZoneTexte 31"/>
          <p:cNvSpPr>
            <a:spLocks/>
          </p:cNvSpPr>
          <p:nvPr/>
        </p:nvSpPr>
        <p:spPr bwMode="auto">
          <a:xfrm>
            <a:off x="197514" y="3807042"/>
            <a:ext cx="3667992" cy="323165"/>
          </a:xfrm>
          <a:prstGeom prst="rect">
            <a:avLst/>
          </a:prstGeom>
          <a:noFill/>
        </p:spPr>
        <p:txBody>
          <a:bodyPr wrap="none" rtlCol="0">
            <a:spAutoFit/>
          </a:bodyPr>
          <a:lstStyle/>
          <a:p>
            <a:pPr>
              <a:defRPr/>
            </a:pPr>
            <a:r>
              <a:rPr lang="fr-FR" sz="1500" b="1"/>
              <a:t>Définir la République avec les élèves: </a:t>
            </a:r>
            <a:endParaRPr lang="fr-FR" sz="1500"/>
          </a:p>
        </p:txBody>
      </p:sp>
      <p:sp>
        <p:nvSpPr>
          <p:cNvPr id="35" name="ZoneTexte 32"/>
          <p:cNvSpPr>
            <a:spLocks/>
          </p:cNvSpPr>
          <p:nvPr/>
        </p:nvSpPr>
        <p:spPr bwMode="auto">
          <a:xfrm>
            <a:off x="0" y="4155032"/>
            <a:ext cx="4572000" cy="1246495"/>
          </a:xfrm>
          <a:prstGeom prst="rect">
            <a:avLst/>
          </a:prstGeom>
          <a:noFill/>
        </p:spPr>
        <p:txBody>
          <a:bodyPr wrap="square" rtlCol="0">
            <a:spAutoFit/>
          </a:bodyPr>
          <a:lstStyle/>
          <a:p>
            <a:pPr>
              <a:defRPr/>
            </a:pPr>
            <a:r>
              <a:rPr lang="fr-FR" sz="1500">
                <a:solidFill>
                  <a:srgbClr val="0070C0"/>
                </a:solidFill>
              </a:rPr>
              <a:t>1792: Un régime politique qui s’oppose à la monarchie. </a:t>
            </a:r>
            <a:endParaRPr/>
          </a:p>
          <a:p>
            <a:pPr>
              <a:defRPr/>
            </a:pPr>
            <a:r>
              <a:rPr lang="fr-FR" sz="1500">
                <a:solidFill>
                  <a:srgbClr val="00B050"/>
                </a:solidFill>
              </a:rPr>
              <a:t>1848: Notion de démocratie</a:t>
            </a:r>
            <a:endParaRPr/>
          </a:p>
          <a:p>
            <a:pPr>
              <a:defRPr/>
            </a:pPr>
            <a:r>
              <a:rPr lang="fr-FR" sz="1500">
                <a:solidFill>
                  <a:srgbClr val="FF0000"/>
                </a:solidFill>
              </a:rPr>
              <a:t>1870: Libertés fondamentales</a:t>
            </a:r>
            <a:endParaRPr/>
          </a:p>
          <a:p>
            <a:pPr>
              <a:defRPr/>
            </a:pPr>
            <a:r>
              <a:rPr lang="fr-FR" sz="1500"/>
              <a:t>Terminale: une République sociale</a:t>
            </a:r>
          </a:p>
        </p:txBody>
      </p:sp>
      <p:sp>
        <p:nvSpPr>
          <p:cNvPr id="36" name="ZoneTexte 33"/>
          <p:cNvSpPr>
            <a:spLocks/>
          </p:cNvSpPr>
          <p:nvPr/>
        </p:nvSpPr>
        <p:spPr bwMode="auto">
          <a:xfrm>
            <a:off x="4721034" y="3807042"/>
            <a:ext cx="1874231" cy="323165"/>
          </a:xfrm>
          <a:prstGeom prst="rect">
            <a:avLst/>
          </a:prstGeom>
          <a:noFill/>
        </p:spPr>
        <p:txBody>
          <a:bodyPr wrap="none" rtlCol="0">
            <a:spAutoFit/>
          </a:bodyPr>
          <a:lstStyle/>
          <a:p>
            <a:pPr>
              <a:defRPr/>
            </a:pPr>
            <a:r>
              <a:rPr lang="fr-FR" sz="1500" b="1"/>
              <a:t>Notions associées</a:t>
            </a:r>
            <a:endParaRPr lang="fr-FR" sz="1500"/>
          </a:p>
        </p:txBody>
      </p:sp>
      <p:sp>
        <p:nvSpPr>
          <p:cNvPr id="37" name="ZoneTexte 34"/>
          <p:cNvSpPr>
            <a:spLocks/>
          </p:cNvSpPr>
          <p:nvPr/>
        </p:nvSpPr>
        <p:spPr bwMode="auto">
          <a:xfrm>
            <a:off x="4590510" y="4155032"/>
            <a:ext cx="4553490" cy="1015663"/>
          </a:xfrm>
          <a:prstGeom prst="rect">
            <a:avLst/>
          </a:prstGeom>
          <a:noFill/>
        </p:spPr>
        <p:txBody>
          <a:bodyPr wrap="square" rtlCol="0">
            <a:spAutoFit/>
          </a:bodyPr>
          <a:lstStyle/>
          <a:p>
            <a:pPr>
              <a:defRPr/>
            </a:pPr>
            <a:r>
              <a:rPr lang="fr-FR" sz="1500">
                <a:solidFill>
                  <a:srgbClr val="0070C0"/>
                </a:solidFill>
              </a:rPr>
              <a:t>Souveraineté nationale, Egalité devant la loi</a:t>
            </a:r>
            <a:endParaRPr/>
          </a:p>
          <a:p>
            <a:pPr>
              <a:defRPr/>
            </a:pPr>
            <a:r>
              <a:rPr lang="fr-FR" sz="1500">
                <a:solidFill>
                  <a:srgbClr val="00B050"/>
                </a:solidFill>
              </a:rPr>
              <a:t>Suffrage universel masculin, </a:t>
            </a:r>
            <a:r>
              <a:rPr lang="fr-FR" sz="1500">
                <a:solidFill>
                  <a:srgbClr val="00B050"/>
                </a:solidFill>
                <a:cs typeface="Times New Roman"/>
              </a:rPr>
              <a:t>≠</a:t>
            </a:r>
            <a:r>
              <a:rPr lang="fr-FR" sz="1500">
                <a:solidFill>
                  <a:srgbClr val="00B050"/>
                </a:solidFill>
                <a:latin typeface="+mj-lt"/>
                <a:cs typeface="Times New Roman"/>
              </a:rPr>
              <a:t> </a:t>
            </a:r>
            <a:r>
              <a:rPr lang="fr-FR" sz="1500">
                <a:solidFill>
                  <a:srgbClr val="00B050"/>
                </a:solidFill>
              </a:rPr>
              <a:t>régime autoritaire</a:t>
            </a:r>
            <a:endParaRPr/>
          </a:p>
          <a:p>
            <a:pPr>
              <a:defRPr/>
            </a:pPr>
            <a:r>
              <a:rPr lang="fr-FR" sz="1500">
                <a:solidFill>
                  <a:srgbClr val="FF0000"/>
                </a:solidFill>
              </a:rPr>
              <a:t>Laïcité, </a:t>
            </a:r>
            <a:r>
              <a:rPr lang="fr-FR" sz="1500">
                <a:solidFill>
                  <a:srgbClr val="FF0000"/>
                </a:solidFill>
                <a:cs typeface="Times New Roman"/>
              </a:rPr>
              <a:t>≠ Antisémitisme</a:t>
            </a:r>
            <a:endParaRPr/>
          </a:p>
          <a:p>
            <a:pPr>
              <a:defRPr/>
            </a:pPr>
            <a:r>
              <a:rPr lang="fr-FR" sz="1500">
                <a:cs typeface="Times New Roman"/>
              </a:rPr>
              <a:t>Constitutions de 1946 et 1958</a:t>
            </a:r>
            <a:endParaRPr lang="fr-FR" sz="1500"/>
          </a:p>
        </p:txBody>
      </p:sp>
    </p:spTree>
    <p:extLst>
      <p:ext uri="{BB962C8B-B14F-4D97-AF65-F5344CB8AC3E}">
        <p14:creationId xmlns:p14="http://schemas.microsoft.com/office/powerpoint/2010/main" val="190540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leau 4"/>
          <p:cNvGraphicFramePr>
            <a:graphicFrameLocks noGrp="1"/>
          </p:cNvGraphicFramePr>
          <p:nvPr/>
        </p:nvGraphicFramePr>
        <p:xfrm>
          <a:off x="487455" y="1195049"/>
          <a:ext cx="8206069" cy="4395534"/>
        </p:xfrm>
        <a:graphic>
          <a:graphicData uri="http://schemas.openxmlformats.org/drawingml/2006/table">
            <a:tbl>
              <a:tblPr firstRow="1" firstCol="1" bandRow="1"/>
              <a:tblGrid>
                <a:gridCol w="1378325">
                  <a:extLst>
                    <a:ext uri="{9D8B030D-6E8A-4147-A177-3AD203B41FA5}">
                      <a16:colId xmlns:a16="http://schemas.microsoft.com/office/drawing/2014/main" val="20000"/>
                    </a:ext>
                  </a:extLst>
                </a:gridCol>
                <a:gridCol w="3136526">
                  <a:extLst>
                    <a:ext uri="{9D8B030D-6E8A-4147-A177-3AD203B41FA5}">
                      <a16:colId xmlns:a16="http://schemas.microsoft.com/office/drawing/2014/main" val="20001"/>
                    </a:ext>
                  </a:extLst>
                </a:gridCol>
                <a:gridCol w="3691218">
                  <a:extLst>
                    <a:ext uri="{9D8B030D-6E8A-4147-A177-3AD203B41FA5}">
                      <a16:colId xmlns:a16="http://schemas.microsoft.com/office/drawing/2014/main" val="20002"/>
                    </a:ext>
                  </a:extLst>
                </a:gridCol>
              </a:tblGrid>
              <a:tr h="252842">
                <a:tc>
                  <a:txBody>
                    <a:bodyPr/>
                    <a:lstStyle/>
                    <a:p>
                      <a:pPr marR="356235">
                        <a:lnSpc>
                          <a:spcPct val="107000"/>
                        </a:lnSpc>
                        <a:spcAft>
                          <a:spcPts val="0"/>
                        </a:spcAft>
                        <a:defRPr/>
                      </a:pPr>
                      <a:endParaRPr lang="fr-FR" sz="1200">
                        <a:latin typeface="Arial"/>
                        <a:ea typeface="Calibri"/>
                        <a:cs typeface="Arial"/>
                      </a:endParaRPr>
                    </a:p>
                  </a:txBody>
                  <a:tcPr marL="28575" marR="28575" marT="28575" marB="28575"/>
                </a:tc>
                <a:tc>
                  <a:txBody>
                    <a:bodyPr/>
                    <a:lstStyle/>
                    <a:p>
                      <a:pPr algn="ctr">
                        <a:lnSpc>
                          <a:spcPct val="107000"/>
                        </a:lnSpc>
                        <a:spcAft>
                          <a:spcPts val="0"/>
                        </a:spcAft>
                        <a:defRPr/>
                      </a:pPr>
                      <a:r>
                        <a:rPr lang="fr-FR" sz="1200">
                          <a:latin typeface="Arial"/>
                          <a:ea typeface="Calibri"/>
                          <a:cs typeface="Arial"/>
                        </a:rPr>
                        <a:t>E3C de JANVIER</a:t>
                      </a:r>
                      <a:endParaRPr sz="1400"/>
                    </a:p>
                  </a:txBody>
                  <a:tcPr marL="28575" marR="28575" marT="28575" marB="28575"/>
                </a:tc>
                <a:tc>
                  <a:txBody>
                    <a:bodyPr/>
                    <a:lstStyle/>
                    <a:p>
                      <a:pPr algn="ctr">
                        <a:lnSpc>
                          <a:spcPct val="107000"/>
                        </a:lnSpc>
                        <a:spcAft>
                          <a:spcPts val="0"/>
                        </a:spcAft>
                        <a:defRPr/>
                      </a:pPr>
                      <a:r>
                        <a:rPr lang="fr-FR" sz="1200">
                          <a:latin typeface="Arial"/>
                          <a:ea typeface="Calibri"/>
                          <a:cs typeface="Arial"/>
                        </a:rPr>
                        <a:t>E3C d’AVRIL</a:t>
                      </a:r>
                      <a:endParaRPr sz="1400"/>
                    </a:p>
                  </a:txBody>
                  <a:tcPr marL="28575" marR="28575" marT="28575" marB="28575"/>
                </a:tc>
                <a:extLst>
                  <a:ext uri="{0D108BD9-81ED-4DB2-BD59-A6C34878D82A}">
                    <a16:rowId xmlns:a16="http://schemas.microsoft.com/office/drawing/2014/main" val="10000"/>
                  </a:ext>
                </a:extLst>
              </a:tr>
              <a:tr h="1231297">
                <a:tc>
                  <a:txBody>
                    <a:bodyPr/>
                    <a:lstStyle/>
                    <a:p>
                      <a:pPr marR="356235">
                        <a:lnSpc>
                          <a:spcPct val="107000"/>
                        </a:lnSpc>
                        <a:spcAft>
                          <a:spcPts val="0"/>
                        </a:spcAft>
                        <a:defRPr/>
                      </a:pPr>
                      <a:r>
                        <a:rPr lang="fr-FR" sz="1200">
                          <a:latin typeface="Arial"/>
                          <a:cs typeface="Arial"/>
                        </a:rPr>
                        <a:t>Décrire</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Dire ce qui est, ce qui s’est passé, ce que l’on peut observer  d’un événement ou d’un espace à partir d'éléments précis (dates, lieux, acteurs, fonctionnement...) en utilisant un vocabulaire adapté</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Dire ce qui est, ce qui s’est passé, ce que l’on peut observer  d’un événement ou d’un espace à partir d'éléments précis (dates, lieux, acteurs, fonctionnement...) en utilisant un vocabulaire adapté </a:t>
                      </a:r>
                      <a:r>
                        <a:rPr lang="fr-FR" sz="1200">
                          <a:solidFill>
                            <a:srgbClr val="C00000"/>
                          </a:solidFill>
                          <a:latin typeface="Arial"/>
                          <a:cs typeface="Arial"/>
                        </a:rPr>
                        <a:t>/ savoir le replacer dans son contexte et/ou à plusieurs échelles</a:t>
                      </a:r>
                      <a:endParaRPr lang="fr-FR" sz="12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1"/>
                  </a:ext>
                </a:extLst>
              </a:tr>
              <a:tr h="839915">
                <a:tc>
                  <a:txBody>
                    <a:bodyPr/>
                    <a:lstStyle/>
                    <a:p>
                      <a:pPr marR="356235">
                        <a:lnSpc>
                          <a:spcPct val="107000"/>
                        </a:lnSpc>
                        <a:spcAft>
                          <a:spcPts val="0"/>
                        </a:spcAft>
                        <a:defRPr/>
                      </a:pPr>
                      <a:r>
                        <a:rPr lang="fr-FR" sz="1200">
                          <a:latin typeface="Arial"/>
                          <a:cs typeface="Arial"/>
                        </a:rPr>
                        <a:t>Caractériser</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Être capable de donner les traits principaux et les spécificités / savoir les expliquer avec un vocabulaire adapté</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Être capable de donner les traits principaux et les spécificités / savoir les expliquer avec un vocabulaire adapté  / </a:t>
                      </a:r>
                      <a:r>
                        <a:rPr lang="fr-FR" sz="1200">
                          <a:solidFill>
                            <a:srgbClr val="C00000"/>
                          </a:solidFill>
                          <a:latin typeface="Arial"/>
                          <a:cs typeface="Arial"/>
                        </a:rPr>
                        <a:t>de les mettre en relation et de contextualiser</a:t>
                      </a:r>
                      <a:endParaRPr lang="fr-FR" sz="12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2"/>
                  </a:ext>
                </a:extLst>
              </a:tr>
              <a:tr h="1231297">
                <a:tc>
                  <a:txBody>
                    <a:bodyPr/>
                    <a:lstStyle/>
                    <a:p>
                      <a:pPr marR="356235">
                        <a:lnSpc>
                          <a:spcPct val="107000"/>
                        </a:lnSpc>
                        <a:spcAft>
                          <a:spcPts val="0"/>
                        </a:spcAft>
                        <a:defRPr/>
                      </a:pPr>
                      <a:r>
                        <a:rPr lang="fr-FR" sz="1200">
                          <a:latin typeface="Arial"/>
                          <a:cs typeface="Arial"/>
                        </a:rPr>
                        <a:t>Expliquer</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Définir, décrire puis donner les éléments qui permettent de comprendre un événement, une situation géographique, une évolution, une rupture… / Donner du sens à une situation en exposant les causes, le fonctionnement, les conséquences</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Définir, décrire puis donner les éléments qui permettent de comprendre un événement, une situation géographique, une évolution, une rupture / Donner du sens à une situation en exposant les causes, le fonctionnement, les conséquences </a:t>
                      </a:r>
                      <a:r>
                        <a:rPr lang="fr-FR" sz="1200">
                          <a:solidFill>
                            <a:srgbClr val="C00000"/>
                          </a:solidFill>
                          <a:latin typeface="Arial"/>
                          <a:cs typeface="Arial"/>
                        </a:rPr>
                        <a:t>en développant des exemples précis</a:t>
                      </a:r>
                      <a:endParaRPr lang="fr-FR" sz="12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3"/>
                  </a:ext>
                </a:extLst>
              </a:tr>
              <a:tr h="839915">
                <a:tc>
                  <a:txBody>
                    <a:bodyPr/>
                    <a:lstStyle/>
                    <a:p>
                      <a:pPr marR="356235">
                        <a:lnSpc>
                          <a:spcPct val="107000"/>
                        </a:lnSpc>
                        <a:spcAft>
                          <a:spcPts val="0"/>
                        </a:spcAft>
                        <a:defRPr/>
                      </a:pPr>
                      <a:r>
                        <a:rPr lang="fr-FR" sz="1200">
                          <a:latin typeface="Arial"/>
                          <a:cs typeface="Arial"/>
                        </a:rPr>
                        <a:t>Justifier / montrer que </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Apporter quelques arguments précis (description, caractéristiques, explications) en utilisant un vocabulaire adapté et en citant ou moins un exemple</a:t>
                      </a:r>
                      <a:endParaRPr lang="fr-FR" sz="1200">
                        <a:latin typeface="Arial"/>
                        <a:ea typeface="Calibri"/>
                        <a:cs typeface="Arial"/>
                      </a:endParaRPr>
                    </a:p>
                  </a:txBody>
                  <a:tcPr marL="28575" marR="28575" marT="28575" marB="28575"/>
                </a:tc>
                <a:tc>
                  <a:txBody>
                    <a:bodyPr/>
                    <a:lstStyle/>
                    <a:p>
                      <a:pPr>
                        <a:lnSpc>
                          <a:spcPct val="107000"/>
                        </a:lnSpc>
                        <a:spcAft>
                          <a:spcPts val="0"/>
                        </a:spcAft>
                        <a:defRPr/>
                      </a:pPr>
                      <a:r>
                        <a:rPr lang="fr-FR" sz="1200">
                          <a:latin typeface="Arial"/>
                          <a:cs typeface="Arial"/>
                        </a:rPr>
                        <a:t>Apporter </a:t>
                      </a:r>
                      <a:r>
                        <a:rPr lang="fr-FR" sz="1200">
                          <a:solidFill>
                            <a:srgbClr val="C00000"/>
                          </a:solidFill>
                          <a:latin typeface="Arial"/>
                          <a:cs typeface="Arial"/>
                        </a:rPr>
                        <a:t>plusieurs</a:t>
                      </a:r>
                      <a:r>
                        <a:rPr lang="fr-FR" sz="1200">
                          <a:latin typeface="Arial"/>
                          <a:cs typeface="Arial"/>
                        </a:rPr>
                        <a:t> arguments précis (description, caractéristiques, explications) en utilisant un vocabulaire adapté et </a:t>
                      </a:r>
                      <a:r>
                        <a:rPr lang="fr-FR" sz="1200">
                          <a:solidFill>
                            <a:srgbClr val="C00000"/>
                          </a:solidFill>
                          <a:latin typeface="Arial"/>
                          <a:cs typeface="Arial"/>
                        </a:rPr>
                        <a:t>des exemples développés </a:t>
                      </a:r>
                      <a:endParaRPr lang="fr-FR" sz="1200">
                        <a:solidFill>
                          <a:srgbClr val="C00000"/>
                        </a:solidFill>
                        <a:latin typeface="Arial"/>
                        <a:ea typeface="Calibri"/>
                        <a:cs typeface="Arial"/>
                      </a:endParaRPr>
                    </a:p>
                  </a:txBody>
                  <a:tcPr marL="28575" marR="28575" marT="28575" marB="2857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733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47703" y="692331"/>
            <a:ext cx="3608745" cy="369332"/>
          </a:xfrm>
          <a:prstGeom prst="rect">
            <a:avLst/>
          </a:prstGeom>
          <a:noFill/>
        </p:spPr>
        <p:txBody>
          <a:bodyPr wrap="none" rtlCol="0">
            <a:spAutoFit/>
          </a:bodyPr>
          <a:lstStyle/>
          <a:p>
            <a:r>
              <a:rPr lang="fr-FR" dirty="0" smtClean="0"/>
              <a:t>PROGRAMME DE LA JOURNEE</a:t>
            </a:r>
            <a:endParaRPr lang="fr-FR" dirty="0"/>
          </a:p>
        </p:txBody>
      </p:sp>
      <p:sp>
        <p:nvSpPr>
          <p:cNvPr id="3" name="ZoneTexte 2"/>
          <p:cNvSpPr txBox="1"/>
          <p:nvPr/>
        </p:nvSpPr>
        <p:spPr>
          <a:xfrm>
            <a:off x="2651760" y="1985554"/>
            <a:ext cx="6096541" cy="2308324"/>
          </a:xfrm>
          <a:prstGeom prst="rect">
            <a:avLst/>
          </a:prstGeom>
          <a:noFill/>
        </p:spPr>
        <p:txBody>
          <a:bodyPr wrap="none" rtlCol="0">
            <a:spAutoFit/>
          </a:bodyPr>
          <a:lstStyle/>
          <a:p>
            <a:r>
              <a:rPr lang="fr-FR" dirty="0" smtClean="0"/>
              <a:t>MATIN</a:t>
            </a:r>
          </a:p>
          <a:p>
            <a:r>
              <a:rPr lang="fr-FR" dirty="0" smtClean="0"/>
              <a:t>Présentation générale : programmes, E3C, progressions</a:t>
            </a:r>
          </a:p>
          <a:p>
            <a:endParaRPr lang="fr-FR" dirty="0" smtClean="0"/>
          </a:p>
          <a:p>
            <a:endParaRPr lang="fr-FR" dirty="0"/>
          </a:p>
          <a:p>
            <a:r>
              <a:rPr lang="fr-FR" dirty="0" smtClean="0"/>
              <a:t>APRES – MIDI</a:t>
            </a:r>
          </a:p>
          <a:p>
            <a:endParaRPr lang="fr-FR" dirty="0"/>
          </a:p>
          <a:p>
            <a:r>
              <a:rPr lang="fr-FR" dirty="0" smtClean="0"/>
              <a:t>Atelier de géographie avec Mesdames </a:t>
            </a:r>
            <a:r>
              <a:rPr lang="fr-FR" dirty="0" err="1" smtClean="0"/>
              <a:t>Juillard</a:t>
            </a:r>
            <a:r>
              <a:rPr lang="fr-FR" dirty="0" smtClean="0"/>
              <a:t> et Vialatte</a:t>
            </a:r>
          </a:p>
          <a:p>
            <a:r>
              <a:rPr lang="fr-FR" dirty="0" smtClean="0"/>
              <a:t>Atelier d’histoire avec Messieurs Lancelot et Lucas-</a:t>
            </a:r>
            <a:r>
              <a:rPr lang="fr-FR" dirty="0" err="1" smtClean="0"/>
              <a:t>Fradin</a:t>
            </a:r>
            <a:endParaRPr lang="fr-FR" dirty="0"/>
          </a:p>
        </p:txBody>
      </p:sp>
    </p:spTree>
    <p:extLst>
      <p:ext uri="{BB962C8B-B14F-4D97-AF65-F5344CB8AC3E}">
        <p14:creationId xmlns:p14="http://schemas.microsoft.com/office/powerpoint/2010/main" val="241996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1747049" y="1566477"/>
            <a:ext cx="5911050" cy="635566"/>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100">
              <a:solidFill>
                <a:prstClr val="black"/>
              </a:solidFill>
              <a:latin typeface="Arial"/>
              <a:cs typeface="Arial"/>
            </a:endParaRPr>
          </a:p>
        </p:txBody>
      </p:sp>
      <p:pic>
        <p:nvPicPr>
          <p:cNvPr id="5" name="Espace réservé du contenu 7"/>
          <p:cNvPicPr>
            <a:picLocks noGrp="1" noChangeAspect="1"/>
          </p:cNvPicPr>
          <p:nvPr>
            <p:ph idx="1"/>
          </p:nvPr>
        </p:nvPicPr>
        <p:blipFill>
          <a:blip r:embed="rId3"/>
          <a:stretch/>
        </p:blipFill>
        <p:spPr bwMode="auto">
          <a:xfrm>
            <a:off x="222402" y="1052737"/>
            <a:ext cx="8921599" cy="4531178"/>
          </a:xfrm>
          <a:prstGeom prst="rect">
            <a:avLst/>
          </a:prstGeom>
        </p:spPr>
      </p:pic>
      <p:sp>
        <p:nvSpPr>
          <p:cNvPr id="6" name="Rectangle 1"/>
          <p:cNvSpPr/>
          <p:nvPr/>
        </p:nvSpPr>
        <p:spPr bwMode="auto">
          <a:xfrm>
            <a:off x="2087725" y="1700808"/>
            <a:ext cx="1188131" cy="2700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7" name="Connecteur droit avec flèche 6"/>
          <p:cNvCxnSpPr>
            <a:cxnSpLocks/>
          </p:cNvCxnSpPr>
          <p:nvPr/>
        </p:nvCxnSpPr>
        <p:spPr bwMode="auto">
          <a:xfrm flipV="1">
            <a:off x="3294348" y="1884260"/>
            <a:ext cx="2843826" cy="47753"/>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8"/>
          <p:cNvSpPr/>
          <p:nvPr/>
        </p:nvSpPr>
        <p:spPr bwMode="auto">
          <a:xfrm>
            <a:off x="6246186" y="1484784"/>
            <a:ext cx="2268252" cy="1200329"/>
          </a:xfrm>
          <a:prstGeom prst="rect">
            <a:avLst/>
          </a:prstGeom>
          <a:noFill/>
          <a:ln w="28575">
            <a:solidFill>
              <a:schemeClr val="accent1">
                <a:lumMod val="75000"/>
              </a:schemeClr>
            </a:solidFill>
          </a:ln>
        </p:spPr>
        <p:txBody>
          <a:bodyPr wrap="square" rtlCol="0">
            <a:spAutoFit/>
          </a:bodyPr>
          <a:lstStyle/>
          <a:p>
            <a:pPr marL="214313" indent="-214313">
              <a:buFont typeface="Arial"/>
              <a:buChar char="•"/>
              <a:defRPr/>
            </a:pPr>
            <a:r>
              <a:rPr lang="fr-FR"/>
              <a:t>Identifier le but de l’apprentissage </a:t>
            </a:r>
            <a:endParaRPr/>
          </a:p>
          <a:p>
            <a:pPr marL="214313" indent="-214313">
              <a:buFont typeface="Arial"/>
              <a:buChar char="•"/>
              <a:defRPr/>
            </a:pPr>
            <a:r>
              <a:rPr lang="fr-FR"/>
              <a:t>Clarifier la consigne</a:t>
            </a:r>
            <a:endParaRPr/>
          </a:p>
        </p:txBody>
      </p:sp>
      <p:sp>
        <p:nvSpPr>
          <p:cNvPr id="9" name="Rectangle 11"/>
          <p:cNvSpPr/>
          <p:nvPr/>
        </p:nvSpPr>
        <p:spPr bwMode="auto">
          <a:xfrm>
            <a:off x="359532" y="1052736"/>
            <a:ext cx="2322258" cy="27003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3965503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1747049" y="1566477"/>
            <a:ext cx="5911050" cy="635566"/>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100">
              <a:solidFill>
                <a:prstClr val="black"/>
              </a:solidFill>
              <a:latin typeface="Arial"/>
              <a:cs typeface="Arial"/>
            </a:endParaRPr>
          </a:p>
        </p:txBody>
      </p:sp>
      <p:pic>
        <p:nvPicPr>
          <p:cNvPr id="5" name="Espace réservé du contenu 6"/>
          <p:cNvPicPr>
            <a:picLocks noGrp="1" noChangeAspect="1"/>
          </p:cNvPicPr>
          <p:nvPr>
            <p:ph idx="1"/>
          </p:nvPr>
        </p:nvPicPr>
        <p:blipFill>
          <a:blip r:embed="rId3"/>
          <a:stretch/>
        </p:blipFill>
        <p:spPr bwMode="auto">
          <a:xfrm>
            <a:off x="143509" y="1106742"/>
            <a:ext cx="5379296" cy="4469498"/>
          </a:xfrm>
          <a:prstGeom prst="rect">
            <a:avLst/>
          </a:prstGeom>
          <a:ln>
            <a:solidFill>
              <a:schemeClr val="tx1"/>
            </a:solidFill>
          </a:ln>
        </p:spPr>
      </p:pic>
      <p:sp>
        <p:nvSpPr>
          <p:cNvPr id="6" name="Rectangle 1"/>
          <p:cNvSpPr/>
          <p:nvPr/>
        </p:nvSpPr>
        <p:spPr bwMode="auto">
          <a:xfrm>
            <a:off x="1655676" y="1106742"/>
            <a:ext cx="2662933" cy="216024"/>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Accolade fermante 2"/>
          <p:cNvSpPr/>
          <p:nvPr/>
        </p:nvSpPr>
        <p:spPr bwMode="auto">
          <a:xfrm>
            <a:off x="3329862" y="2780928"/>
            <a:ext cx="270030" cy="864096"/>
          </a:xfrm>
          <a:prstGeom prst="rightBrace">
            <a:avLst>
              <a:gd name="adj1" fmla="val 8333"/>
              <a:gd name="adj2"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8" name="ZoneTexte 11"/>
          <p:cNvSpPr/>
          <p:nvPr/>
        </p:nvSpPr>
        <p:spPr bwMode="auto">
          <a:xfrm>
            <a:off x="4031940" y="2467779"/>
            <a:ext cx="4050450" cy="1200329"/>
          </a:xfrm>
          <a:prstGeom prst="rect">
            <a:avLst/>
          </a:prstGeom>
          <a:noFill/>
          <a:ln w="19050">
            <a:solidFill>
              <a:schemeClr val="accent1">
                <a:lumMod val="75000"/>
              </a:schemeClr>
            </a:solidFill>
          </a:ln>
        </p:spPr>
        <p:txBody>
          <a:bodyPr wrap="square" rtlCol="0">
            <a:spAutoFit/>
          </a:bodyPr>
          <a:lstStyle/>
          <a:p>
            <a:pPr>
              <a:defRPr/>
            </a:pPr>
            <a:r>
              <a:rPr lang="fr-FR"/>
              <a:t>Détailler les différentes étapes :</a:t>
            </a:r>
            <a:endParaRPr/>
          </a:p>
          <a:p>
            <a:pPr marL="214313" indent="-214313">
              <a:buFont typeface="Arial"/>
              <a:buChar char="•"/>
              <a:defRPr/>
            </a:pPr>
            <a:r>
              <a:rPr lang="fr-FR"/>
              <a:t> pour rendre la consigne accessible</a:t>
            </a:r>
            <a:endParaRPr/>
          </a:p>
          <a:p>
            <a:pPr marL="214313" indent="-214313">
              <a:buFont typeface="Arial"/>
              <a:buChar char="•"/>
              <a:defRPr/>
            </a:pPr>
            <a:r>
              <a:rPr lang="fr-FR"/>
              <a:t> pour rendre la consigne reproductible </a:t>
            </a:r>
            <a:endParaRPr/>
          </a:p>
        </p:txBody>
      </p:sp>
    </p:spTree>
    <p:extLst>
      <p:ext uri="{BB962C8B-B14F-4D97-AF65-F5344CB8AC3E}">
        <p14:creationId xmlns:p14="http://schemas.microsoft.com/office/powerpoint/2010/main" val="1077960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Espace réservé du contenu 4"/>
          <p:cNvPicPr>
            <a:picLocks noGrp="1" noChangeAspect="1"/>
          </p:cNvPicPr>
          <p:nvPr>
            <p:ph idx="1"/>
          </p:nvPr>
        </p:nvPicPr>
        <p:blipFill>
          <a:blip r:embed="rId2"/>
          <a:stretch/>
        </p:blipFill>
        <p:spPr bwMode="auto">
          <a:xfrm>
            <a:off x="305526" y="1160748"/>
            <a:ext cx="6630535" cy="4313952"/>
          </a:xfrm>
          <a:prstGeom prst="rect">
            <a:avLst/>
          </a:prstGeom>
        </p:spPr>
      </p:pic>
    </p:spTree>
    <p:extLst>
      <p:ext uri="{BB962C8B-B14F-4D97-AF65-F5344CB8AC3E}">
        <p14:creationId xmlns:p14="http://schemas.microsoft.com/office/powerpoint/2010/main" val="378568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2"/>
          <a:stretch/>
        </p:blipFill>
        <p:spPr bwMode="auto">
          <a:xfrm>
            <a:off x="89502" y="1052736"/>
            <a:ext cx="6889172" cy="4714631"/>
          </a:xfrm>
          <a:prstGeom prst="rect">
            <a:avLst/>
          </a:prstGeom>
        </p:spPr>
      </p:pic>
      <p:sp>
        <p:nvSpPr>
          <p:cNvPr id="5" name="Rectangle 1"/>
          <p:cNvSpPr/>
          <p:nvPr/>
        </p:nvSpPr>
        <p:spPr bwMode="auto">
          <a:xfrm>
            <a:off x="683568" y="1052736"/>
            <a:ext cx="1782198" cy="2700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 name="Connecteur droit avec flèche 4"/>
          <p:cNvCxnSpPr>
            <a:cxnSpLocks/>
          </p:cNvCxnSpPr>
          <p:nvPr/>
        </p:nvCxnSpPr>
        <p:spPr bwMode="auto">
          <a:xfrm>
            <a:off x="2519772" y="1214754"/>
            <a:ext cx="4458902" cy="21602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5"/>
          <p:cNvSpPr/>
          <p:nvPr/>
        </p:nvSpPr>
        <p:spPr bwMode="auto">
          <a:xfrm>
            <a:off x="6978674" y="1052736"/>
            <a:ext cx="2165326" cy="1708160"/>
          </a:xfrm>
          <a:prstGeom prst="rect">
            <a:avLst/>
          </a:prstGeom>
          <a:noFill/>
          <a:ln w="38100">
            <a:solidFill>
              <a:schemeClr val="accent1">
                <a:lumMod val="75000"/>
              </a:schemeClr>
            </a:solidFill>
          </a:ln>
        </p:spPr>
        <p:txBody>
          <a:bodyPr wrap="square" rtlCol="0">
            <a:spAutoFit/>
          </a:bodyPr>
          <a:lstStyle/>
          <a:p>
            <a:pPr>
              <a:defRPr/>
            </a:pPr>
            <a:r>
              <a:rPr lang="fr-FR" sz="1500"/>
              <a:t>Expliciter les attendus de la consigne </a:t>
            </a:r>
            <a:endParaRPr/>
          </a:p>
          <a:p>
            <a:pPr marL="214313" indent="-214313">
              <a:buFont typeface="Arial"/>
              <a:buChar char="•"/>
              <a:defRPr/>
            </a:pPr>
            <a:r>
              <a:rPr lang="fr-FR" sz="1500"/>
              <a:t>Pour rendre la consigne accessible </a:t>
            </a:r>
            <a:endParaRPr/>
          </a:p>
          <a:p>
            <a:pPr marL="214313" indent="-214313">
              <a:buFont typeface="Arial"/>
              <a:buChar char="•"/>
              <a:defRPr/>
            </a:pPr>
            <a:r>
              <a:rPr lang="fr-FR" sz="1500"/>
              <a:t>Pour rendre la consigne reproductible </a:t>
            </a:r>
            <a:endParaRPr/>
          </a:p>
        </p:txBody>
      </p:sp>
      <p:sp>
        <p:nvSpPr>
          <p:cNvPr id="8" name="Rectangle 6"/>
          <p:cNvSpPr/>
          <p:nvPr/>
        </p:nvSpPr>
        <p:spPr bwMode="auto">
          <a:xfrm>
            <a:off x="899592" y="4995174"/>
            <a:ext cx="1296144" cy="162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Rectangle 7"/>
          <p:cNvSpPr/>
          <p:nvPr/>
        </p:nvSpPr>
        <p:spPr bwMode="auto">
          <a:xfrm>
            <a:off x="683568" y="5219253"/>
            <a:ext cx="2052228" cy="15396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Accolade fermante 8"/>
          <p:cNvSpPr/>
          <p:nvPr/>
        </p:nvSpPr>
        <p:spPr bwMode="auto">
          <a:xfrm>
            <a:off x="6732240" y="4995174"/>
            <a:ext cx="246434" cy="772193"/>
          </a:xfrm>
          <a:prstGeom prst="rightBrace">
            <a:avLst>
              <a:gd name="adj1" fmla="val 8333"/>
              <a:gd name="adj2" fmla="val 50000"/>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sp>
        <p:nvSpPr>
          <p:cNvPr id="11" name="ZoneTexte 9"/>
          <p:cNvSpPr/>
          <p:nvPr/>
        </p:nvSpPr>
        <p:spPr bwMode="auto">
          <a:xfrm>
            <a:off x="7110282" y="4995175"/>
            <a:ext cx="1890210" cy="923330"/>
          </a:xfrm>
          <a:prstGeom prst="rect">
            <a:avLst/>
          </a:prstGeom>
          <a:noFill/>
          <a:ln w="28575">
            <a:solidFill>
              <a:schemeClr val="accent1">
                <a:lumMod val="75000"/>
              </a:schemeClr>
            </a:solidFill>
          </a:ln>
        </p:spPr>
        <p:txBody>
          <a:bodyPr wrap="square" rtlCol="0">
            <a:spAutoFit/>
          </a:bodyPr>
          <a:lstStyle/>
          <a:p>
            <a:pPr>
              <a:defRPr/>
            </a:pPr>
            <a:r>
              <a:rPr lang="fr-FR"/>
              <a:t>Détailler la consigne et ses étapes</a:t>
            </a:r>
            <a:endParaRPr/>
          </a:p>
        </p:txBody>
      </p:sp>
    </p:spTree>
    <p:extLst>
      <p:ext uri="{BB962C8B-B14F-4D97-AF65-F5344CB8AC3E}">
        <p14:creationId xmlns:p14="http://schemas.microsoft.com/office/powerpoint/2010/main" val="3111296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729503" y="1134766"/>
            <a:ext cx="8007723" cy="526669"/>
          </a:xfrm>
          <a:prstGeom prst="rect">
            <a:avLst/>
          </a:prstGeom>
          <a:ln w="38100">
            <a:solidFill>
              <a:schemeClr val="accent1"/>
            </a:solidFill>
          </a:ln>
        </p:spPr>
        <p:txBody>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800">
                <a:solidFill>
                  <a:prstClr val="black"/>
                </a:solidFill>
                <a:latin typeface="Arial"/>
                <a:cs typeface="Arial"/>
              </a:rPr>
              <a:t>Progressivité des attendus : verbes de consigne </a:t>
            </a:r>
            <a:endParaRPr sz="3300"/>
          </a:p>
          <a:p>
            <a:pPr algn="ctr">
              <a:defRPr/>
            </a:pPr>
            <a:r>
              <a:rPr lang="fr-FR" sz="1800">
                <a:solidFill>
                  <a:prstClr val="black"/>
                </a:solidFill>
                <a:latin typeface="Arial"/>
                <a:cs typeface="Arial"/>
              </a:rPr>
              <a:t>Sujet d’étude : étude de document(s)</a:t>
            </a:r>
            <a:endParaRPr sz="3300"/>
          </a:p>
        </p:txBody>
      </p:sp>
      <p:graphicFrame>
        <p:nvGraphicFramePr>
          <p:cNvPr id="5" name="Tableau 5"/>
          <p:cNvGraphicFramePr>
            <a:graphicFrameLocks noGrp="1"/>
          </p:cNvGraphicFramePr>
          <p:nvPr/>
        </p:nvGraphicFramePr>
        <p:xfrm>
          <a:off x="312645" y="1661435"/>
          <a:ext cx="8592669" cy="4314190"/>
        </p:xfrm>
        <a:graphic>
          <a:graphicData uri="http://schemas.openxmlformats.org/drawingml/2006/table">
            <a:tbl>
              <a:tblPr firstRow="1" firstCol="1" bandRow="1"/>
              <a:tblGrid>
                <a:gridCol w="1284755">
                  <a:extLst>
                    <a:ext uri="{9D8B030D-6E8A-4147-A177-3AD203B41FA5}">
                      <a16:colId xmlns:a16="http://schemas.microsoft.com/office/drawing/2014/main" val="20000"/>
                    </a:ext>
                  </a:extLst>
                </a:gridCol>
                <a:gridCol w="3193115">
                  <a:extLst>
                    <a:ext uri="{9D8B030D-6E8A-4147-A177-3AD203B41FA5}">
                      <a16:colId xmlns:a16="http://schemas.microsoft.com/office/drawing/2014/main" val="20001"/>
                    </a:ext>
                  </a:extLst>
                </a:gridCol>
                <a:gridCol w="4114799">
                  <a:extLst>
                    <a:ext uri="{9D8B030D-6E8A-4147-A177-3AD203B41FA5}">
                      <a16:colId xmlns:a16="http://schemas.microsoft.com/office/drawing/2014/main" val="20002"/>
                    </a:ext>
                  </a:extLst>
                </a:gridCol>
              </a:tblGrid>
              <a:tr h="252842">
                <a:tc>
                  <a:txBody>
                    <a:bodyPr/>
                    <a:lstStyle/>
                    <a:p>
                      <a:pPr>
                        <a:lnSpc>
                          <a:spcPct val="107000"/>
                        </a:lnSpc>
                        <a:defRPr/>
                      </a:pPr>
                      <a:endParaRPr lang="fr-FR" sz="900">
                        <a:latin typeface="Calibri"/>
                        <a:cs typeface="Times New Roman"/>
                      </a:endParaRPr>
                    </a:p>
                  </a:txBody>
                  <a:tcPr marL="28575" marR="28575" marT="28575" marB="28575"/>
                </a:tc>
                <a:tc>
                  <a:txBody>
                    <a:bodyPr/>
                    <a:lstStyle/>
                    <a:p>
                      <a:pPr algn="ctr">
                        <a:lnSpc>
                          <a:spcPct val="107000"/>
                        </a:lnSpc>
                        <a:spcAft>
                          <a:spcPts val="0"/>
                        </a:spcAft>
                        <a:defRPr/>
                      </a:pPr>
                      <a:r>
                        <a:rPr lang="fr-FR" sz="1200"/>
                        <a:t>E3C de JANVIER</a:t>
                      </a:r>
                      <a:endParaRPr lang="fr-FR" sz="1500">
                        <a:latin typeface="Calibri"/>
                        <a:ea typeface="Calibri"/>
                        <a:cs typeface="Times New Roman"/>
                      </a:endParaRPr>
                    </a:p>
                  </a:txBody>
                  <a:tcPr marL="28575" marR="28575" marT="28575" marB="28575"/>
                </a:tc>
                <a:tc>
                  <a:txBody>
                    <a:bodyPr/>
                    <a:lstStyle/>
                    <a:p>
                      <a:pPr algn="ctr">
                        <a:lnSpc>
                          <a:spcPct val="107000"/>
                        </a:lnSpc>
                        <a:spcAft>
                          <a:spcPts val="0"/>
                        </a:spcAft>
                        <a:defRPr/>
                      </a:pPr>
                      <a:r>
                        <a:rPr lang="fr-FR" sz="1200"/>
                        <a:t>E3C d’AVRIL</a:t>
                      </a:r>
                      <a:endParaRPr lang="fr-FR" sz="1500">
                        <a:latin typeface="Calibri"/>
                        <a:ea typeface="Calibri"/>
                        <a:cs typeface="Times New Roman"/>
                      </a:endParaRPr>
                    </a:p>
                  </a:txBody>
                  <a:tcPr marL="28575" marR="28575" marT="28575" marB="28575"/>
                </a:tc>
                <a:extLst>
                  <a:ext uri="{0D108BD9-81ED-4DB2-BD59-A6C34878D82A}">
                    <a16:rowId xmlns:a16="http://schemas.microsoft.com/office/drawing/2014/main" val="10000"/>
                  </a:ext>
                </a:extLst>
              </a:tr>
              <a:tr h="448532">
                <a:tc>
                  <a:txBody>
                    <a:bodyPr/>
                    <a:lstStyle/>
                    <a:p>
                      <a:pPr marR="356235">
                        <a:lnSpc>
                          <a:spcPct val="107000"/>
                        </a:lnSpc>
                        <a:spcAft>
                          <a:spcPts val="0"/>
                        </a:spcAft>
                        <a:defRPr/>
                      </a:pPr>
                      <a:r>
                        <a:rPr lang="fr-FR" sz="1200"/>
                        <a:t>Identifier / Présenter</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Identifier un document (SANDI) </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Identifier un document (SANDI) et </a:t>
                      </a:r>
                      <a:r>
                        <a:rPr lang="fr-FR" sz="1200">
                          <a:solidFill>
                            <a:srgbClr val="C00000"/>
                          </a:solidFill>
                        </a:rPr>
                        <a:t>donner des précisions sur l’auteur, la source et le contexte</a:t>
                      </a:r>
                      <a:endParaRPr lang="fr-FR" sz="1500">
                        <a:solidFill>
                          <a:srgbClr val="C00000"/>
                        </a:solidFill>
                        <a:latin typeface="Calibri"/>
                        <a:ea typeface="Calibri"/>
                        <a:cs typeface="Times New Roman"/>
                      </a:endParaRPr>
                    </a:p>
                  </a:txBody>
                  <a:tcPr marL="28575" marR="28575" marT="28575" marB="28575"/>
                </a:tc>
                <a:extLst>
                  <a:ext uri="{0D108BD9-81ED-4DB2-BD59-A6C34878D82A}">
                    <a16:rowId xmlns:a16="http://schemas.microsoft.com/office/drawing/2014/main" val="10001"/>
                  </a:ext>
                </a:extLst>
              </a:tr>
              <a:tr h="448532">
                <a:tc>
                  <a:txBody>
                    <a:bodyPr/>
                    <a:lstStyle/>
                    <a:p>
                      <a:pPr marR="356235">
                        <a:lnSpc>
                          <a:spcPct val="107000"/>
                        </a:lnSpc>
                        <a:spcAft>
                          <a:spcPts val="0"/>
                        </a:spcAft>
                        <a:defRPr/>
                      </a:pPr>
                      <a:r>
                        <a:rPr lang="fr-FR" sz="1200"/>
                        <a:t>Relever</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Savoir prélever des informations (chiffres, dates, citations, caractéristiques...)</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Savoir prélever des informations (chiffres, dates, citations, caractéristiques...) et </a:t>
                      </a:r>
                      <a:r>
                        <a:rPr lang="fr-FR" sz="1200">
                          <a:solidFill>
                            <a:srgbClr val="C00000"/>
                          </a:solidFill>
                        </a:rPr>
                        <a:t>les hiérarchiser, les classer, les comparer</a:t>
                      </a:r>
                      <a:endParaRPr lang="fr-FR" sz="1500">
                        <a:solidFill>
                          <a:srgbClr val="C00000"/>
                        </a:solidFill>
                        <a:latin typeface="Calibri"/>
                        <a:ea typeface="Calibri"/>
                        <a:cs typeface="Times New Roman"/>
                      </a:endParaRPr>
                    </a:p>
                  </a:txBody>
                  <a:tcPr marL="28575" marR="28575" marT="28575" marB="28575"/>
                </a:tc>
                <a:extLst>
                  <a:ext uri="{0D108BD9-81ED-4DB2-BD59-A6C34878D82A}">
                    <a16:rowId xmlns:a16="http://schemas.microsoft.com/office/drawing/2014/main" val="10002"/>
                  </a:ext>
                </a:extLst>
              </a:tr>
              <a:tr h="839915">
                <a:tc>
                  <a:txBody>
                    <a:bodyPr/>
                    <a:lstStyle/>
                    <a:p>
                      <a:pPr marR="356235">
                        <a:lnSpc>
                          <a:spcPct val="107000"/>
                        </a:lnSpc>
                        <a:spcAft>
                          <a:spcPts val="0"/>
                        </a:spcAft>
                        <a:defRPr/>
                      </a:pPr>
                      <a:r>
                        <a:rPr lang="fr-FR" sz="1200"/>
                        <a:t>Décrire</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Décrire un événement ou un espace à partir d'éléments précis </a:t>
                      </a:r>
                      <a:r>
                        <a:rPr lang="fr-FR" sz="1200" u="sng"/>
                        <a:t>prélevés dans les documents </a:t>
                      </a:r>
                      <a:r>
                        <a:rPr lang="fr-FR" sz="1200"/>
                        <a:t>(dates, lieux, acteurs, fonctionnement...) </a:t>
                      </a:r>
                      <a:r>
                        <a:rPr lang="fr-FR" sz="1200" u="sng"/>
                        <a:t>en le citant correctement</a:t>
                      </a:r>
                      <a:endParaRPr lang="fr-FR" sz="1500" u="sng">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Décrire un événement ou un espace à partir d'éléments précis prélevés dans les documents (dates, lieux, acteurs, fonctionnement...) en le citant correctement / </a:t>
                      </a:r>
                      <a:r>
                        <a:rPr lang="fr-FR" sz="1200">
                          <a:solidFill>
                            <a:srgbClr val="C00000"/>
                          </a:solidFill>
                        </a:rPr>
                        <a:t>faire le lien avec ses connaissances </a:t>
                      </a:r>
                      <a:endParaRPr lang="fr-FR" sz="1500">
                        <a:solidFill>
                          <a:srgbClr val="C00000"/>
                        </a:solidFill>
                        <a:latin typeface="Calibri"/>
                        <a:ea typeface="Calibri"/>
                        <a:cs typeface="Times New Roman"/>
                      </a:endParaRPr>
                    </a:p>
                  </a:txBody>
                  <a:tcPr marL="28575" marR="28575" marT="28575" marB="28575"/>
                </a:tc>
                <a:extLst>
                  <a:ext uri="{0D108BD9-81ED-4DB2-BD59-A6C34878D82A}">
                    <a16:rowId xmlns:a16="http://schemas.microsoft.com/office/drawing/2014/main" val="10003"/>
                  </a:ext>
                </a:extLst>
              </a:tr>
              <a:tr h="839915">
                <a:tc>
                  <a:txBody>
                    <a:bodyPr/>
                    <a:lstStyle/>
                    <a:p>
                      <a:pPr marR="356235">
                        <a:lnSpc>
                          <a:spcPct val="107000"/>
                        </a:lnSpc>
                        <a:spcAft>
                          <a:spcPts val="0"/>
                        </a:spcAft>
                        <a:defRPr/>
                      </a:pPr>
                      <a:r>
                        <a:rPr lang="fr-FR" sz="1200"/>
                        <a:t>Caractériser</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Être capable de donner les traits principaux et spécifiques et de les expliquer avec un vocabulaire adapté et </a:t>
                      </a:r>
                      <a:r>
                        <a:rPr lang="fr-FR" sz="1200" u="sng"/>
                        <a:t>des éléments pris dans les documents </a:t>
                      </a:r>
                      <a:endParaRPr lang="fr-FR" sz="1500" u="sng">
                        <a:latin typeface="Calibri"/>
                        <a:ea typeface="Calibri"/>
                        <a:cs typeface="Times New Roman"/>
                      </a:endParaRPr>
                    </a:p>
                  </a:txBody>
                  <a:tcPr marL="28575" marR="28575" marT="28575" marB="28575"/>
                </a:tc>
                <a:tc>
                  <a:txBody>
                    <a:bodyPr/>
                    <a:lstStyle/>
                    <a:p>
                      <a:pPr marL="0" marR="0" lvl="0" indent="0" algn="l" defTabSz="914400">
                        <a:lnSpc>
                          <a:spcPct val="107000"/>
                        </a:lnSpc>
                        <a:spcBef>
                          <a:spcPts val="0"/>
                        </a:spcBef>
                        <a:spcAft>
                          <a:spcPts val="0"/>
                        </a:spcAft>
                        <a:buClrTx/>
                        <a:buSzTx/>
                        <a:buFontTx/>
                        <a:buNone/>
                        <a:defRPr/>
                      </a:pPr>
                      <a:r>
                        <a:rPr lang="fr-FR" sz="1200"/>
                        <a:t>Être capable de donner les traits principaux et spécifiques et de les expliquer avec un vocabulaire adapté et </a:t>
                      </a:r>
                      <a:r>
                        <a:rPr lang="fr-FR" sz="1200" u="none"/>
                        <a:t>des éléments pris dans les documents / </a:t>
                      </a:r>
                      <a:r>
                        <a:rPr lang="fr-FR" sz="1200">
                          <a:solidFill>
                            <a:srgbClr val="C00000"/>
                          </a:solidFill>
                        </a:rPr>
                        <a:t>de les mettre en relation et de contextualiser à l’aide de ses connaissances </a:t>
                      </a:r>
                      <a:endParaRPr lang="fr-FR" sz="1500">
                        <a:solidFill>
                          <a:srgbClr val="C00000"/>
                        </a:solidFill>
                        <a:latin typeface="Calibri"/>
                        <a:ea typeface="Calibri"/>
                        <a:cs typeface="Times New Roman"/>
                      </a:endParaRPr>
                    </a:p>
                  </a:txBody>
                  <a:tcPr marL="28575" marR="28575" marT="28575" marB="28575"/>
                </a:tc>
                <a:extLst>
                  <a:ext uri="{0D108BD9-81ED-4DB2-BD59-A6C34878D82A}">
                    <a16:rowId xmlns:a16="http://schemas.microsoft.com/office/drawing/2014/main" val="10004"/>
                  </a:ext>
                </a:extLst>
              </a:tr>
              <a:tr h="839915">
                <a:tc>
                  <a:txBody>
                    <a:bodyPr/>
                    <a:lstStyle/>
                    <a:p>
                      <a:pPr marR="356235">
                        <a:lnSpc>
                          <a:spcPct val="107000"/>
                        </a:lnSpc>
                        <a:spcAft>
                          <a:spcPts val="0"/>
                        </a:spcAft>
                        <a:defRPr/>
                      </a:pPr>
                      <a:r>
                        <a:rPr lang="fr-FR" sz="1200"/>
                        <a:t>Expliquer</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Définir, décrire puis donner les éléments </a:t>
                      </a:r>
                      <a:r>
                        <a:rPr lang="fr-FR" sz="1200" u="sng"/>
                        <a:t>venant des documents </a:t>
                      </a:r>
                      <a:r>
                        <a:rPr lang="fr-FR" sz="1200"/>
                        <a:t>qui permettent de comprendre un événement, une situation géographique, une évolution, une rupture</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a:t>Définir, décrire puis donner les éléments venant des documents qui permettent de comprendre un événement, une situation géographique, une évolution, une rupture </a:t>
                      </a:r>
                      <a:r>
                        <a:rPr lang="fr-FR" sz="1200">
                          <a:solidFill>
                            <a:srgbClr val="C00000"/>
                          </a:solidFill>
                        </a:rPr>
                        <a:t>/ faire le lien avec ses connaissances </a:t>
                      </a:r>
                      <a:endParaRPr lang="fr-FR" sz="1500">
                        <a:solidFill>
                          <a:srgbClr val="C00000"/>
                        </a:solidFill>
                        <a:latin typeface="Calibri"/>
                        <a:ea typeface="Calibri"/>
                        <a:cs typeface="Times New Roman"/>
                      </a:endParaRPr>
                    </a:p>
                  </a:txBody>
                  <a:tcPr marL="28575" marR="28575" marT="28575" marB="28575"/>
                </a:tc>
                <a:extLst>
                  <a:ext uri="{0D108BD9-81ED-4DB2-BD59-A6C34878D82A}">
                    <a16:rowId xmlns:a16="http://schemas.microsoft.com/office/drawing/2014/main" val="10005"/>
                  </a:ext>
                </a:extLst>
              </a:tr>
              <a:tr h="644224">
                <a:tc>
                  <a:txBody>
                    <a:bodyPr/>
                    <a:lstStyle/>
                    <a:p>
                      <a:pPr marR="356235">
                        <a:lnSpc>
                          <a:spcPct val="107000"/>
                        </a:lnSpc>
                        <a:spcAft>
                          <a:spcPts val="0"/>
                        </a:spcAft>
                        <a:defRPr/>
                      </a:pPr>
                      <a:r>
                        <a:rPr lang="fr-FR" sz="1200"/>
                        <a:t>Justifier / montrer que </a:t>
                      </a:r>
                      <a:endParaRPr lang="fr-FR" sz="1500">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u="sng"/>
                        <a:t>A partir des documents,</a:t>
                      </a:r>
                      <a:r>
                        <a:rPr lang="fr-FR" sz="1200" u="none"/>
                        <a:t> apporter des arguments précis (description, caractéristiques, explications) en utilisant un vocabulaire adapté</a:t>
                      </a:r>
                      <a:endParaRPr lang="fr-FR" sz="1500" u="none">
                        <a:latin typeface="Calibri"/>
                        <a:ea typeface="Calibri"/>
                        <a:cs typeface="Times New Roman"/>
                      </a:endParaRPr>
                    </a:p>
                  </a:txBody>
                  <a:tcPr marL="28575" marR="28575" marT="28575" marB="28575"/>
                </a:tc>
                <a:tc>
                  <a:txBody>
                    <a:bodyPr/>
                    <a:lstStyle/>
                    <a:p>
                      <a:pPr>
                        <a:lnSpc>
                          <a:spcPct val="107000"/>
                        </a:lnSpc>
                        <a:spcAft>
                          <a:spcPts val="0"/>
                        </a:spcAft>
                        <a:defRPr/>
                      </a:pPr>
                      <a:r>
                        <a:rPr lang="fr-FR" sz="1200" u="sng"/>
                        <a:t>A partir des documents </a:t>
                      </a:r>
                      <a:r>
                        <a:rPr lang="fr-FR" sz="1200" u="none">
                          <a:solidFill>
                            <a:srgbClr val="C00000"/>
                          </a:solidFill>
                        </a:rPr>
                        <a:t>et de ses connaissances</a:t>
                      </a:r>
                      <a:r>
                        <a:rPr lang="fr-FR" sz="1200" u="sng"/>
                        <a:t>,</a:t>
                      </a:r>
                      <a:r>
                        <a:rPr lang="fr-FR" sz="1200" u="none"/>
                        <a:t> apporter des arguments précis (description, caractéristiques, explications) en utilisant un vocabulaire adapté</a:t>
                      </a:r>
                      <a:endParaRPr lang="fr-FR" sz="1500" u="none">
                        <a:latin typeface="Calibri"/>
                        <a:ea typeface="Calibri"/>
                        <a:cs typeface="Times New Roman"/>
                      </a:endParaRPr>
                    </a:p>
                  </a:txBody>
                  <a:tcPr marL="28575" marR="28575" marT="28575" marB="2857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3030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2"/>
          <p:cNvPicPr>
            <a:picLocks noChangeAspect="1"/>
          </p:cNvPicPr>
          <p:nvPr/>
        </p:nvPicPr>
        <p:blipFill>
          <a:blip r:embed="rId2"/>
          <a:stretch/>
        </p:blipFill>
        <p:spPr bwMode="auto">
          <a:xfrm>
            <a:off x="-18510" y="1881114"/>
            <a:ext cx="4878569" cy="3616996"/>
          </a:xfrm>
          <a:prstGeom prst="rect">
            <a:avLst/>
          </a:prstGeom>
        </p:spPr>
      </p:pic>
      <p:pic>
        <p:nvPicPr>
          <p:cNvPr id="6" name="Image 3"/>
          <p:cNvPicPr>
            <a:picLocks noChangeAspect="1"/>
          </p:cNvPicPr>
          <p:nvPr/>
        </p:nvPicPr>
        <p:blipFill>
          <a:blip r:embed="rId3"/>
          <a:stretch/>
        </p:blipFill>
        <p:spPr bwMode="auto">
          <a:xfrm>
            <a:off x="4552678" y="1048508"/>
            <a:ext cx="4583258" cy="3933911"/>
          </a:xfrm>
          <a:prstGeom prst="rect">
            <a:avLst/>
          </a:prstGeom>
        </p:spPr>
      </p:pic>
      <p:sp>
        <p:nvSpPr>
          <p:cNvPr id="7" name="ZoneTexte 4"/>
          <p:cNvSpPr/>
          <p:nvPr/>
        </p:nvSpPr>
        <p:spPr bwMode="auto">
          <a:xfrm>
            <a:off x="278523" y="1063386"/>
            <a:ext cx="3940487" cy="923330"/>
          </a:xfrm>
          <a:prstGeom prst="rect">
            <a:avLst/>
          </a:prstGeom>
          <a:noFill/>
          <a:ln>
            <a:solidFill>
              <a:schemeClr val="tx1"/>
            </a:solidFill>
          </a:ln>
        </p:spPr>
        <p:txBody>
          <a:bodyPr wrap="square" rtlCol="0">
            <a:spAutoFit/>
          </a:bodyPr>
          <a:lstStyle/>
          <a:p>
            <a:pPr>
              <a:defRPr/>
            </a:pPr>
            <a:r>
              <a:rPr lang="fr-FR"/>
              <a:t>Analyser et comprendre un document : les attendus de cycles 3 et 4 </a:t>
            </a:r>
            <a:endParaRPr/>
          </a:p>
        </p:txBody>
      </p:sp>
      <p:sp>
        <p:nvSpPr>
          <p:cNvPr id="8" name="ZoneTexte 5"/>
          <p:cNvSpPr/>
          <p:nvPr/>
        </p:nvSpPr>
        <p:spPr bwMode="auto">
          <a:xfrm>
            <a:off x="5501984" y="4881425"/>
            <a:ext cx="3456384" cy="646331"/>
          </a:xfrm>
          <a:prstGeom prst="rect">
            <a:avLst/>
          </a:prstGeom>
          <a:noFill/>
        </p:spPr>
        <p:txBody>
          <a:bodyPr wrap="square" rtlCol="0">
            <a:spAutoFit/>
          </a:bodyPr>
          <a:lstStyle/>
          <a:p>
            <a:pPr>
              <a:defRPr/>
            </a:pPr>
            <a:r>
              <a:rPr lang="fr-FR" i="1"/>
              <a:t>Eduscol.education.fr/ressources-2016</a:t>
            </a:r>
            <a:endParaRPr/>
          </a:p>
        </p:txBody>
      </p:sp>
    </p:spTree>
    <p:extLst>
      <p:ext uri="{BB962C8B-B14F-4D97-AF65-F5344CB8AC3E}">
        <p14:creationId xmlns:p14="http://schemas.microsoft.com/office/powerpoint/2010/main" val="206926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338348" y="1140304"/>
            <a:ext cx="3113597" cy="4526307"/>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lgn="ctr">
              <a:defRPr/>
            </a:pPr>
            <a:r>
              <a:rPr sz="1350" b="1" u="sng">
                <a:solidFill>
                  <a:srgbClr val="000000"/>
                </a:solidFill>
                <a:latin typeface="Times New Roman"/>
                <a:ea typeface="Times New Roman"/>
                <a:cs typeface="Times New Roman"/>
              </a:rPr>
              <a:t>Travailler avec les élèves le sens du questionnement dans une analyse de documents</a:t>
            </a:r>
            <a:r>
              <a:rPr sz="1350" b="1">
                <a:solidFill>
                  <a:srgbClr val="000000"/>
                </a:solidFill>
                <a:latin typeface="Times New Roman"/>
                <a:ea typeface="Times New Roman"/>
                <a:cs typeface="Times New Roman"/>
              </a:rPr>
              <a:t/>
            </a:r>
            <a:br>
              <a:rPr sz="1350" b="1">
                <a:solidFill>
                  <a:srgbClr val="000000"/>
                </a:solidFill>
                <a:latin typeface="Times New Roman"/>
                <a:ea typeface="Times New Roman"/>
                <a:cs typeface="Times New Roman"/>
              </a:rPr>
            </a:br>
            <a:endParaRPr sz="1350" b="1">
              <a:solidFill>
                <a:srgbClr val="000000"/>
              </a:solidFill>
              <a:latin typeface="Times New Roman"/>
              <a:ea typeface="Times New Roman"/>
              <a:cs typeface="Times New Roman"/>
            </a:endParaRPr>
          </a:p>
          <a:p>
            <a:pPr>
              <a:defRPr/>
            </a:pPr>
            <a:r>
              <a:rPr sz="1350" u="sng">
                <a:solidFill>
                  <a:srgbClr val="000000"/>
                </a:solidFill>
                <a:latin typeface="Times New Roman"/>
                <a:ea typeface="Times New Roman"/>
                <a:cs typeface="Times New Roman"/>
              </a:rPr>
              <a:t>Mise en œuvre</a:t>
            </a:r>
            <a:r>
              <a:rPr sz="1350">
                <a:solidFill>
                  <a:srgbClr val="000000"/>
                </a:solidFill>
                <a:latin typeface="Times New Roman"/>
                <a:ea typeface="Times New Roman"/>
                <a:cs typeface="Times New Roman"/>
              </a:rPr>
              <a:t> : donner aux élèves les deux documents qui seront interrogés et leur demander de construire un questionnement (4 questions) et d'apporter les réponses attendues </a:t>
            </a:r>
            <a:br>
              <a:rPr sz="1350">
                <a:solidFill>
                  <a:srgbClr val="000000"/>
                </a:solidFill>
                <a:latin typeface="Times New Roman"/>
                <a:ea typeface="Times New Roman"/>
                <a:cs typeface="Times New Roman"/>
              </a:rPr>
            </a:br>
            <a:endParaRPr sz="1350">
              <a:solidFill>
                <a:srgbClr val="000000"/>
              </a:solidFill>
              <a:latin typeface="Times New Roman"/>
              <a:ea typeface="Times New Roman"/>
              <a:cs typeface="Times New Roman"/>
            </a:endParaRPr>
          </a:p>
          <a:p>
            <a:pPr>
              <a:defRPr/>
            </a:pPr>
            <a:r>
              <a:rPr sz="1350" u="sng">
                <a:solidFill>
                  <a:srgbClr val="000000"/>
                </a:solidFill>
                <a:latin typeface="Times New Roman"/>
                <a:ea typeface="Times New Roman"/>
                <a:cs typeface="Times New Roman"/>
              </a:rPr>
              <a:t>Aide pour la formulation des questions :</a:t>
            </a:r>
            <a:endParaRPr/>
          </a:p>
          <a:p>
            <a:pPr>
              <a:defRPr/>
            </a:pPr>
            <a:r>
              <a:rPr sz="1350">
                <a:solidFill>
                  <a:srgbClr val="000000"/>
                </a:solidFill>
                <a:latin typeface="Times New Roman"/>
                <a:ea typeface="Times New Roman"/>
                <a:cs typeface="Times New Roman"/>
              </a:rPr>
              <a:t>-Le questionnement doit être progressif </a:t>
            </a:r>
            <a:endParaRPr/>
          </a:p>
          <a:p>
            <a:pPr>
              <a:defRPr/>
            </a:pPr>
            <a:r>
              <a:rPr sz="1350">
                <a:solidFill>
                  <a:srgbClr val="000000"/>
                </a:solidFill>
                <a:latin typeface="Times New Roman"/>
                <a:ea typeface="Times New Roman"/>
                <a:cs typeface="Times New Roman"/>
              </a:rPr>
              <a:t>-Il doit permettre de prélever des informations dans les documents</a:t>
            </a:r>
            <a:endParaRPr/>
          </a:p>
          <a:p>
            <a:pPr>
              <a:defRPr/>
            </a:pPr>
            <a:r>
              <a:rPr sz="1350">
                <a:solidFill>
                  <a:srgbClr val="000000"/>
                </a:solidFill>
                <a:latin typeface="Times New Roman"/>
                <a:ea typeface="Times New Roman"/>
                <a:cs typeface="Times New Roman"/>
              </a:rPr>
              <a:t>-Il doit permettre de mettre en relation les documents</a:t>
            </a:r>
            <a:endParaRPr/>
          </a:p>
          <a:p>
            <a:pPr>
              <a:defRPr/>
            </a:pPr>
            <a:r>
              <a:rPr sz="1350">
                <a:solidFill>
                  <a:srgbClr val="000000"/>
                </a:solidFill>
                <a:latin typeface="Times New Roman"/>
                <a:ea typeface="Times New Roman"/>
                <a:cs typeface="Times New Roman"/>
              </a:rPr>
              <a:t>-Il doit permettre de mettre en avant des connaissances du cours</a:t>
            </a:r>
          </a:p>
          <a:p>
            <a:pPr>
              <a:defRPr/>
            </a:pPr>
            <a:r>
              <a:rPr sz="1350">
                <a:solidFill>
                  <a:srgbClr val="000000"/>
                </a:solidFill>
                <a:latin typeface="Times New Roman"/>
                <a:ea typeface="Times New Roman"/>
                <a:cs typeface="Times New Roman"/>
              </a:rPr>
              <a:t>-Il doit utiliser des </a:t>
            </a:r>
            <a:r>
              <a:rPr sz="1350" b="1">
                <a:solidFill>
                  <a:srgbClr val="000000"/>
                </a:solidFill>
                <a:latin typeface="Times New Roman"/>
                <a:ea typeface="Times New Roman"/>
                <a:cs typeface="Times New Roman"/>
              </a:rPr>
              <a:t>verbes d'action</a:t>
            </a:r>
            <a:r>
              <a:rPr sz="1350">
                <a:solidFill>
                  <a:srgbClr val="000000"/>
                </a:solidFill>
                <a:latin typeface="Times New Roman"/>
                <a:ea typeface="Times New Roman"/>
                <a:cs typeface="Times New Roman"/>
              </a:rPr>
              <a:t> : identifier, présenter, décrire, prélever, montrer, préciser, caractériser, expliquer, justifier...</a:t>
            </a:r>
            <a:r>
              <a:rPr sz="750">
                <a:solidFill>
                  <a:srgbClr val="000000"/>
                </a:solidFill>
                <a:latin typeface="Times New Roman"/>
                <a:ea typeface="Times New Roman"/>
                <a:cs typeface="Times New Roman"/>
              </a:rPr>
              <a:t/>
            </a:r>
            <a:br>
              <a:rPr sz="750">
                <a:solidFill>
                  <a:srgbClr val="000000"/>
                </a:solidFill>
                <a:latin typeface="Times New Roman"/>
                <a:ea typeface="Times New Roman"/>
                <a:cs typeface="Times New Roman"/>
              </a:rPr>
            </a:br>
            <a:endParaRPr sz="750">
              <a:solidFill>
                <a:srgbClr val="000000"/>
              </a:solidFill>
              <a:latin typeface="Times New Roman"/>
              <a:ea typeface="Times New Roman"/>
              <a:cs typeface="Times New Roman"/>
            </a:endParaRPr>
          </a:p>
        </p:txBody>
      </p:sp>
      <p:pic>
        <p:nvPicPr>
          <p:cNvPr id="5" name="Image 4"/>
          <p:cNvPicPr>
            <a:picLocks noChangeAspect="1"/>
          </p:cNvPicPr>
          <p:nvPr/>
        </p:nvPicPr>
        <p:blipFill>
          <a:blip r:embed="rId2"/>
          <a:srcRect l="16251" t="24076" r="12793" b="9835"/>
          <a:stretch/>
        </p:blipFill>
        <p:spPr bwMode="auto">
          <a:xfrm>
            <a:off x="4431288" y="1033849"/>
            <a:ext cx="4385209" cy="2290016"/>
          </a:xfrm>
          <a:prstGeom prst="rect">
            <a:avLst/>
          </a:prstGeom>
        </p:spPr>
      </p:pic>
      <p:pic>
        <p:nvPicPr>
          <p:cNvPr id="6" name="Image 5"/>
          <p:cNvPicPr>
            <a:picLocks noChangeAspect="1"/>
          </p:cNvPicPr>
          <p:nvPr/>
        </p:nvPicPr>
        <p:blipFill>
          <a:blip r:embed="rId3"/>
          <a:srcRect l="9654" t="22789" r="15810" b="6116"/>
          <a:stretch/>
        </p:blipFill>
        <p:spPr bwMode="auto">
          <a:xfrm>
            <a:off x="4808751" y="3403457"/>
            <a:ext cx="3740240" cy="2005776"/>
          </a:xfrm>
          <a:prstGeom prst="rect">
            <a:avLst/>
          </a:prstGeom>
        </p:spPr>
      </p:pic>
      <p:sp>
        <p:nvSpPr>
          <p:cNvPr id="7" name="ZoneTexte 5"/>
          <p:cNvSpPr/>
          <p:nvPr/>
        </p:nvSpPr>
        <p:spPr bwMode="auto">
          <a:xfrm>
            <a:off x="3406901" y="2696833"/>
            <a:ext cx="1024387" cy="1681203"/>
          </a:xfrm>
          <a:prstGeom prst="rect">
            <a:avLst/>
          </a:prstGeom>
          <a:noFill/>
          <a:ln w="38100">
            <a:solidFill>
              <a:schemeClr val="accent1">
                <a:lumMod val="75000"/>
              </a:schemeClr>
            </a:solidFill>
          </a:ln>
        </p:spPr>
        <p:txBody>
          <a:bodyPr wrap="square" rtlCol="0">
            <a:noAutofit/>
          </a:bodyPr>
          <a:lstStyle/>
          <a:p>
            <a:pPr>
              <a:defRPr/>
            </a:pPr>
            <a:r>
              <a:rPr dirty="0"/>
              <a:t>Les </a:t>
            </a:r>
            <a:r>
              <a:rPr dirty="0" err="1"/>
              <a:t>élèves</a:t>
            </a:r>
            <a:r>
              <a:rPr dirty="0"/>
              <a:t> </a:t>
            </a:r>
            <a:r>
              <a:rPr dirty="0" err="1" smtClean="0"/>
              <a:t>construi</a:t>
            </a:r>
            <a:r>
              <a:rPr lang="fr-FR" dirty="0" smtClean="0"/>
              <a:t>-</a:t>
            </a:r>
            <a:r>
              <a:rPr dirty="0" smtClean="0"/>
              <a:t>sent </a:t>
            </a:r>
            <a:r>
              <a:rPr dirty="0"/>
              <a:t>et font le devoir</a:t>
            </a:r>
          </a:p>
        </p:txBody>
      </p:sp>
      <p:sp>
        <p:nvSpPr>
          <p:cNvPr id="8" name="Flèche droite 7"/>
          <p:cNvSpPr/>
          <p:nvPr/>
        </p:nvSpPr>
        <p:spPr bwMode="auto">
          <a:xfrm>
            <a:off x="2387122" y="2892545"/>
            <a:ext cx="1024387" cy="10783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9" name="ZoneTexte 5"/>
          <p:cNvSpPr/>
          <p:nvPr/>
        </p:nvSpPr>
        <p:spPr bwMode="auto">
          <a:xfrm>
            <a:off x="3255818" y="4678212"/>
            <a:ext cx="1552933" cy="1067991"/>
          </a:xfrm>
          <a:prstGeom prst="rect">
            <a:avLst/>
          </a:prstGeom>
          <a:noFill/>
          <a:ln w="38100">
            <a:solidFill>
              <a:schemeClr val="accent1">
                <a:lumMod val="75000"/>
              </a:schemeClr>
            </a:solidFill>
          </a:ln>
        </p:spPr>
        <p:txBody>
          <a:bodyPr wrap="square" rtlCol="0">
            <a:noAutofit/>
          </a:bodyPr>
          <a:lstStyle/>
          <a:p>
            <a:pPr>
              <a:defRPr/>
            </a:pPr>
            <a:r>
              <a:rPr dirty="0"/>
              <a:t>Appropriation du </a:t>
            </a:r>
            <a:r>
              <a:rPr dirty="0" err="1"/>
              <a:t>sens</a:t>
            </a:r>
            <a:r>
              <a:rPr dirty="0"/>
              <a:t> des </a:t>
            </a:r>
            <a:r>
              <a:rPr dirty="0" err="1"/>
              <a:t>consignes</a:t>
            </a:r>
            <a:r>
              <a:rPr dirty="0"/>
              <a:t> </a:t>
            </a:r>
          </a:p>
        </p:txBody>
      </p:sp>
      <p:sp>
        <p:nvSpPr>
          <p:cNvPr id="10" name="Flèche droite 10"/>
          <p:cNvSpPr/>
          <p:nvPr/>
        </p:nvSpPr>
        <p:spPr bwMode="auto">
          <a:xfrm>
            <a:off x="2387122" y="2892544"/>
            <a:ext cx="1024387" cy="107829"/>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1" name="Flèche droite 11"/>
          <p:cNvSpPr/>
          <p:nvPr/>
        </p:nvSpPr>
        <p:spPr bwMode="auto">
          <a:xfrm>
            <a:off x="2953231" y="4887403"/>
            <a:ext cx="498714" cy="808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3889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3721520" y="1184852"/>
            <a:ext cx="5324115" cy="4214744"/>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lgn="ctr">
              <a:defRPr/>
            </a:pPr>
            <a:r>
              <a:rPr sz="1500" b="1" u="sng">
                <a:solidFill>
                  <a:srgbClr val="000000"/>
                </a:solidFill>
                <a:latin typeface="Times New Roman"/>
                <a:ea typeface="Times New Roman"/>
                <a:cs typeface="Times New Roman"/>
              </a:rPr>
              <a:t>Questions rédigées par les élèves</a:t>
            </a:r>
            <a:r>
              <a:rPr sz="1500">
                <a:solidFill>
                  <a:srgbClr val="000000"/>
                </a:solidFill>
                <a:latin typeface="Times New Roman"/>
                <a:ea typeface="Times New Roman"/>
                <a:cs typeface="Times New Roman"/>
              </a:rPr>
              <a:t> </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-Présentez les documents et leur idée principale.</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-Prélevez / relevez dans le texte les différents domaines d'activités au Creusot.</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-Citez et expliquez la phrase qui montre que le Creusot joue un rôle important dans la grande industrie française.</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-Montrez l'amélioration des conditions de vie des ouvriers.</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-Expliquez en quoi cette entreprise est un complexe industriel unique.</a:t>
            </a:r>
            <a:endParaRPr/>
          </a:p>
          <a:p>
            <a:pPr>
              <a:defRPr/>
            </a:pPr>
            <a:endParaRPr sz="1500">
              <a:solidFill>
                <a:srgbClr val="000000"/>
              </a:solidFill>
              <a:latin typeface="Times New Roman"/>
              <a:ea typeface="Times New Roman"/>
              <a:cs typeface="Times New Roman"/>
            </a:endParaRPr>
          </a:p>
          <a:p>
            <a:pPr>
              <a:defRPr/>
            </a:pPr>
            <a:r>
              <a:rPr sz="1500">
                <a:solidFill>
                  <a:srgbClr val="000000"/>
                </a:solidFill>
                <a:latin typeface="Times New Roman"/>
                <a:ea typeface="Times New Roman"/>
                <a:cs typeface="Times New Roman"/>
              </a:rPr>
              <a:t>-En quoi ces documents montrent le coté paternaliste des Schneider ?</a:t>
            </a:r>
            <a:r>
              <a:rPr sz="750">
                <a:solidFill>
                  <a:srgbClr val="000000"/>
                </a:solidFill>
                <a:latin typeface="Times New Roman"/>
                <a:ea typeface="Times New Roman"/>
                <a:cs typeface="Times New Roman"/>
              </a:rPr>
              <a:t/>
            </a:r>
            <a:br>
              <a:rPr sz="750">
                <a:solidFill>
                  <a:srgbClr val="000000"/>
                </a:solidFill>
                <a:latin typeface="Times New Roman"/>
                <a:ea typeface="Times New Roman"/>
                <a:cs typeface="Times New Roman"/>
              </a:rPr>
            </a:br>
            <a:endParaRPr sz="750">
              <a:solidFill>
                <a:srgbClr val="000000"/>
              </a:solidFill>
              <a:latin typeface="Times New Roman"/>
              <a:ea typeface="Times New Roman"/>
              <a:cs typeface="Times New Roman"/>
            </a:endParaRPr>
          </a:p>
        </p:txBody>
      </p:sp>
      <p:sp>
        <p:nvSpPr>
          <p:cNvPr id="5" name="Rectangle 4"/>
          <p:cNvSpPr/>
          <p:nvPr/>
        </p:nvSpPr>
        <p:spPr bwMode="auto">
          <a:xfrm>
            <a:off x="702275" y="4388688"/>
            <a:ext cx="7175216" cy="290401"/>
          </a:xfrm>
          <a:prstGeom prst="rect">
            <a:avLst/>
          </a:prstGeom>
          <a:noFill/>
        </p:spPr>
        <p:txBody>
          <a:bodyPr vertOverflow="overflow" horzOverflow="clip" vert="horz" wrap="square" lIns="68580" tIns="34290" rIns="68580" bIns="34290" numCol="1" spcCol="0" rtlCol="0" fromWordArt="0" anchor="t" anchorCtr="0" forceAA="0" compatLnSpc="0">
            <a:spAutoFit/>
          </a:bodyPr>
          <a:lstStyle/>
          <a:p>
            <a:pPr>
              <a:defRPr/>
            </a:pPr>
            <a:endParaRPr sz="1500" u="sng">
              <a:solidFill>
                <a:srgbClr val="000000"/>
              </a:solidFill>
              <a:latin typeface="Times New Roman"/>
              <a:ea typeface="Times New Roman"/>
              <a:cs typeface="Times New Roman"/>
            </a:endParaRPr>
          </a:p>
        </p:txBody>
      </p:sp>
      <p:sp>
        <p:nvSpPr>
          <p:cNvPr id="6" name="ZoneTexte 5"/>
          <p:cNvSpPr/>
          <p:nvPr/>
        </p:nvSpPr>
        <p:spPr bwMode="auto">
          <a:xfrm>
            <a:off x="109210" y="1760327"/>
            <a:ext cx="3248384" cy="3194469"/>
          </a:xfrm>
          <a:prstGeom prst="rect">
            <a:avLst/>
          </a:prstGeom>
          <a:noFill/>
          <a:ln w="38100">
            <a:solidFill>
              <a:schemeClr val="accent1">
                <a:lumMod val="75000"/>
              </a:schemeClr>
            </a:solidFill>
          </a:ln>
        </p:spPr>
        <p:txBody>
          <a:bodyPr wrap="square" rtlCol="0">
            <a:noAutofit/>
          </a:bodyPr>
          <a:lstStyle/>
          <a:p>
            <a:pPr>
              <a:defRPr/>
            </a:pPr>
            <a:endParaRPr/>
          </a:p>
        </p:txBody>
      </p:sp>
      <p:sp>
        <p:nvSpPr>
          <p:cNvPr id="7" name="Rectangle 6"/>
          <p:cNvSpPr/>
          <p:nvPr/>
        </p:nvSpPr>
        <p:spPr bwMode="auto">
          <a:xfrm>
            <a:off x="122688" y="1949030"/>
            <a:ext cx="3234905" cy="1482665"/>
          </a:xfrm>
          <a:prstGeom prst="rect">
            <a:avLst/>
          </a:prstGeom>
          <a:noFill/>
        </p:spPr>
        <p:txBody>
          <a:bodyPr vertOverflow="overflow" horzOverflow="clip" vert="horz" wrap="square" lIns="68580" tIns="34290" rIns="68580" bIns="34290" numCol="1" spcCol="0" rtlCol="0" fromWordArt="0" anchor="t" anchorCtr="0" forceAA="0" compatLnSpc="0">
            <a:noAutofit/>
          </a:bodyPr>
          <a:lstStyle/>
          <a:p>
            <a:pPr algn="ctr">
              <a:defRPr/>
            </a:pPr>
            <a:r>
              <a:rPr sz="1650" b="1"/>
              <a:t>Un exercice qui permet de donner du sens à l'exercice de l'analyse de documents</a:t>
            </a:r>
            <a:r>
              <a:rPr sz="1650"/>
              <a:t> </a:t>
            </a:r>
            <a:endParaRPr/>
          </a:p>
          <a:p>
            <a:pPr algn="ctr">
              <a:defRPr/>
            </a:pPr>
            <a:endParaRPr sz="1650"/>
          </a:p>
          <a:p>
            <a:pPr>
              <a:defRPr/>
            </a:pPr>
            <a:r>
              <a:rPr sz="1650"/>
              <a:t>- Appropriation du vocabulaire des consignes</a:t>
            </a:r>
            <a:endParaRPr/>
          </a:p>
          <a:p>
            <a:pPr>
              <a:defRPr/>
            </a:pPr>
            <a:endParaRPr sz="1650"/>
          </a:p>
          <a:p>
            <a:pPr>
              <a:defRPr/>
            </a:pPr>
            <a:r>
              <a:rPr sz="1650"/>
              <a:t>- Donner du sens aux documents </a:t>
            </a:r>
            <a:endParaRPr/>
          </a:p>
          <a:p>
            <a:pPr>
              <a:defRPr/>
            </a:pPr>
            <a:endParaRPr sz="1650"/>
          </a:p>
          <a:p>
            <a:pPr>
              <a:defRPr/>
            </a:pPr>
            <a:r>
              <a:rPr sz="1650"/>
              <a:t>- Mobilisation du vocabulaire pour construire le questionnement</a:t>
            </a:r>
            <a:endParaRPr/>
          </a:p>
        </p:txBody>
      </p:sp>
      <p:sp>
        <p:nvSpPr>
          <p:cNvPr id="8" name="Flèche droite 7"/>
          <p:cNvSpPr/>
          <p:nvPr/>
        </p:nvSpPr>
        <p:spPr bwMode="auto">
          <a:xfrm>
            <a:off x="3357594" y="3121684"/>
            <a:ext cx="310011" cy="67394"/>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9" name="Flèche droite 8"/>
          <p:cNvSpPr/>
          <p:nvPr/>
        </p:nvSpPr>
        <p:spPr bwMode="auto">
          <a:xfrm>
            <a:off x="3357593" y="3822579"/>
            <a:ext cx="310011" cy="67393"/>
          </a:xfrm>
          <a:prstGeom prst="rightArrow">
            <a:avLst>
              <a:gd name="adj1" fmla="val 50000"/>
              <a:gd name="adj2" fmla="val 120000"/>
            </a:avLst>
          </a:prstGeom>
        </p:spPr>
        <p:style>
          <a:lnRef idx="2">
            <a:schemeClr val="accent1">
              <a:shade val="50000"/>
            </a:schemeClr>
          </a:lnRef>
          <a:fillRef idx="1">
            <a:schemeClr val="accent1"/>
          </a:fillRef>
          <a:effectRef idx="0">
            <a:schemeClr val="accent1"/>
          </a:effectRef>
          <a:fontRef idx="minor">
            <a:schemeClr val="lt1"/>
          </a:fontRef>
        </p:style>
      </p:sp>
      <p:sp>
        <p:nvSpPr>
          <p:cNvPr id="10" name="Flèche droite 9"/>
          <p:cNvSpPr/>
          <p:nvPr/>
        </p:nvSpPr>
        <p:spPr bwMode="auto">
          <a:xfrm>
            <a:off x="3357594" y="4429125"/>
            <a:ext cx="310011" cy="67393"/>
          </a:xfrm>
          <a:prstGeom prst="rightArrow">
            <a:avLst>
              <a:gd name="adj1" fmla="val 50000"/>
              <a:gd name="adj2" fmla="val 180000"/>
            </a:avLst>
          </a:prstGeom>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249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2753286" y="2485563"/>
            <a:ext cx="6182285" cy="201974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fr-FR" sz="3000" b="1">
                <a:latin typeface="Calibri"/>
                <a:cs typeface="Calibri"/>
              </a:rPr>
              <a:t>Quelques outils pour aider nos élèves </a:t>
            </a:r>
            <a:endParaRPr sz="3300"/>
          </a:p>
        </p:txBody>
      </p:sp>
      <p:grpSp>
        <p:nvGrpSpPr>
          <p:cNvPr id="5" name="Grouper 9"/>
          <p:cNvGrpSpPr/>
          <p:nvPr/>
        </p:nvGrpSpPr>
        <p:grpSpPr bwMode="auto">
          <a:xfrm>
            <a:off x="3466537" y="2075766"/>
            <a:ext cx="394148" cy="128765"/>
            <a:chOff x="5391302" y="1426464"/>
            <a:chExt cx="604578" cy="197510"/>
          </a:xfrm>
          <a:solidFill>
            <a:srgbClr val="5AA1D8"/>
          </a:solidFill>
        </p:grpSpPr>
        <p:sp>
          <p:nvSpPr>
            <p:cNvPr id="6" name="Rectangle 7"/>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AA1D8"/>
                </a:solidFill>
              </a:endParaRPr>
            </a:p>
          </p:txBody>
        </p:sp>
        <p:sp>
          <p:nvSpPr>
            <p:cNvPr id="7" name="Rectangle 8"/>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5AA1D8"/>
                </a:solidFill>
              </a:endParaRPr>
            </a:p>
          </p:txBody>
        </p:sp>
      </p:grpSp>
    </p:spTree>
    <p:extLst>
      <p:ext uri="{BB962C8B-B14F-4D97-AF65-F5344CB8AC3E}">
        <p14:creationId xmlns:p14="http://schemas.microsoft.com/office/powerpoint/2010/main" val="218922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7"/>
          <p:cNvSpPr/>
          <p:nvPr/>
        </p:nvSpPr>
        <p:spPr bwMode="auto">
          <a:xfrm>
            <a:off x="162098" y="4523161"/>
            <a:ext cx="8603673" cy="1271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Titre 1"/>
          <p:cNvSpPr>
            <a:spLocks noGrp="1"/>
          </p:cNvSpPr>
          <p:nvPr>
            <p:ph type="title"/>
          </p:nvPr>
        </p:nvSpPr>
        <p:spPr bwMode="auto">
          <a:xfrm>
            <a:off x="367310" y="933416"/>
            <a:ext cx="7886700" cy="648869"/>
          </a:xfrm>
        </p:spPr>
        <p:txBody>
          <a:bodyPr/>
          <a:lstStyle/>
          <a:p>
            <a:pPr algn="ctr">
              <a:defRPr/>
            </a:pPr>
            <a:r>
              <a:rPr lang="fr-FR" sz="2400">
                <a:latin typeface="+mn-lt"/>
                <a:ea typeface="+mn-ea"/>
                <a:cs typeface="+mn-cs"/>
              </a:rPr>
              <a:t>Reprise expansée</a:t>
            </a:r>
            <a:endParaRPr/>
          </a:p>
        </p:txBody>
      </p:sp>
      <p:sp>
        <p:nvSpPr>
          <p:cNvPr id="6" name="Rectangle 2"/>
          <p:cNvSpPr/>
          <p:nvPr/>
        </p:nvSpPr>
        <p:spPr bwMode="auto">
          <a:xfrm rot="19962970">
            <a:off x="219623" y="1166740"/>
            <a:ext cx="944810" cy="392415"/>
          </a:xfrm>
          <a:prstGeom prst="rect">
            <a:avLst/>
          </a:prstGeom>
          <a:noFill/>
          <a:ln w="19050">
            <a:solidFill>
              <a:schemeClr val="accent4"/>
            </a:solidFill>
          </a:ln>
        </p:spPr>
        <p:txBody>
          <a:bodyPr wrap="none" lIns="68580" tIns="34290" rIns="68580" bIns="34290">
            <a:spAutoFit/>
          </a:bodyPr>
          <a:lstStyle/>
          <a:p>
            <a:pPr algn="ctr">
              <a:defRPr/>
            </a:pPr>
            <a:r>
              <a:rPr lang="fr-FR" sz="2100">
                <a:ln w="0"/>
                <a:solidFill>
                  <a:schemeClr val="accent1"/>
                </a:solidFill>
              </a:rPr>
              <a:t>Quand</a:t>
            </a:r>
            <a:endParaRPr/>
          </a:p>
        </p:txBody>
      </p:sp>
      <p:sp>
        <p:nvSpPr>
          <p:cNvPr id="7" name="Rectangle 3"/>
          <p:cNvSpPr/>
          <p:nvPr/>
        </p:nvSpPr>
        <p:spPr bwMode="auto">
          <a:xfrm>
            <a:off x="1419872" y="1556844"/>
            <a:ext cx="4572000" cy="3231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fr-FR" sz="1500">
                <a:solidFill>
                  <a:srgbClr val="221E1F"/>
                </a:solidFill>
                <a:latin typeface="Calibri"/>
              </a:rPr>
              <a:t>Un travail à intervalles réguliers </a:t>
            </a:r>
            <a:r>
              <a:rPr lang="fr-FR" sz="1500" b="1">
                <a:solidFill>
                  <a:srgbClr val="221E1F"/>
                </a:solidFill>
                <a:latin typeface="Calibri"/>
              </a:rPr>
              <a:t>interrompt l’oubli </a:t>
            </a:r>
            <a:endParaRPr lang="fr-FR" sz="1500">
              <a:solidFill>
                <a:srgbClr val="221E1F"/>
              </a:solidFill>
              <a:latin typeface="Calibri"/>
            </a:endParaRPr>
          </a:p>
        </p:txBody>
      </p:sp>
      <p:pic>
        <p:nvPicPr>
          <p:cNvPr id="8" name="Image 5"/>
          <p:cNvPicPr>
            <a:picLocks noChangeAspect="1"/>
          </p:cNvPicPr>
          <p:nvPr/>
        </p:nvPicPr>
        <p:blipFill>
          <a:blip r:embed="rId2"/>
          <a:stretch/>
        </p:blipFill>
        <p:spPr bwMode="auto">
          <a:xfrm>
            <a:off x="213580" y="1893134"/>
            <a:ext cx="7360166" cy="2577270"/>
          </a:xfrm>
          <a:prstGeom prst="rect">
            <a:avLst/>
          </a:prstGeom>
        </p:spPr>
      </p:pic>
      <p:sp>
        <p:nvSpPr>
          <p:cNvPr id="9" name="Rectangle 6"/>
          <p:cNvSpPr/>
          <p:nvPr/>
        </p:nvSpPr>
        <p:spPr bwMode="auto">
          <a:xfrm>
            <a:off x="470263" y="4568425"/>
            <a:ext cx="8045087" cy="1638910"/>
          </a:xfrm>
          <a:prstGeom prst="rect">
            <a:avLst/>
          </a:prstGeom>
        </p:spPr>
        <p:txBody>
          <a:bodyPr wrap="square">
            <a:spAutoFit/>
          </a:bodyPr>
          <a:lstStyle/>
          <a:p>
            <a:pPr>
              <a:defRPr/>
            </a:pPr>
            <a:r>
              <a:rPr lang="fr-FR" sz="1200"/>
              <a:t>Le travail intensif massé initial ne s’appuie que sur la mémoire à court terme.</a:t>
            </a:r>
            <a:endParaRPr/>
          </a:p>
          <a:p>
            <a:pPr>
              <a:defRPr/>
            </a:pPr>
            <a:r>
              <a:rPr lang="fr-FR" sz="1050" i="1"/>
              <a:t>• Le bachotage est comme un gavage avec purge : beaucoup de choses entrent mais presque tout ressort.</a:t>
            </a:r>
            <a:endParaRPr/>
          </a:p>
          <a:p>
            <a:pPr marL="214313" indent="-214313">
              <a:buFont typeface="Arial"/>
              <a:buChar char="•"/>
              <a:defRPr/>
            </a:pPr>
            <a:endParaRPr lang="fr-FR" sz="1200"/>
          </a:p>
          <a:p>
            <a:pPr>
              <a:defRPr/>
            </a:pPr>
            <a:r>
              <a:rPr lang="fr-FR" sz="1200"/>
              <a:t>L’apprentissage est plus profond et plus durable lorsqu’il se fait en fournissant des efforts  Niveau de difficulté nécessaire.</a:t>
            </a:r>
            <a:endParaRPr/>
          </a:p>
          <a:p>
            <a:pPr>
              <a:defRPr/>
            </a:pPr>
            <a:r>
              <a:rPr lang="fr-FR"/>
              <a:t> </a:t>
            </a:r>
            <a:endParaRPr/>
          </a:p>
          <a:p>
            <a:pPr>
              <a:defRPr/>
            </a:pPr>
            <a:r>
              <a:rPr lang="fr-FR" sz="1200"/>
              <a:t>Penser que les tests ne servent pas qu’aux contrôles, mais à la mémorisation </a:t>
            </a:r>
            <a:endParaRPr/>
          </a:p>
          <a:p>
            <a:pPr>
              <a:defRPr/>
            </a:pPr>
            <a:endParaRPr lang="fr-FR" sz="1200"/>
          </a:p>
        </p:txBody>
      </p:sp>
      <p:sp>
        <p:nvSpPr>
          <p:cNvPr id="10" name="ZoneTexte 4"/>
          <p:cNvSpPr/>
          <p:nvPr/>
        </p:nvSpPr>
        <p:spPr bwMode="auto">
          <a:xfrm>
            <a:off x="2037807" y="3671713"/>
            <a:ext cx="3070071" cy="530915"/>
          </a:xfrm>
          <a:prstGeom prst="rect">
            <a:avLst/>
          </a:prstGeom>
          <a:noFill/>
        </p:spPr>
        <p:txBody>
          <a:bodyPr wrap="none" rtlCol="0">
            <a:spAutoFit/>
          </a:bodyPr>
          <a:lstStyle/>
          <a:p>
            <a:pPr>
              <a:defRPr/>
            </a:pPr>
            <a:r>
              <a:rPr lang="fr-FR"/>
              <a:t>Cycle semaines 1 - 2 - 4 </a:t>
            </a:r>
            <a:r>
              <a:rPr lang="fr-FR">
                <a:solidFill>
                  <a:schemeClr val="bg1">
                    <a:lumMod val="50000"/>
                  </a:schemeClr>
                </a:solidFill>
              </a:rPr>
              <a:t>- 8</a:t>
            </a:r>
            <a:r>
              <a:rPr lang="fr-FR"/>
              <a:t> </a:t>
            </a:r>
            <a:endParaRPr/>
          </a:p>
          <a:p>
            <a:pPr>
              <a:defRPr/>
            </a:pPr>
            <a:endParaRPr lang="fr-FR" sz="1050"/>
          </a:p>
        </p:txBody>
      </p:sp>
      <p:cxnSp>
        <p:nvCxnSpPr>
          <p:cNvPr id="11" name="Connecteur droit 9"/>
          <p:cNvCxnSpPr>
            <a:cxnSpLocks/>
          </p:cNvCxnSpPr>
          <p:nvPr/>
        </p:nvCxnSpPr>
        <p:spPr bwMode="auto">
          <a:xfrm>
            <a:off x="3027317" y="3884567"/>
            <a:ext cx="0" cy="133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2"/>
          <p:cNvCxnSpPr>
            <a:cxnSpLocks/>
          </p:cNvCxnSpPr>
          <p:nvPr/>
        </p:nvCxnSpPr>
        <p:spPr bwMode="auto">
          <a:xfrm>
            <a:off x="1926774" y="3881300"/>
            <a:ext cx="0" cy="133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3"/>
          <p:cNvCxnSpPr>
            <a:cxnSpLocks/>
          </p:cNvCxnSpPr>
          <p:nvPr/>
        </p:nvCxnSpPr>
        <p:spPr bwMode="auto">
          <a:xfrm>
            <a:off x="5208820" y="3881300"/>
            <a:ext cx="0" cy="13339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4"/>
          <p:cNvSpPr/>
          <p:nvPr/>
        </p:nvSpPr>
        <p:spPr bwMode="auto">
          <a:xfrm>
            <a:off x="2540726" y="2295669"/>
            <a:ext cx="3533502" cy="461665"/>
          </a:xfrm>
          <a:prstGeom prst="rect">
            <a:avLst/>
          </a:prstGeom>
        </p:spPr>
        <p:txBody>
          <a:bodyPr wrap="square">
            <a:spAutoFit/>
          </a:bodyPr>
          <a:lstStyle/>
          <a:p>
            <a:pPr>
              <a:defRPr/>
            </a:pPr>
            <a:r>
              <a:rPr lang="fr-FR" sz="1200"/>
              <a:t> Entrelacement des apprentissages (Spaced-learning)</a:t>
            </a:r>
            <a:endParaRPr/>
          </a:p>
        </p:txBody>
      </p:sp>
    </p:spTree>
    <p:extLst>
      <p:ext uri="{BB962C8B-B14F-4D97-AF65-F5344CB8AC3E}">
        <p14:creationId xmlns:p14="http://schemas.microsoft.com/office/powerpoint/2010/main" val="351638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txBox="1">
            <a:spLocks/>
          </p:cNvSpPr>
          <p:nvPr/>
        </p:nvSpPr>
        <p:spPr bwMode="auto">
          <a:xfrm>
            <a:off x="-1207822" y="-228598"/>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pPr>
            <a:endParaRPr lang="fr-FR" altLang="fr-FR" sz="2500" dirty="0">
              <a:latin typeface="Arial Black" panose="020B0A04020102020204" pitchFamily="34" charset="0"/>
            </a:endParaRPr>
          </a:p>
          <a:p>
            <a:pPr defTabSz="914400" eaLnBrk="1" hangingPunct="1">
              <a:lnSpc>
                <a:spcPct val="90000"/>
              </a:lnSpc>
            </a:pPr>
            <a:endParaRPr lang="fr-FR" altLang="fr-FR" sz="2500" dirty="0">
              <a:latin typeface="Arial Black" panose="020B0A04020102020204" pitchFamily="34" charset="0"/>
            </a:endParaRPr>
          </a:p>
        </p:txBody>
      </p:sp>
      <p:grpSp>
        <p:nvGrpSpPr>
          <p:cNvPr id="2" name="Grouper 9"/>
          <p:cNvGrpSpPr/>
          <p:nvPr/>
        </p:nvGrpSpPr>
        <p:grpSpPr>
          <a:xfrm>
            <a:off x="199800" y="10728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8" name="Titre 1"/>
          <p:cNvSpPr txBox="1">
            <a:spLocks/>
          </p:cNvSpPr>
          <p:nvPr/>
        </p:nvSpPr>
        <p:spPr>
          <a:xfrm>
            <a:off x="282464" y="236050"/>
            <a:ext cx="8309610" cy="468929"/>
          </a:xfrm>
        </p:spPr>
        <p:txBody>
          <a:bodyPr>
            <a:normAutofit fontScale="7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defTabSz="914400"/>
            <a:r>
              <a:rPr lang="fr-FR" b="1" smtClean="0">
                <a:solidFill>
                  <a:srgbClr val="0070C0"/>
                </a:solidFill>
                <a:latin typeface="Calibri" panose="020F0502020204030204" pitchFamily="34" charset="0"/>
                <a:cs typeface="Calibri" panose="020F0502020204030204" pitchFamily="34" charset="0"/>
              </a:rPr>
              <a:t>LES ENJEUX DE LA SERIE TECHNOLOGIQUE</a:t>
            </a:r>
            <a:endParaRPr lang="fr-FR" b="1" dirty="0">
              <a:solidFill>
                <a:srgbClr val="0070C0"/>
              </a:solidFill>
              <a:latin typeface="Calibri" panose="020F0502020204030204" pitchFamily="34" charset="0"/>
              <a:cs typeface="Calibri" panose="020F0502020204030204" pitchFamily="34" charset="0"/>
            </a:endParaRPr>
          </a:p>
        </p:txBody>
      </p:sp>
      <p:grpSp>
        <p:nvGrpSpPr>
          <p:cNvPr id="9" name="Groupe 8"/>
          <p:cNvGrpSpPr/>
          <p:nvPr/>
        </p:nvGrpSpPr>
        <p:grpSpPr>
          <a:xfrm>
            <a:off x="199800" y="743620"/>
            <a:ext cx="4204230" cy="5988256"/>
            <a:chOff x="4370" y="0"/>
            <a:chExt cx="4204230" cy="4032504"/>
          </a:xfrm>
        </p:grpSpPr>
        <p:sp>
          <p:nvSpPr>
            <p:cNvPr id="10" name="Organigramme : Opération manuelle 9"/>
            <p:cNvSpPr/>
            <p:nvPr/>
          </p:nvSpPr>
          <p:spPr>
            <a:xfrm rot="16200000">
              <a:off x="90233" y="-85863"/>
              <a:ext cx="4032504" cy="4204230"/>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rganigramme : Opération manuelle 4"/>
            <p:cNvSpPr txBox="1"/>
            <p:nvPr/>
          </p:nvSpPr>
          <p:spPr>
            <a:xfrm rot="21600000">
              <a:off x="4370" y="806501"/>
              <a:ext cx="4204230" cy="2419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r>
                <a:rPr lang="fr-FR" sz="3200" b="1" kern="1200" dirty="0" smtClean="0">
                  <a:solidFill>
                    <a:schemeClr val="tx1"/>
                  </a:solidFill>
                </a:rPr>
                <a:t>CONSTATS</a:t>
              </a:r>
              <a:endParaRPr lang="fr-FR" sz="3200" b="1" kern="1200" dirty="0">
                <a:solidFill>
                  <a:schemeClr val="tx1"/>
                </a:solidFill>
              </a:endParaRPr>
            </a:p>
            <a:p>
              <a:pPr marL="285750" lvl="1" indent="-285750" algn="l" defTabSz="1244600">
                <a:lnSpc>
                  <a:spcPct val="90000"/>
                </a:lnSpc>
                <a:spcBef>
                  <a:spcPct val="0"/>
                </a:spcBef>
                <a:spcAft>
                  <a:spcPct val="15000"/>
                </a:spcAft>
                <a:buChar char="••"/>
              </a:pPr>
              <a:r>
                <a:rPr lang="fr-FR" sz="2800" kern="1200" dirty="0" smtClean="0">
                  <a:solidFill>
                    <a:schemeClr val="tx1"/>
                  </a:solidFill>
                </a:rPr>
                <a:t>Echec des étudiants en supérieur</a:t>
              </a:r>
              <a:endParaRPr lang="fr-FR" sz="2800" kern="1200" dirty="0">
                <a:solidFill>
                  <a:schemeClr val="tx1"/>
                </a:solidFill>
              </a:endParaRPr>
            </a:p>
            <a:p>
              <a:pPr marL="285750" lvl="1" indent="-285750" algn="l" defTabSz="1244600">
                <a:lnSpc>
                  <a:spcPct val="90000"/>
                </a:lnSpc>
                <a:spcBef>
                  <a:spcPct val="0"/>
                </a:spcBef>
                <a:spcAft>
                  <a:spcPct val="15000"/>
                </a:spcAft>
                <a:buChar char="••"/>
              </a:pPr>
              <a:endParaRPr lang="fr-FR" sz="2800" kern="1200" dirty="0">
                <a:solidFill>
                  <a:schemeClr val="tx1"/>
                </a:solidFill>
              </a:endParaRPr>
            </a:p>
            <a:p>
              <a:pPr marL="285750" lvl="1" indent="-285750" algn="l" defTabSz="1244600">
                <a:lnSpc>
                  <a:spcPct val="90000"/>
                </a:lnSpc>
                <a:spcBef>
                  <a:spcPct val="0"/>
                </a:spcBef>
                <a:spcAft>
                  <a:spcPct val="15000"/>
                </a:spcAft>
                <a:buChar char="••"/>
              </a:pPr>
              <a:r>
                <a:rPr lang="fr-FR" sz="2800" kern="1200" dirty="0" smtClean="0">
                  <a:solidFill>
                    <a:schemeClr val="tx1"/>
                  </a:solidFill>
                </a:rPr>
                <a:t>Inégalités territoriales</a:t>
              </a:r>
              <a:endParaRPr lang="fr-FR" sz="3200" kern="1200" dirty="0"/>
            </a:p>
            <a:p>
              <a:pPr marL="285750" lvl="1" indent="-285750" algn="l" defTabSz="1422400">
                <a:lnSpc>
                  <a:spcPct val="90000"/>
                </a:lnSpc>
                <a:spcBef>
                  <a:spcPct val="0"/>
                </a:spcBef>
                <a:spcAft>
                  <a:spcPct val="15000"/>
                </a:spcAft>
                <a:buChar char="••"/>
              </a:pPr>
              <a:endParaRPr lang="fr-FR" sz="3200" kern="1200" dirty="0"/>
            </a:p>
            <a:p>
              <a:pPr marL="285750" lvl="1" indent="-285750" algn="l" defTabSz="1244600">
                <a:lnSpc>
                  <a:spcPct val="90000"/>
                </a:lnSpc>
                <a:spcBef>
                  <a:spcPct val="0"/>
                </a:spcBef>
                <a:spcAft>
                  <a:spcPct val="15000"/>
                </a:spcAft>
                <a:buChar char="••"/>
              </a:pPr>
              <a:r>
                <a:rPr lang="fr-FR" sz="2800" kern="1200" dirty="0" smtClean="0">
                  <a:solidFill>
                    <a:schemeClr val="tx1"/>
                  </a:solidFill>
                </a:rPr>
                <a:t>Contexte spécifique / série technologique</a:t>
              </a:r>
            </a:p>
            <a:p>
              <a:pPr marL="285750" lvl="1" indent="-285750" algn="l" defTabSz="1244600">
                <a:lnSpc>
                  <a:spcPct val="90000"/>
                </a:lnSpc>
                <a:spcBef>
                  <a:spcPct val="0"/>
                </a:spcBef>
                <a:spcAft>
                  <a:spcPct val="15000"/>
                </a:spcAft>
                <a:buChar char="••"/>
              </a:pPr>
              <a:endParaRPr lang="fr-FR" sz="3200" kern="1200" dirty="0"/>
            </a:p>
          </p:txBody>
        </p:sp>
      </p:grpSp>
      <p:grpSp>
        <p:nvGrpSpPr>
          <p:cNvPr id="12" name="Groupe 11"/>
          <p:cNvGrpSpPr/>
          <p:nvPr/>
        </p:nvGrpSpPr>
        <p:grpSpPr>
          <a:xfrm>
            <a:off x="4188326" y="743618"/>
            <a:ext cx="4703425" cy="5988257"/>
            <a:chOff x="4523919" y="0"/>
            <a:chExt cx="4204230" cy="4032504"/>
          </a:xfrm>
        </p:grpSpPr>
        <p:sp>
          <p:nvSpPr>
            <p:cNvPr id="13" name="Organigramme : Opération manuelle 12"/>
            <p:cNvSpPr/>
            <p:nvPr/>
          </p:nvSpPr>
          <p:spPr>
            <a:xfrm rot="16200000">
              <a:off x="4609782" y="-85863"/>
              <a:ext cx="4032504" cy="4204230"/>
            </a:xfrm>
            <a:prstGeom prst="flowChartManualOperati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rganigramme : Opération manuelle 4"/>
            <p:cNvSpPr txBox="1"/>
            <p:nvPr/>
          </p:nvSpPr>
          <p:spPr>
            <a:xfrm rot="21600000">
              <a:off x="4523919" y="806501"/>
              <a:ext cx="4204230" cy="2419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0" tIns="0" rIns="203200" bIns="0" numCol="1" spcCol="1270" anchor="t" anchorCtr="0">
              <a:noAutofit/>
            </a:bodyPr>
            <a:lstStyle/>
            <a:p>
              <a:pPr lvl="0" algn="l" defTabSz="1422400">
                <a:lnSpc>
                  <a:spcPct val="90000"/>
                </a:lnSpc>
                <a:spcBef>
                  <a:spcPct val="0"/>
                </a:spcBef>
                <a:spcAft>
                  <a:spcPct val="35000"/>
                </a:spcAft>
              </a:pPr>
              <a:r>
                <a:rPr lang="fr-FR" sz="3200" b="1" kern="1200" dirty="0" smtClean="0">
                  <a:solidFill>
                    <a:schemeClr val="tx1"/>
                  </a:solidFill>
                </a:rPr>
                <a:t>AMBITIONS</a:t>
              </a:r>
              <a:endParaRPr lang="fr-FR" sz="3200" b="1" kern="1200" dirty="0">
                <a:solidFill>
                  <a:schemeClr val="tx1"/>
                </a:solidFill>
              </a:endParaRPr>
            </a:p>
            <a:p>
              <a:pPr marL="228600" lvl="1" indent="-228600" algn="l" defTabSz="889000">
                <a:lnSpc>
                  <a:spcPct val="90000"/>
                </a:lnSpc>
                <a:spcBef>
                  <a:spcPct val="0"/>
                </a:spcBef>
                <a:spcAft>
                  <a:spcPct val="15000"/>
                </a:spcAft>
                <a:buChar char="••"/>
              </a:pPr>
              <a:r>
                <a:rPr lang="fr-FR" sz="2400" kern="1200" dirty="0" smtClean="0">
                  <a:solidFill>
                    <a:schemeClr val="tx1"/>
                  </a:solidFill>
                </a:rPr>
                <a:t>Nouvelles organisations des épreuves du baccalauréat avec progressivité</a:t>
              </a:r>
              <a:endParaRPr lang="fr-FR" sz="2400" kern="1200" dirty="0">
                <a:solidFill>
                  <a:schemeClr val="tx1"/>
                </a:solidFill>
              </a:endParaRPr>
            </a:p>
            <a:p>
              <a:pPr marL="228600" lvl="1" indent="-228600" algn="l" defTabSz="889000">
                <a:lnSpc>
                  <a:spcPct val="90000"/>
                </a:lnSpc>
                <a:spcBef>
                  <a:spcPct val="0"/>
                </a:spcBef>
                <a:spcAft>
                  <a:spcPct val="15000"/>
                </a:spcAft>
                <a:buChar char="••"/>
              </a:pPr>
              <a:r>
                <a:rPr lang="fr-FR" sz="2400" kern="1200" dirty="0" smtClean="0">
                  <a:solidFill>
                    <a:schemeClr val="tx1"/>
                  </a:solidFill>
                </a:rPr>
                <a:t>Tremplin vers les études supérieures</a:t>
              </a:r>
              <a:endParaRPr lang="fr-FR" sz="2400" kern="1200" dirty="0">
                <a:solidFill>
                  <a:schemeClr val="tx1"/>
                </a:solidFill>
              </a:endParaRPr>
            </a:p>
            <a:p>
              <a:pPr marL="228600" lvl="1" indent="-228600" algn="l" defTabSz="889000">
                <a:lnSpc>
                  <a:spcPct val="90000"/>
                </a:lnSpc>
                <a:spcBef>
                  <a:spcPct val="0"/>
                </a:spcBef>
                <a:spcAft>
                  <a:spcPct val="15000"/>
                </a:spcAft>
                <a:buChar char="••"/>
              </a:pPr>
              <a:r>
                <a:rPr lang="fr-FR" sz="2400" kern="1200" dirty="0" smtClean="0">
                  <a:solidFill>
                    <a:schemeClr val="tx1"/>
                  </a:solidFill>
                </a:rPr>
                <a:t>Orientation, accompagnement, choix de l’élève</a:t>
              </a:r>
              <a:endParaRPr lang="fr-FR" sz="2400" kern="1200" dirty="0">
                <a:solidFill>
                  <a:schemeClr val="tx1"/>
                </a:solidFill>
              </a:endParaRPr>
            </a:p>
            <a:p>
              <a:pPr marL="228600" lvl="1" indent="-228600" algn="l" defTabSz="889000">
                <a:lnSpc>
                  <a:spcPct val="90000"/>
                </a:lnSpc>
                <a:spcBef>
                  <a:spcPct val="0"/>
                </a:spcBef>
                <a:spcAft>
                  <a:spcPct val="15000"/>
                </a:spcAft>
                <a:buChar char="••"/>
              </a:pPr>
              <a:r>
                <a:rPr lang="fr-FR" sz="2400" kern="1200" dirty="0" smtClean="0">
                  <a:solidFill>
                    <a:schemeClr val="tx1"/>
                  </a:solidFill>
                </a:rPr>
                <a:t>Culture commune à tous les élèves à travers les enseignements communs</a:t>
              </a:r>
              <a:endParaRPr lang="fr-FR" sz="2400" kern="1200" dirty="0">
                <a:solidFill>
                  <a:schemeClr val="tx1"/>
                </a:solidFill>
              </a:endParaRPr>
            </a:p>
          </p:txBody>
        </p:sp>
      </p:grpSp>
      <p:sp>
        <p:nvSpPr>
          <p:cNvPr id="15" name="Flèche droite 14"/>
          <p:cNvSpPr/>
          <p:nvPr/>
        </p:nvSpPr>
        <p:spPr>
          <a:xfrm>
            <a:off x="825141" y="741692"/>
            <a:ext cx="7766933" cy="1289389"/>
          </a:xfrm>
          <a:prstGeom prst="rightArrow">
            <a:avLst>
              <a:gd name="adj1" fmla="val 50000"/>
              <a:gd name="adj2" fmla="val 4224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PARCOURS</a:t>
            </a:r>
            <a:r>
              <a:rPr lang="fr-FR" sz="3200" dirty="0" smtClean="0"/>
              <a:t>S</a:t>
            </a:r>
            <a:endParaRPr lang="fr-FR" sz="3200" dirty="0"/>
          </a:p>
        </p:txBody>
      </p:sp>
      <p:sp>
        <p:nvSpPr>
          <p:cNvPr id="16" name="Rectangle à coins arrondis 15"/>
          <p:cNvSpPr/>
          <p:nvPr/>
        </p:nvSpPr>
        <p:spPr>
          <a:xfrm>
            <a:off x="2669578" y="741692"/>
            <a:ext cx="6474422" cy="5490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3300" dirty="0">
                <a:solidFill>
                  <a:schemeClr val="tx1"/>
                </a:solidFill>
              </a:rPr>
              <a:t>Accompagner l’élève à construire son parcours au lycée, pour progresser, pour être autonome, pour entrer et réussir dans l’enseignement supérieur ou le monde professionnel</a:t>
            </a:r>
          </a:p>
        </p:txBody>
      </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8" y="1058864"/>
            <a:ext cx="3142876" cy="4619296"/>
          </a:xfrm>
          <a:prstGeom prst="rect">
            <a:avLst/>
          </a:prstGeom>
        </p:spPr>
      </p:pic>
    </p:spTree>
    <p:extLst>
      <p:ext uri="{BB962C8B-B14F-4D97-AF65-F5344CB8AC3E}">
        <p14:creationId xmlns:p14="http://schemas.microsoft.com/office/powerpoint/2010/main" val="20477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0"/>
          <p:cNvSpPr/>
          <p:nvPr/>
        </p:nvSpPr>
        <p:spPr bwMode="auto">
          <a:xfrm>
            <a:off x="162098" y="4942662"/>
            <a:ext cx="8603673" cy="7980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Titre 1"/>
          <p:cNvSpPr>
            <a:spLocks noGrp="1"/>
          </p:cNvSpPr>
          <p:nvPr>
            <p:ph type="title"/>
          </p:nvPr>
        </p:nvSpPr>
        <p:spPr bwMode="auto">
          <a:xfrm>
            <a:off x="628650" y="991986"/>
            <a:ext cx="7886700" cy="994172"/>
          </a:xfrm>
        </p:spPr>
        <p:txBody>
          <a:bodyPr/>
          <a:lstStyle/>
          <a:p>
            <a:pPr algn="ctr">
              <a:defRPr/>
            </a:pPr>
            <a:r>
              <a:rPr lang="fr-FR" sz="2400">
                <a:latin typeface="+mn-lt"/>
                <a:ea typeface="+mn-ea"/>
                <a:cs typeface="+mn-cs"/>
              </a:rPr>
              <a:t>Fiche de mémorisation versus fiche de formalisation</a:t>
            </a:r>
            <a:endParaRPr/>
          </a:p>
        </p:txBody>
      </p:sp>
      <p:sp>
        <p:nvSpPr>
          <p:cNvPr id="6" name="Rectangle 2"/>
          <p:cNvSpPr/>
          <p:nvPr/>
        </p:nvSpPr>
        <p:spPr bwMode="auto">
          <a:xfrm rot="18932094">
            <a:off x="344969" y="1227526"/>
            <a:ext cx="705964" cy="392415"/>
          </a:xfrm>
          <a:prstGeom prst="rect">
            <a:avLst/>
          </a:prstGeom>
          <a:noFill/>
          <a:ln w="19050">
            <a:solidFill>
              <a:schemeClr val="accent2"/>
            </a:solidFill>
          </a:ln>
        </p:spPr>
        <p:txBody>
          <a:bodyPr wrap="none" lIns="68580" tIns="34290" rIns="68580" bIns="34290">
            <a:spAutoFit/>
          </a:bodyPr>
          <a:lstStyle/>
          <a:p>
            <a:pPr algn="ctr">
              <a:defRPr/>
            </a:pPr>
            <a:r>
              <a:rPr lang="fr-FR" sz="2100">
                <a:ln w="0"/>
                <a:solidFill>
                  <a:schemeClr val="accent1"/>
                </a:solidFill>
              </a:rPr>
              <a:t>Quoi</a:t>
            </a:r>
            <a:endParaRPr/>
          </a:p>
        </p:txBody>
      </p:sp>
      <p:pic>
        <p:nvPicPr>
          <p:cNvPr id="7" name="Image 3"/>
          <p:cNvPicPr>
            <a:picLocks noChangeAspect="1"/>
          </p:cNvPicPr>
          <p:nvPr/>
        </p:nvPicPr>
        <p:blipFill>
          <a:blip r:embed="rId2"/>
          <a:stretch/>
        </p:blipFill>
        <p:spPr bwMode="auto">
          <a:xfrm>
            <a:off x="323190" y="1986158"/>
            <a:ext cx="4217817" cy="416409"/>
          </a:xfrm>
          <a:prstGeom prst="rect">
            <a:avLst/>
          </a:prstGeom>
        </p:spPr>
      </p:pic>
      <p:cxnSp>
        <p:nvCxnSpPr>
          <p:cNvPr id="8" name="Connecteur droit 5"/>
          <p:cNvCxnSpPr>
            <a:cxnSpLocks/>
          </p:cNvCxnSpPr>
          <p:nvPr/>
        </p:nvCxnSpPr>
        <p:spPr bwMode="auto">
          <a:xfrm>
            <a:off x="4692832" y="1709602"/>
            <a:ext cx="8312" cy="778934"/>
          </a:xfrm>
          <a:prstGeom prst="line">
            <a:avLst/>
          </a:prstGeom>
          <a:ln w="9525" cap="flat" cmpd="sng" algn="ctr">
            <a:solidFill>
              <a:schemeClr val="dk1"/>
            </a:solidFill>
            <a:prstDash val="dash"/>
            <a:round/>
            <a:headEnd type="none" w="med" len="med"/>
            <a:tailEnd type="none" w="med" len="med"/>
          </a:ln>
        </p:spPr>
        <p:style>
          <a:lnRef idx="0">
            <a:srgbClr val="000000"/>
          </a:lnRef>
          <a:fillRef idx="0">
            <a:srgbClr val="000000"/>
          </a:fillRef>
          <a:effectRef idx="0">
            <a:srgbClr val="000000"/>
          </a:effectRef>
          <a:fontRef idx="minor">
            <a:schemeClr val="tx1"/>
          </a:fontRef>
        </p:style>
      </p:cxnSp>
      <p:graphicFrame>
        <p:nvGraphicFramePr>
          <p:cNvPr id="9" name="Tableau 6"/>
          <p:cNvGraphicFramePr>
            <a:graphicFrameLocks noGrp="1"/>
          </p:cNvGraphicFramePr>
          <p:nvPr/>
        </p:nvGraphicFramePr>
        <p:xfrm>
          <a:off x="4861282" y="1983923"/>
          <a:ext cx="4083510" cy="383103"/>
        </p:xfrm>
        <a:graphic>
          <a:graphicData uri="http://schemas.openxmlformats.org/drawingml/2006/table">
            <a:tbl>
              <a:tblPr firstRow="1" bandRow="1"/>
              <a:tblGrid>
                <a:gridCol w="811901">
                  <a:extLst>
                    <a:ext uri="{9D8B030D-6E8A-4147-A177-3AD203B41FA5}">
                      <a16:colId xmlns:a16="http://schemas.microsoft.com/office/drawing/2014/main" val="20000"/>
                    </a:ext>
                  </a:extLst>
                </a:gridCol>
                <a:gridCol w="3271609">
                  <a:extLst>
                    <a:ext uri="{9D8B030D-6E8A-4147-A177-3AD203B41FA5}">
                      <a16:colId xmlns:a16="http://schemas.microsoft.com/office/drawing/2014/main" val="20001"/>
                    </a:ext>
                  </a:extLst>
                </a:gridCol>
              </a:tblGrid>
              <a:tr h="383103">
                <a:tc>
                  <a:txBody>
                    <a:bodyPr/>
                    <a:lstStyle/>
                    <a:p>
                      <a:pPr>
                        <a:defRPr/>
                      </a:pPr>
                      <a:r>
                        <a:rPr lang="fr-FR" sz="800">
                          <a:solidFill>
                            <a:schemeClr val="tx1"/>
                          </a:solidFill>
                        </a:rPr>
                        <a:t>Généralités</a:t>
                      </a:r>
                      <a:endParaRPr sz="1400"/>
                    </a:p>
                  </a:txBody>
                  <a:tcPr marL="68580" marR="68580" marT="34290" marB="3429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tc>
                  <a:txBody>
                    <a:bodyPr/>
                    <a:lstStyle/>
                    <a:p>
                      <a:pPr>
                        <a:defRPr/>
                      </a:pPr>
                      <a:r>
                        <a:rPr lang="fr-FR" sz="800" b="0">
                          <a:solidFill>
                            <a:schemeClr val="tx1"/>
                          </a:solidFill>
                        </a:rPr>
                        <a:t>Les 3 mécanismes cérébraux essentiels de l’activité cognitives sont : Compréhension, Mémorisation et Attention</a:t>
                      </a:r>
                      <a:endParaRPr sz="1400"/>
                    </a:p>
                  </a:txBody>
                  <a:tcPr marL="68580" marR="68580" marT="34290" marB="34290">
                    <a:lnL w="12700" algn="ctr">
                      <a:solidFill>
                        <a:schemeClr val="tx1"/>
                      </a:solidFill>
                    </a:lnL>
                    <a:lnR w="12700" algn="ctr">
                      <a:solidFill>
                        <a:schemeClr val="tx1"/>
                      </a:solidFill>
                    </a:lnR>
                    <a:lnT w="12700" algn="ctr">
                      <a:solidFill>
                        <a:schemeClr val="tx1"/>
                      </a:solidFill>
                    </a:lnT>
                    <a:lnB w="12700" algn="ctr">
                      <a:solidFill>
                        <a:schemeClr val="tx1"/>
                      </a:solidFill>
                    </a:lnB>
                    <a:noFill/>
                  </a:tcPr>
                </a:tc>
                <a:extLst>
                  <a:ext uri="{0D108BD9-81ED-4DB2-BD59-A6C34878D82A}">
                    <a16:rowId xmlns:a16="http://schemas.microsoft.com/office/drawing/2014/main" val="10000"/>
                  </a:ext>
                </a:extLst>
              </a:tr>
            </a:tbl>
          </a:graphicData>
        </a:graphic>
      </p:graphicFrame>
      <p:sp>
        <p:nvSpPr>
          <p:cNvPr id="10" name="ZoneTexte 7"/>
          <p:cNvSpPr/>
          <p:nvPr/>
        </p:nvSpPr>
        <p:spPr bwMode="auto">
          <a:xfrm>
            <a:off x="401782" y="2551433"/>
            <a:ext cx="8543010" cy="646331"/>
          </a:xfrm>
          <a:prstGeom prst="rect">
            <a:avLst/>
          </a:prstGeom>
          <a:noFill/>
        </p:spPr>
        <p:txBody>
          <a:bodyPr wrap="square" rtlCol="0">
            <a:spAutoFit/>
          </a:bodyPr>
          <a:lstStyle/>
          <a:p>
            <a:pPr>
              <a:defRPr/>
            </a:pPr>
            <a:r>
              <a:rPr lang="fr-FR"/>
              <a:t>La finalité est la même, pointer les essentiels, mais il est plus efficace de se questionner sur ce que l’on doit savoir</a:t>
            </a:r>
            <a:endParaRPr/>
          </a:p>
        </p:txBody>
      </p:sp>
      <p:sp>
        <p:nvSpPr>
          <p:cNvPr id="11" name="Rectangle 8"/>
          <p:cNvSpPr/>
          <p:nvPr/>
        </p:nvSpPr>
        <p:spPr bwMode="auto">
          <a:xfrm>
            <a:off x="401783" y="3182160"/>
            <a:ext cx="8320346" cy="2954655"/>
          </a:xfrm>
          <a:prstGeom prst="rect">
            <a:avLst/>
          </a:prstGeom>
        </p:spPr>
        <p:txBody>
          <a:bodyPr wrap="square">
            <a:spAutoFit/>
          </a:bodyPr>
          <a:lstStyle/>
          <a:p>
            <a:pPr>
              <a:defRPr/>
            </a:pPr>
            <a:r>
              <a:rPr lang="fr-FR" sz="1200" dirty="0">
                <a:latin typeface="Arial"/>
              </a:rPr>
              <a:t>La technique de la fiche de mémorisation s’appuie sur 4 points :</a:t>
            </a:r>
            <a:endParaRPr dirty="0"/>
          </a:p>
          <a:p>
            <a:pPr marL="257175" indent="-257175">
              <a:buFont typeface="+mj-lt"/>
              <a:buAutoNum type="arabicPeriod"/>
              <a:defRPr/>
            </a:pPr>
            <a:r>
              <a:rPr lang="fr-FR" dirty="0"/>
              <a:t>Mobiliser la mémorisation des essentiels</a:t>
            </a:r>
            <a:endParaRPr dirty="0"/>
          </a:p>
          <a:p>
            <a:pPr marL="257175" indent="-257175">
              <a:buFont typeface="+mj-lt"/>
              <a:buAutoNum type="arabicPeriod"/>
              <a:defRPr/>
            </a:pPr>
            <a:r>
              <a:rPr lang="fr-FR" dirty="0"/>
              <a:t>Pratiquer la mémorisation active </a:t>
            </a:r>
            <a:endParaRPr dirty="0"/>
          </a:p>
          <a:p>
            <a:pPr marL="257175" indent="-257175">
              <a:buFont typeface="+mj-lt"/>
              <a:buAutoNum type="arabicPeriod"/>
              <a:defRPr/>
            </a:pPr>
            <a:r>
              <a:rPr lang="fr-FR" dirty="0"/>
              <a:t>Pratiquer le feedback proche</a:t>
            </a:r>
            <a:endParaRPr dirty="0"/>
          </a:p>
          <a:p>
            <a:pPr marL="257175" indent="-257175">
              <a:buFont typeface="+mj-lt"/>
              <a:buAutoNum type="arabicPeriod"/>
              <a:defRPr/>
            </a:pPr>
            <a:r>
              <a:rPr lang="fr-FR" dirty="0"/>
              <a:t>Proposer un réapprentissage expansé dans le temps en multi </a:t>
            </a:r>
            <a:r>
              <a:rPr lang="fr-FR" dirty="0" err="1"/>
              <a:t>testing</a:t>
            </a:r>
            <a:r>
              <a:rPr lang="fr-FR" dirty="0"/>
              <a:t> (interrogation-test partielle ou totale, répétée dans le temps, sur un même ensemble de données)</a:t>
            </a:r>
            <a:endParaRPr dirty="0"/>
          </a:p>
          <a:p>
            <a:pPr marL="557213" lvl="1" indent="-214313">
              <a:buFont typeface="Arial"/>
              <a:buChar char="•"/>
              <a:defRPr/>
            </a:pPr>
            <a:r>
              <a:rPr lang="fr-FR" dirty="0"/>
              <a:t>Choisir les modes de rappel selon la complexité (libre, avec indice, par reconnaissance)</a:t>
            </a:r>
            <a:endParaRPr dirty="0"/>
          </a:p>
          <a:p>
            <a:pPr marL="257175" indent="-257175">
              <a:buAutoNum type="arabicPeriod"/>
              <a:defRPr/>
            </a:pPr>
            <a:endParaRPr lang="fr-FR" dirty="0"/>
          </a:p>
          <a:p>
            <a:pPr marL="257175" indent="-257175">
              <a:buFont typeface="+mj-lt"/>
              <a:buAutoNum type="arabicPeriod"/>
              <a:defRPr/>
            </a:pPr>
            <a:endParaRPr lang="fr-FR" sz="1200" dirty="0">
              <a:latin typeface="Arial"/>
            </a:endParaRPr>
          </a:p>
        </p:txBody>
      </p:sp>
      <p:sp>
        <p:nvSpPr>
          <p:cNvPr id="12" name="Rectangle 9"/>
          <p:cNvSpPr/>
          <p:nvPr/>
        </p:nvSpPr>
        <p:spPr bwMode="auto">
          <a:xfrm>
            <a:off x="445425" y="5917987"/>
            <a:ext cx="8320346" cy="461665"/>
          </a:xfrm>
          <a:prstGeom prst="rect">
            <a:avLst/>
          </a:prstGeom>
        </p:spPr>
        <p:txBody>
          <a:bodyPr wrap="square">
            <a:spAutoFit/>
          </a:bodyPr>
          <a:lstStyle/>
          <a:p>
            <a:pPr>
              <a:defRPr/>
            </a:pPr>
            <a:r>
              <a:rPr lang="fr-FR" sz="1200" dirty="0">
                <a:latin typeface="Arial"/>
              </a:rPr>
              <a:t>Elaborer des questions de fiches de mémorisation est un exercice pédagogique extrêmement intéressant, et loin d’être évident pour l’apprenant.</a:t>
            </a:r>
            <a:endParaRPr dirty="0"/>
          </a:p>
        </p:txBody>
      </p:sp>
      <p:sp>
        <p:nvSpPr>
          <p:cNvPr id="13" name="Flèche vers le bas 4"/>
          <p:cNvSpPr/>
          <p:nvPr/>
        </p:nvSpPr>
        <p:spPr bwMode="auto">
          <a:xfrm>
            <a:off x="2576649" y="1709602"/>
            <a:ext cx="146957" cy="205740"/>
          </a:xfrm>
          <a:prstGeom prst="downArrow">
            <a:avLst>
              <a:gd name="adj1" fmla="val 5000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 name="Flèche vers le bas 11"/>
          <p:cNvSpPr/>
          <p:nvPr/>
        </p:nvSpPr>
        <p:spPr bwMode="auto">
          <a:xfrm>
            <a:off x="6596892" y="1652971"/>
            <a:ext cx="146957" cy="205740"/>
          </a:xfrm>
          <a:prstGeom prst="downArrow">
            <a:avLst>
              <a:gd name="adj1" fmla="val 50000"/>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13552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p:nvPr/>
        </p:nvSpPr>
        <p:spPr bwMode="auto">
          <a:xfrm>
            <a:off x="1747049" y="1566477"/>
            <a:ext cx="5911050" cy="635566"/>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100">
              <a:solidFill>
                <a:prstClr val="black"/>
              </a:solidFill>
              <a:latin typeface="Arial"/>
              <a:cs typeface="Arial"/>
            </a:endParaRPr>
          </a:p>
        </p:txBody>
      </p:sp>
      <p:grpSp>
        <p:nvGrpSpPr>
          <p:cNvPr id="5" name="Grouper 9"/>
          <p:cNvGrpSpPr/>
          <p:nvPr/>
        </p:nvGrpSpPr>
        <p:grpSpPr bwMode="auto">
          <a:xfrm>
            <a:off x="1833068" y="1354888"/>
            <a:ext cx="394148" cy="128765"/>
            <a:chOff x="5391302" y="1426464"/>
            <a:chExt cx="604578" cy="197510"/>
          </a:xfrm>
          <a:solidFill>
            <a:srgbClr val="5AA1D8"/>
          </a:solidFill>
        </p:grpSpPr>
        <p:sp>
          <p:nvSpPr>
            <p:cNvPr id="6" name="Rectangle 25"/>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7" name="Rectangle 26"/>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8" name="ZoneTexte 1"/>
          <p:cNvSpPr/>
          <p:nvPr/>
        </p:nvSpPr>
        <p:spPr bwMode="auto">
          <a:xfrm>
            <a:off x="629562" y="1566477"/>
            <a:ext cx="6643439" cy="4801314"/>
          </a:xfrm>
          <a:prstGeom prst="rect">
            <a:avLst/>
          </a:prstGeom>
          <a:noFill/>
        </p:spPr>
        <p:txBody>
          <a:bodyPr wrap="square" rtlCol="0">
            <a:spAutoFit/>
          </a:bodyPr>
          <a:lstStyle/>
          <a:p>
            <a:pPr>
              <a:defRPr/>
            </a:pPr>
            <a:r>
              <a:rPr lang="fr-FR" b="1"/>
              <a:t>Réaliser des  questions de révision (H1) </a:t>
            </a:r>
            <a:endParaRPr/>
          </a:p>
          <a:p>
            <a:pPr>
              <a:defRPr/>
            </a:pPr>
            <a:r>
              <a:rPr lang="fr-FR" b="1"/>
              <a:t>Objectif</a:t>
            </a:r>
            <a:r>
              <a:rPr lang="fr-FR"/>
              <a:t> : rédiger des questions qui pourraient être posées dans la partie « question de connaissances » </a:t>
            </a:r>
            <a:endParaRPr/>
          </a:p>
          <a:p>
            <a:pPr>
              <a:defRPr/>
            </a:pPr>
            <a:r>
              <a:rPr lang="fr-FR" b="1"/>
              <a:t>Démarche</a:t>
            </a:r>
            <a:r>
              <a:rPr lang="fr-FR"/>
              <a:t> :</a:t>
            </a:r>
            <a:endParaRPr/>
          </a:p>
          <a:p>
            <a:pPr lvl="0">
              <a:defRPr/>
            </a:pPr>
            <a:r>
              <a:rPr lang="fr-FR"/>
              <a:t>Par groupe de 2 ou 3 </a:t>
            </a:r>
            <a:endParaRPr/>
          </a:p>
          <a:p>
            <a:pPr lvl="0">
              <a:defRPr/>
            </a:pPr>
            <a:r>
              <a:rPr lang="fr-FR"/>
              <a:t>Relire attentivement les leçons sur le cahier mais aussi dans le manuel (p. 14, 15 et 30)</a:t>
            </a:r>
            <a:endParaRPr/>
          </a:p>
          <a:p>
            <a:pPr lvl="0">
              <a:defRPr/>
            </a:pPr>
            <a:r>
              <a:rPr lang="fr-FR"/>
              <a:t>Trouver 4 questions en histoire n’utilisant pas les verbes de consigne définir, dater et localiser, et variant les verbes de consignes (…………………..</a:t>
            </a:r>
            <a:r>
              <a:rPr lang="fr-FR" i="1"/>
              <a:t>à remplir avec les élèves en lisant la consigne)</a:t>
            </a:r>
            <a:endParaRPr/>
          </a:p>
          <a:p>
            <a:pPr lvl="0">
              <a:defRPr/>
            </a:pPr>
            <a:r>
              <a:rPr lang="fr-FR"/>
              <a:t>Pour chaque question, identifier sous forme de notes (pas de rédaction) les éléments de réponse attendus </a:t>
            </a:r>
            <a:endParaRPr/>
          </a:p>
          <a:p>
            <a:pPr lvl="0">
              <a:defRPr/>
            </a:pPr>
            <a:r>
              <a:rPr lang="fr-FR"/>
              <a:t>Recopier au propre votre travail sur les cartes fournies (recto : la question / verso : les éléments de réponse). Vous pouvez les illustrer si vous avez le temps. </a:t>
            </a:r>
            <a:endParaRPr/>
          </a:p>
          <a:p>
            <a:pPr>
              <a:defRPr/>
            </a:pPr>
            <a:endParaRPr lang="fr-FR"/>
          </a:p>
        </p:txBody>
      </p:sp>
      <p:sp>
        <p:nvSpPr>
          <p:cNvPr id="9" name="ZoneTexte 2"/>
          <p:cNvSpPr/>
          <p:nvPr/>
        </p:nvSpPr>
        <p:spPr bwMode="auto">
          <a:xfrm>
            <a:off x="2411760" y="1214754"/>
            <a:ext cx="5246339" cy="369332"/>
          </a:xfrm>
          <a:prstGeom prst="rect">
            <a:avLst/>
          </a:prstGeom>
          <a:noFill/>
          <a:ln w="38100">
            <a:solidFill>
              <a:schemeClr val="accent1">
                <a:lumMod val="75000"/>
              </a:schemeClr>
            </a:solidFill>
          </a:ln>
        </p:spPr>
        <p:txBody>
          <a:bodyPr wrap="square" rtlCol="0">
            <a:spAutoFit/>
          </a:bodyPr>
          <a:lstStyle/>
          <a:p>
            <a:pPr>
              <a:defRPr/>
            </a:pPr>
            <a:r>
              <a:rPr lang="fr-FR"/>
              <a:t>Un exemple d’exercice d’aide à la mémorisation </a:t>
            </a:r>
            <a:endParaRPr/>
          </a:p>
        </p:txBody>
      </p:sp>
    </p:spTree>
    <p:extLst>
      <p:ext uri="{BB962C8B-B14F-4D97-AF65-F5344CB8AC3E}">
        <p14:creationId xmlns:p14="http://schemas.microsoft.com/office/powerpoint/2010/main" val="3170802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ouper 9"/>
          <p:cNvGrpSpPr/>
          <p:nvPr/>
        </p:nvGrpSpPr>
        <p:grpSpPr bwMode="auto">
          <a:xfrm>
            <a:off x="1833068" y="1354888"/>
            <a:ext cx="394148" cy="128765"/>
            <a:chOff x="5391302" y="1426464"/>
            <a:chExt cx="604578" cy="197510"/>
          </a:xfrm>
          <a:solidFill>
            <a:srgbClr val="5AA1D8"/>
          </a:solidFill>
        </p:grpSpPr>
        <p:sp>
          <p:nvSpPr>
            <p:cNvPr id="5" name="Rectangle 25"/>
            <p:cNvSpPr/>
            <p:nvPr/>
          </p:nvSpPr>
          <p:spPr bwMode="auto">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 name="Rectangle 26"/>
            <p:cNvSpPr/>
            <p:nvPr/>
          </p:nvSpPr>
          <p:spPr bwMode="auto">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7" name="ZoneTexte 7"/>
          <p:cNvSpPr/>
          <p:nvPr/>
        </p:nvSpPr>
        <p:spPr bwMode="auto">
          <a:xfrm>
            <a:off x="2411760" y="1214755"/>
            <a:ext cx="5246339" cy="646331"/>
          </a:xfrm>
          <a:prstGeom prst="rect">
            <a:avLst/>
          </a:prstGeom>
          <a:noFill/>
          <a:ln w="38100">
            <a:solidFill>
              <a:schemeClr val="accent1">
                <a:lumMod val="75000"/>
              </a:schemeClr>
            </a:solidFill>
          </a:ln>
        </p:spPr>
        <p:txBody>
          <a:bodyPr wrap="square" rtlCol="0">
            <a:spAutoFit/>
          </a:bodyPr>
          <a:lstStyle/>
          <a:p>
            <a:pPr>
              <a:defRPr/>
            </a:pPr>
            <a:r>
              <a:rPr lang="fr-FR"/>
              <a:t>Exemples d’aide à la mémorisation </a:t>
            </a:r>
            <a:endParaRPr/>
          </a:p>
          <a:p>
            <a:pPr algn="ctr">
              <a:defRPr/>
            </a:pPr>
            <a:r>
              <a:rPr lang="fr-FR"/>
              <a:t>créer des exercices en ligne pour les élèves</a:t>
            </a:r>
            <a:endParaRPr/>
          </a:p>
        </p:txBody>
      </p:sp>
      <p:sp>
        <p:nvSpPr>
          <p:cNvPr id="8" name="ZoneTexte 2"/>
          <p:cNvSpPr/>
          <p:nvPr/>
        </p:nvSpPr>
        <p:spPr bwMode="auto">
          <a:xfrm>
            <a:off x="7120166" y="4887162"/>
            <a:ext cx="1559889" cy="553998"/>
          </a:xfrm>
          <a:prstGeom prst="rect">
            <a:avLst/>
          </a:prstGeom>
          <a:noFill/>
        </p:spPr>
        <p:txBody>
          <a:bodyPr wrap="square" rtlCol="0">
            <a:spAutoFit/>
          </a:bodyPr>
          <a:lstStyle/>
          <a:p>
            <a:pPr>
              <a:defRPr/>
            </a:pPr>
            <a:r>
              <a:rPr lang="fr-FR" sz="1500"/>
              <a:t>LearningApps.org</a:t>
            </a:r>
            <a:endParaRPr/>
          </a:p>
        </p:txBody>
      </p:sp>
      <p:pic>
        <p:nvPicPr>
          <p:cNvPr id="9" name="Image 8"/>
          <p:cNvPicPr>
            <a:picLocks noChangeAspect="1"/>
          </p:cNvPicPr>
          <p:nvPr/>
        </p:nvPicPr>
        <p:blipFill>
          <a:blip r:embed="rId3"/>
          <a:stretch/>
        </p:blipFill>
        <p:spPr bwMode="auto">
          <a:xfrm>
            <a:off x="305526" y="2024844"/>
            <a:ext cx="6836569" cy="3657600"/>
          </a:xfrm>
          <a:prstGeom prst="rect">
            <a:avLst/>
          </a:prstGeom>
        </p:spPr>
      </p:pic>
    </p:spTree>
    <p:extLst>
      <p:ext uri="{BB962C8B-B14F-4D97-AF65-F5344CB8AC3E}">
        <p14:creationId xmlns:p14="http://schemas.microsoft.com/office/powerpoint/2010/main" val="3664093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2"/>
          <p:cNvPicPr>
            <a:picLocks noChangeAspect="1"/>
          </p:cNvPicPr>
          <p:nvPr/>
        </p:nvPicPr>
        <p:blipFill>
          <a:blip r:embed="rId2"/>
          <a:stretch/>
        </p:blipFill>
        <p:spPr bwMode="auto">
          <a:xfrm>
            <a:off x="251520" y="1052736"/>
            <a:ext cx="4860540" cy="2812673"/>
          </a:xfrm>
          <a:prstGeom prst="rect">
            <a:avLst/>
          </a:prstGeom>
        </p:spPr>
      </p:pic>
      <p:sp>
        <p:nvSpPr>
          <p:cNvPr id="6" name="ZoneTexte 3"/>
          <p:cNvSpPr/>
          <p:nvPr/>
        </p:nvSpPr>
        <p:spPr bwMode="auto">
          <a:xfrm>
            <a:off x="444520" y="3805830"/>
            <a:ext cx="1559889" cy="553998"/>
          </a:xfrm>
          <a:prstGeom prst="rect">
            <a:avLst/>
          </a:prstGeom>
          <a:noFill/>
        </p:spPr>
        <p:txBody>
          <a:bodyPr wrap="square" rtlCol="0">
            <a:spAutoFit/>
          </a:bodyPr>
          <a:lstStyle/>
          <a:p>
            <a:pPr>
              <a:defRPr/>
            </a:pPr>
            <a:r>
              <a:rPr lang="fr-FR" sz="1500"/>
              <a:t>LearningApps.org</a:t>
            </a:r>
            <a:endParaRPr/>
          </a:p>
        </p:txBody>
      </p:sp>
      <p:pic>
        <p:nvPicPr>
          <p:cNvPr id="7" name="Image 4"/>
          <p:cNvPicPr>
            <a:picLocks noChangeAspect="1"/>
          </p:cNvPicPr>
          <p:nvPr/>
        </p:nvPicPr>
        <p:blipFill>
          <a:blip r:embed="rId3"/>
          <a:stretch/>
        </p:blipFill>
        <p:spPr bwMode="auto">
          <a:xfrm>
            <a:off x="3870307" y="2443663"/>
            <a:ext cx="5197319" cy="2724335"/>
          </a:xfrm>
          <a:prstGeom prst="rect">
            <a:avLst/>
          </a:prstGeom>
          <a:ln>
            <a:solidFill>
              <a:schemeClr val="accent1">
                <a:lumMod val="75000"/>
              </a:schemeClr>
            </a:solidFill>
          </a:ln>
        </p:spPr>
      </p:pic>
    </p:spTree>
    <p:extLst>
      <p:ext uri="{BB962C8B-B14F-4D97-AF65-F5344CB8AC3E}">
        <p14:creationId xmlns:p14="http://schemas.microsoft.com/office/powerpoint/2010/main" val="1485967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ZoneTexte 7"/>
          <p:cNvSpPr/>
          <p:nvPr/>
        </p:nvSpPr>
        <p:spPr bwMode="auto">
          <a:xfrm>
            <a:off x="2195737" y="1052736"/>
            <a:ext cx="5246339" cy="369332"/>
          </a:xfrm>
          <a:prstGeom prst="rect">
            <a:avLst/>
          </a:prstGeom>
          <a:noFill/>
          <a:ln w="38100">
            <a:solidFill>
              <a:schemeClr val="accent1">
                <a:lumMod val="75000"/>
              </a:schemeClr>
            </a:solidFill>
          </a:ln>
        </p:spPr>
        <p:txBody>
          <a:bodyPr wrap="square" rtlCol="0">
            <a:spAutoFit/>
          </a:bodyPr>
          <a:lstStyle/>
          <a:p>
            <a:pPr algn="ctr">
              <a:defRPr/>
            </a:pPr>
            <a:r>
              <a:rPr lang="fr-FR"/>
              <a:t>Travailler par capacités, un outil de remédiation</a:t>
            </a:r>
            <a:endParaRPr/>
          </a:p>
        </p:txBody>
      </p:sp>
      <p:pic>
        <p:nvPicPr>
          <p:cNvPr id="6" name="Picture 2"/>
          <p:cNvPicPr>
            <a:picLocks noChangeAspect="1" noChangeArrowheads="1"/>
          </p:cNvPicPr>
          <p:nvPr/>
        </p:nvPicPr>
        <p:blipFill>
          <a:blip r:embed="rId2"/>
          <a:stretch/>
        </p:blipFill>
        <p:spPr bwMode="auto">
          <a:xfrm>
            <a:off x="0" y="1530777"/>
            <a:ext cx="9144000" cy="2254685"/>
          </a:xfrm>
          <a:prstGeom prst="rect">
            <a:avLst/>
          </a:prstGeom>
          <a:noFill/>
          <a:ln w="9525">
            <a:noFill/>
            <a:miter lim="800000"/>
            <a:headEnd/>
            <a:tailEnd/>
          </a:ln>
        </p:spPr>
      </p:pic>
      <p:sp>
        <p:nvSpPr>
          <p:cNvPr id="7" name="ZoneTexte 5"/>
          <p:cNvSpPr>
            <a:spLocks/>
          </p:cNvSpPr>
          <p:nvPr/>
        </p:nvSpPr>
        <p:spPr bwMode="auto">
          <a:xfrm>
            <a:off x="0" y="3742581"/>
            <a:ext cx="9144000" cy="1869743"/>
          </a:xfrm>
          <a:prstGeom prst="rect">
            <a:avLst/>
          </a:prstGeom>
          <a:noFill/>
        </p:spPr>
        <p:txBody>
          <a:bodyPr wrap="square" rtlCol="0">
            <a:spAutoFit/>
          </a:bodyPr>
          <a:lstStyle/>
          <a:p>
            <a:pPr>
              <a:defRPr/>
            </a:pPr>
            <a:r>
              <a:rPr lang="fr-FR" sz="1650"/>
              <a:t>- Evaluer par compétences, </a:t>
            </a:r>
            <a:r>
              <a:rPr lang="fr-FR" sz="1650" b="1"/>
              <a:t>une pratique connue des élèves</a:t>
            </a:r>
            <a:r>
              <a:rPr lang="fr-FR" sz="1650"/>
              <a:t> très courante en collège</a:t>
            </a:r>
            <a:endParaRPr/>
          </a:p>
          <a:p>
            <a:pPr>
              <a:defRPr/>
            </a:pPr>
            <a:r>
              <a:rPr lang="fr-FR" sz="1650"/>
              <a:t>- </a:t>
            </a:r>
            <a:r>
              <a:rPr lang="fr-FR" sz="1650" b="1"/>
              <a:t>Affichage clair</a:t>
            </a:r>
            <a:r>
              <a:rPr lang="fr-FR" sz="1650"/>
              <a:t> des capacités travaillées durant la séquence et évaluées</a:t>
            </a:r>
            <a:endParaRPr/>
          </a:p>
          <a:p>
            <a:pPr>
              <a:defRPr/>
            </a:pPr>
            <a:r>
              <a:rPr lang="fr-FR" sz="1650"/>
              <a:t>- Evaluer par capacité interroge la question de la notation dans l’évaluation</a:t>
            </a:r>
            <a:endParaRPr/>
          </a:p>
          <a:p>
            <a:pPr>
              <a:defRPr/>
            </a:pPr>
            <a:r>
              <a:rPr lang="fr-FR" sz="1650"/>
              <a:t>- Permet </a:t>
            </a:r>
            <a:r>
              <a:rPr lang="fr-FR" sz="1650" b="1"/>
              <a:t>d’individualiser la correction</a:t>
            </a:r>
            <a:r>
              <a:rPr lang="fr-FR" sz="1650"/>
              <a:t> et de cibler les points forts et les points à travailler</a:t>
            </a:r>
            <a:endParaRPr/>
          </a:p>
          <a:p>
            <a:pPr>
              <a:defRPr/>
            </a:pPr>
            <a:r>
              <a:rPr lang="fr-FR" sz="1650"/>
              <a:t>- Capacités (et sous-capacités) </a:t>
            </a:r>
            <a:r>
              <a:rPr lang="fr-FR" sz="1650" b="1"/>
              <a:t>à ajuster</a:t>
            </a:r>
            <a:r>
              <a:rPr lang="fr-FR" sz="1650"/>
              <a:t> selon ses élèves</a:t>
            </a:r>
            <a:endParaRPr/>
          </a:p>
          <a:p>
            <a:pPr>
              <a:defRPr/>
            </a:pPr>
            <a:r>
              <a:rPr lang="fr-FR" sz="1650"/>
              <a:t>- </a:t>
            </a:r>
            <a:r>
              <a:rPr lang="fr-FR" sz="1650" b="1"/>
              <a:t>Attendus progressifs</a:t>
            </a:r>
            <a:r>
              <a:rPr lang="fr-FR" sz="1650"/>
              <a:t> que l’on peut </a:t>
            </a:r>
            <a:r>
              <a:rPr lang="fr-FR" sz="1650" b="1"/>
              <a:t>harmoniser </a:t>
            </a:r>
            <a:r>
              <a:rPr lang="fr-FR" sz="1650"/>
              <a:t>dans les équipes </a:t>
            </a:r>
            <a:endParaRPr/>
          </a:p>
          <a:p>
            <a:pPr>
              <a:defRPr/>
            </a:pPr>
            <a:r>
              <a:rPr lang="fr-FR" sz="1650"/>
              <a:t>- Possibilité de travailler </a:t>
            </a:r>
            <a:r>
              <a:rPr lang="fr-FR" sz="1650" b="1"/>
              <a:t>l’auto-évaluation</a:t>
            </a:r>
            <a:endParaRPr/>
          </a:p>
        </p:txBody>
      </p:sp>
    </p:spTree>
    <p:extLst>
      <p:ext uri="{BB962C8B-B14F-4D97-AF65-F5344CB8AC3E}">
        <p14:creationId xmlns:p14="http://schemas.microsoft.com/office/powerpoint/2010/main" val="3632199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6F8E95-8FDE-4E89-BE1F-51D14BC6C398}"/>
              </a:ext>
            </a:extLst>
          </p:cNvPr>
          <p:cNvSpPr>
            <a:spLocks noGrp="1"/>
          </p:cNvSpPr>
          <p:nvPr>
            <p:ph type="title"/>
          </p:nvPr>
        </p:nvSpPr>
        <p:spPr/>
        <p:txBody>
          <a:bodyPr/>
          <a:lstStyle/>
          <a:p>
            <a:endParaRPr lang="fr-FR" dirty="0"/>
          </a:p>
        </p:txBody>
      </p:sp>
      <p:sp>
        <p:nvSpPr>
          <p:cNvPr id="10" name="Espace réservé du contenu 9">
            <a:extLst>
              <a:ext uri="{FF2B5EF4-FFF2-40B4-BE49-F238E27FC236}">
                <a16:creationId xmlns:a16="http://schemas.microsoft.com/office/drawing/2014/main" id="{58A0255E-109F-4667-8DF2-353885198BD8}"/>
              </a:ext>
            </a:extLst>
          </p:cNvPr>
          <p:cNvSpPr>
            <a:spLocks noGrp="1"/>
          </p:cNvSpPr>
          <p:nvPr>
            <p:ph idx="1"/>
          </p:nvPr>
        </p:nvSpPr>
        <p:spPr/>
        <p:txBody>
          <a:bodyPr/>
          <a:lstStyle/>
          <a:p>
            <a:pPr marL="0" indent="0">
              <a:buNone/>
            </a:pPr>
            <a:endParaRPr lang="fr-FR" dirty="0"/>
          </a:p>
        </p:txBody>
      </p:sp>
      <p:sp>
        <p:nvSpPr>
          <p:cNvPr id="3" name="ZoneTexte 2">
            <a:extLst>
              <a:ext uri="{FF2B5EF4-FFF2-40B4-BE49-F238E27FC236}">
                <a16:creationId xmlns:a16="http://schemas.microsoft.com/office/drawing/2014/main" id="{70EA6B76-5E9D-4E0F-90F7-A47F48663E3F}"/>
              </a:ext>
            </a:extLst>
          </p:cNvPr>
          <p:cNvSpPr txBox="1"/>
          <p:nvPr/>
        </p:nvSpPr>
        <p:spPr>
          <a:xfrm>
            <a:off x="2110538" y="167129"/>
            <a:ext cx="464451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Travail de remédiation en Histoire-Géographie</a:t>
            </a:r>
          </a:p>
        </p:txBody>
      </p:sp>
      <p:sp>
        <p:nvSpPr>
          <p:cNvPr id="5" name="ZoneTexte 4">
            <a:extLst>
              <a:ext uri="{FF2B5EF4-FFF2-40B4-BE49-F238E27FC236}">
                <a16:creationId xmlns:a16="http://schemas.microsoft.com/office/drawing/2014/main" id="{C90BF671-3017-4C8A-AAC6-94E53EAB2C8E}"/>
              </a:ext>
            </a:extLst>
          </p:cNvPr>
          <p:cNvSpPr txBox="1"/>
          <p:nvPr/>
        </p:nvSpPr>
        <p:spPr>
          <a:xfrm>
            <a:off x="386535" y="1052736"/>
            <a:ext cx="837093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b="1" u="sng" dirty="0"/>
          </a:p>
          <a:p>
            <a:r>
              <a:rPr lang="fr-FR" b="1" u="sng" dirty="0"/>
              <a:t>Objectif:</a:t>
            </a:r>
            <a:r>
              <a:rPr lang="fr-FR" dirty="0"/>
              <a:t> Créer une balise de remédiation en Histoire/Géographie pour une individualisation de la correction, une introduction à la métacognition et l’évaluation formative.</a:t>
            </a:r>
          </a:p>
          <a:p>
            <a:r>
              <a:rPr lang="fr-FR" dirty="0"/>
              <a:t>Ainsi, l’élève peut augmenter sa note en reprenant deux éléments de sa copie. Ceux-ci sont signalés par une balise,</a:t>
            </a:r>
          </a:p>
          <a:p>
            <a:r>
              <a:rPr lang="fr-FR" b="1" dirty="0"/>
              <a:t>Ex: #ARG, remédiation sur l’argumentation.</a:t>
            </a:r>
          </a:p>
          <a:p>
            <a:r>
              <a:rPr lang="fr-FR" dirty="0"/>
              <a:t>La balise renvoie à une fiche méthodologique ou une capsule vidéo, identifiant et décrivant les types d’erreurs. Cette fiche est disponible sur l’ENT par exemple.</a:t>
            </a:r>
          </a:p>
          <a:p>
            <a:r>
              <a:rPr lang="fr-FR" dirty="0"/>
              <a:t>Grâce à un document collaboratif (ENT, Moodle…), visible de l’enseignant et de l’élève, ce dernier réalise son travail de correction.</a:t>
            </a:r>
          </a:p>
          <a:p>
            <a:r>
              <a:rPr lang="fr-FR" b="1" u="sng" dirty="0"/>
              <a:t>Exemple: remédiation pour l’argumentation</a:t>
            </a:r>
          </a:p>
          <a:p>
            <a:r>
              <a:rPr lang="fr-FR" dirty="0"/>
              <a:t>						</a:t>
            </a:r>
          </a:p>
        </p:txBody>
      </p:sp>
      <p:pic>
        <p:nvPicPr>
          <p:cNvPr id="8" name="Image 7">
            <a:extLst>
              <a:ext uri="{FF2B5EF4-FFF2-40B4-BE49-F238E27FC236}">
                <a16:creationId xmlns:a16="http://schemas.microsoft.com/office/drawing/2014/main" id="{F986A583-C0FE-4072-B6F7-179577A5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236" y="4871661"/>
            <a:ext cx="1164893" cy="873671"/>
          </a:xfrm>
          <a:prstGeom prst="rect">
            <a:avLst/>
          </a:prstGeom>
        </p:spPr>
      </p:pic>
      <p:pic>
        <p:nvPicPr>
          <p:cNvPr id="6" name="Image 5">
            <a:extLst>
              <a:ext uri="{FF2B5EF4-FFF2-40B4-BE49-F238E27FC236}">
                <a16:creationId xmlns:a16="http://schemas.microsoft.com/office/drawing/2014/main" id="{52F615A6-67CD-47D8-A0E6-08F5250AB6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88" t="22700" r="32916" b="18500"/>
          <a:stretch/>
        </p:blipFill>
        <p:spPr>
          <a:xfrm>
            <a:off x="319847" y="4548783"/>
            <a:ext cx="3329862" cy="2304256"/>
          </a:xfrm>
          <a:prstGeom prst="rect">
            <a:avLst/>
          </a:prstGeom>
        </p:spPr>
      </p:pic>
      <p:sp>
        <p:nvSpPr>
          <p:cNvPr id="7" name="ZoneTexte 6">
            <a:extLst>
              <a:ext uri="{FF2B5EF4-FFF2-40B4-BE49-F238E27FC236}">
                <a16:creationId xmlns:a16="http://schemas.microsoft.com/office/drawing/2014/main" id="{4CB2157B-5655-4BEF-B268-EACEE93A4463}"/>
              </a:ext>
            </a:extLst>
          </p:cNvPr>
          <p:cNvSpPr txBox="1"/>
          <p:nvPr/>
        </p:nvSpPr>
        <p:spPr>
          <a:xfrm>
            <a:off x="3649709" y="5308496"/>
            <a:ext cx="1566174" cy="784830"/>
          </a:xfrm>
          <a:prstGeom prst="rect">
            <a:avLst/>
          </a:prstGeom>
          <a:noFill/>
        </p:spPr>
        <p:txBody>
          <a:bodyPr wrap="square" rtlCol="0">
            <a:spAutoFit/>
          </a:bodyPr>
          <a:lstStyle/>
          <a:p>
            <a:r>
              <a:rPr lang="fr-FR" sz="675" dirty="0"/>
              <a:t>Avec l’aimable autorisation de</a:t>
            </a:r>
          </a:p>
          <a:p>
            <a:r>
              <a:rPr lang="fr-FR" sz="675" dirty="0"/>
              <a:t> Jordi </a:t>
            </a:r>
            <a:r>
              <a:rPr lang="fr-FR" sz="675" dirty="0" err="1"/>
              <a:t>Colomer</a:t>
            </a:r>
            <a:r>
              <a:rPr lang="fr-FR" sz="675" dirty="0"/>
              <a:t>,  lycée M. Berthelot (86)</a:t>
            </a:r>
          </a:p>
          <a:p>
            <a:r>
              <a:rPr lang="fr-FR" sz="675" dirty="0"/>
              <a:t>Académie de Poitiers</a:t>
            </a:r>
          </a:p>
          <a:p>
            <a:endParaRPr lang="fr-FR" dirty="0"/>
          </a:p>
        </p:txBody>
      </p:sp>
      <p:sp>
        <p:nvSpPr>
          <p:cNvPr id="9" name="ZoneTexte 8">
            <a:extLst>
              <a:ext uri="{FF2B5EF4-FFF2-40B4-BE49-F238E27FC236}">
                <a16:creationId xmlns:a16="http://schemas.microsoft.com/office/drawing/2014/main" id="{FA6B10B8-20D9-4572-AC44-C5EA9E384AE5}"/>
              </a:ext>
            </a:extLst>
          </p:cNvPr>
          <p:cNvSpPr txBox="1"/>
          <p:nvPr/>
        </p:nvSpPr>
        <p:spPr>
          <a:xfrm>
            <a:off x="4079605" y="2812077"/>
            <a:ext cx="3851287"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En face d’un paragraphe, où une idée n’est pas assez illustrée, expliquée ou démontrée, placez la balise #ARG: elle renvoie à un document disponible rappelant les différents types d’erreurs. Vous pouvez fournir un exemple afin de réactiver une compétence où une partie du cours. Vous guidez l’élève pour qu’il travaille sur cette erreur. Il réalise sa correction sur un document collaboratif transmis à l’enseignant.</a:t>
            </a:r>
          </a:p>
          <a:p>
            <a:endParaRPr lang="fr-FR" dirty="0"/>
          </a:p>
        </p:txBody>
      </p:sp>
    </p:spTree>
    <p:extLst>
      <p:ext uri="{BB962C8B-B14F-4D97-AF65-F5344CB8AC3E}">
        <p14:creationId xmlns:p14="http://schemas.microsoft.com/office/powerpoint/2010/main" val="31116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a:extLst>
              <a:ext uri="{FF2B5EF4-FFF2-40B4-BE49-F238E27FC236}">
                <a16:creationId xmlns:a16="http://schemas.microsoft.com/office/drawing/2014/main" id="{0867ABBA-C878-4A1A-8119-20C8187301F5}"/>
              </a:ext>
            </a:extLst>
          </p:cNvPr>
          <p:cNvSpPr>
            <a:spLocks noGrp="1"/>
          </p:cNvSpPr>
          <p:nvPr>
            <p:ph type="title"/>
          </p:nvPr>
        </p:nvSpPr>
        <p:spPr/>
        <p:txBody>
          <a:bodyPr/>
          <a:lstStyle/>
          <a:p>
            <a:endParaRPr lang="fr-FR"/>
          </a:p>
        </p:txBody>
      </p:sp>
      <p:sp>
        <p:nvSpPr>
          <p:cNvPr id="9" name="Espace réservé du contenu 8">
            <a:extLst>
              <a:ext uri="{FF2B5EF4-FFF2-40B4-BE49-F238E27FC236}">
                <a16:creationId xmlns:a16="http://schemas.microsoft.com/office/drawing/2014/main" id="{89BB9809-877D-4CCA-91C0-93F8E1847AF7}"/>
              </a:ext>
            </a:extLst>
          </p:cNvPr>
          <p:cNvSpPr>
            <a:spLocks noGrp="1"/>
          </p:cNvSpPr>
          <p:nvPr>
            <p:ph idx="1"/>
          </p:nvPr>
        </p:nvSpPr>
        <p:spPr>
          <a:xfrm>
            <a:off x="6624228" y="1597819"/>
            <a:ext cx="1350150" cy="3655219"/>
          </a:xfrm>
        </p:spPr>
        <p:txBody>
          <a:bodyPr>
            <a:normAutofit/>
          </a:bodyPr>
          <a:lstStyle/>
          <a:p>
            <a:pPr marL="0" indent="0">
              <a:buNone/>
            </a:pPr>
            <a:r>
              <a:rPr lang="fr-FR" sz="1800" dirty="0"/>
              <a:t>Une « correction active »</a:t>
            </a:r>
          </a:p>
          <a:p>
            <a:pPr marL="0" indent="0">
              <a:buNone/>
            </a:pPr>
            <a:endParaRPr lang="fr-FR" sz="1800" dirty="0"/>
          </a:p>
          <a:p>
            <a:pPr marL="0" indent="0">
              <a:buNone/>
            </a:pPr>
            <a:r>
              <a:rPr lang="fr-FR" sz="1800" dirty="0"/>
              <a:t>Partir de productions d’élèves</a:t>
            </a:r>
          </a:p>
          <a:p>
            <a:pPr marL="0" indent="0">
              <a:buNone/>
            </a:pPr>
            <a:endParaRPr lang="fr-FR" sz="1800" dirty="0"/>
          </a:p>
        </p:txBody>
      </p:sp>
      <p:sp>
        <p:nvSpPr>
          <p:cNvPr id="10" name="Espace réservé du texte 9">
            <a:extLst>
              <a:ext uri="{FF2B5EF4-FFF2-40B4-BE49-F238E27FC236}">
                <a16:creationId xmlns:a16="http://schemas.microsoft.com/office/drawing/2014/main" id="{B2B34946-6B67-4D40-8CB1-4F7D103C39C7}"/>
              </a:ext>
            </a:extLst>
          </p:cNvPr>
          <p:cNvSpPr>
            <a:spLocks noGrp="1"/>
          </p:cNvSpPr>
          <p:nvPr>
            <p:ph type="body" sz="half" idx="2"/>
          </p:nvPr>
        </p:nvSpPr>
        <p:spPr/>
        <p:txBody>
          <a:bodyPr/>
          <a:lstStyle/>
          <a:p>
            <a:endParaRPr lang="fr-FR"/>
          </a:p>
        </p:txBody>
      </p:sp>
      <p:sp>
        <p:nvSpPr>
          <p:cNvPr id="3" name="ZoneTexte 2">
            <a:extLst>
              <a:ext uri="{FF2B5EF4-FFF2-40B4-BE49-F238E27FC236}">
                <a16:creationId xmlns:a16="http://schemas.microsoft.com/office/drawing/2014/main" id="{B1BC3FDC-7E24-4CAC-BB8A-BB82276FD6CD}"/>
              </a:ext>
            </a:extLst>
          </p:cNvPr>
          <p:cNvSpPr txBox="1"/>
          <p:nvPr/>
        </p:nvSpPr>
        <p:spPr>
          <a:xfrm>
            <a:off x="2104430" y="372159"/>
            <a:ext cx="4644516" cy="646331"/>
          </a:xfrm>
          <a:prstGeom prst="rect">
            <a:avLst/>
          </a:prstGeom>
          <a:noFill/>
          <a:ln w="38100">
            <a:solidFill>
              <a:schemeClr val="accent1"/>
            </a:solidFill>
          </a:ln>
        </p:spPr>
        <p:txBody>
          <a:bodyPr wrap="square" rtlCol="0">
            <a:spAutoFit/>
          </a:bodyPr>
          <a:lstStyle/>
          <a:p>
            <a:r>
              <a:rPr lang="fr-FR" dirty="0"/>
              <a:t>Travail de remédiation en Histoire-Géographie</a:t>
            </a:r>
          </a:p>
        </p:txBody>
      </p:sp>
      <p:pic>
        <p:nvPicPr>
          <p:cNvPr id="2" name="Image 1">
            <a:extLst>
              <a:ext uri="{FF2B5EF4-FFF2-40B4-BE49-F238E27FC236}">
                <a16:creationId xmlns:a16="http://schemas.microsoft.com/office/drawing/2014/main" id="{47DA0367-FAD1-4CCD-B154-54A7DD078907}"/>
              </a:ext>
            </a:extLst>
          </p:cNvPr>
          <p:cNvPicPr>
            <a:picLocks noChangeAspect="1"/>
          </p:cNvPicPr>
          <p:nvPr/>
        </p:nvPicPr>
        <p:blipFill>
          <a:blip r:embed="rId2"/>
          <a:stretch>
            <a:fillRect/>
          </a:stretch>
        </p:blipFill>
        <p:spPr>
          <a:xfrm>
            <a:off x="359532" y="1427950"/>
            <a:ext cx="5768350" cy="3618402"/>
          </a:xfrm>
          <a:prstGeom prst="rect">
            <a:avLst/>
          </a:prstGeom>
        </p:spPr>
      </p:pic>
      <p:cxnSp>
        <p:nvCxnSpPr>
          <p:cNvPr id="12" name="Connecteur droit avec flèche 11">
            <a:extLst>
              <a:ext uri="{FF2B5EF4-FFF2-40B4-BE49-F238E27FC236}">
                <a16:creationId xmlns:a16="http://schemas.microsoft.com/office/drawing/2014/main" id="{6CBE62A0-1EC4-4621-963F-7E8961549C9E}"/>
              </a:ext>
            </a:extLst>
          </p:cNvPr>
          <p:cNvCxnSpPr>
            <a:stCxn id="9" idx="1"/>
          </p:cNvCxnSpPr>
          <p:nvPr/>
        </p:nvCxnSpPr>
        <p:spPr>
          <a:xfrm flipH="1" flipV="1">
            <a:off x="5868144" y="2996952"/>
            <a:ext cx="756084" cy="4284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611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88782EC-75B6-44C2-8299-7513650884DD}"/>
              </a:ext>
            </a:extLst>
          </p:cNvPr>
          <p:cNvSpPr>
            <a:spLocks noGrp="1"/>
          </p:cNvSpPr>
          <p:nvPr>
            <p:ph type="title"/>
          </p:nvPr>
        </p:nvSpPr>
        <p:spPr>
          <a:xfrm>
            <a:off x="845586" y="1646802"/>
            <a:ext cx="2056209" cy="1782198"/>
          </a:xfrm>
        </p:spPr>
        <p:txBody>
          <a:bodyPr>
            <a:normAutofit fontScale="90000"/>
          </a:bodyPr>
          <a:lstStyle/>
          <a:p>
            <a:r>
              <a:rPr lang="fr-FR" sz="1500" dirty="0"/>
              <a:t>Analyser les exemples tirées de copies d’élèves ( conserver l’orthographe et la mise en forme)</a:t>
            </a:r>
            <a:br>
              <a:rPr lang="fr-FR" sz="1500" dirty="0"/>
            </a:br>
            <a:r>
              <a:rPr lang="fr-FR" sz="1500" dirty="0"/>
              <a:t/>
            </a:r>
            <a:br>
              <a:rPr lang="fr-FR" sz="1500" dirty="0"/>
            </a:br>
            <a:r>
              <a:rPr lang="fr-FR" sz="1500" dirty="0"/>
              <a:t>Penser à faire observer les points positifs en premier puis les faiblesses en second</a:t>
            </a:r>
          </a:p>
        </p:txBody>
      </p:sp>
      <p:pic>
        <p:nvPicPr>
          <p:cNvPr id="12" name="Espace réservé du contenu 11">
            <a:extLst>
              <a:ext uri="{FF2B5EF4-FFF2-40B4-BE49-F238E27FC236}">
                <a16:creationId xmlns:a16="http://schemas.microsoft.com/office/drawing/2014/main" id="{1686353C-B0BB-4E50-97B1-379E44C8B3D9}"/>
              </a:ext>
            </a:extLst>
          </p:cNvPr>
          <p:cNvPicPr>
            <a:picLocks noGrp="1" noChangeAspect="1"/>
          </p:cNvPicPr>
          <p:nvPr>
            <p:ph idx="1"/>
          </p:nvPr>
        </p:nvPicPr>
        <p:blipFill>
          <a:blip r:embed="rId2"/>
          <a:stretch>
            <a:fillRect/>
          </a:stretch>
        </p:blipFill>
        <p:spPr>
          <a:xfrm>
            <a:off x="3329863" y="1634397"/>
            <a:ext cx="5649167" cy="3522795"/>
          </a:xfrm>
          <a:prstGeom prst="rect">
            <a:avLst/>
          </a:prstGeom>
        </p:spPr>
      </p:pic>
      <p:pic>
        <p:nvPicPr>
          <p:cNvPr id="8" name="Image 7">
            <a:extLst>
              <a:ext uri="{FF2B5EF4-FFF2-40B4-BE49-F238E27FC236}">
                <a16:creationId xmlns:a16="http://schemas.microsoft.com/office/drawing/2014/main" id="{A038365A-48DE-4774-97E0-FD7557F2C93E}"/>
              </a:ext>
            </a:extLst>
          </p:cNvPr>
          <p:cNvPicPr>
            <a:picLocks noChangeAspect="1"/>
          </p:cNvPicPr>
          <p:nvPr/>
        </p:nvPicPr>
        <p:blipFill>
          <a:blip r:embed="rId3"/>
          <a:stretch>
            <a:fillRect/>
          </a:stretch>
        </p:blipFill>
        <p:spPr>
          <a:xfrm>
            <a:off x="2033718" y="984007"/>
            <a:ext cx="4727858" cy="484674"/>
          </a:xfrm>
          <a:prstGeom prst="rect">
            <a:avLst/>
          </a:prstGeom>
        </p:spPr>
      </p:pic>
      <p:sp>
        <p:nvSpPr>
          <p:cNvPr id="13" name="ZoneTexte 12">
            <a:extLst>
              <a:ext uri="{FF2B5EF4-FFF2-40B4-BE49-F238E27FC236}">
                <a16:creationId xmlns:a16="http://schemas.microsoft.com/office/drawing/2014/main" id="{94895A2E-EDC8-46B1-A39C-E61FC91809AB}"/>
              </a:ext>
            </a:extLst>
          </p:cNvPr>
          <p:cNvSpPr txBox="1"/>
          <p:nvPr/>
        </p:nvSpPr>
        <p:spPr>
          <a:xfrm>
            <a:off x="844395" y="4455114"/>
            <a:ext cx="2269443" cy="1477328"/>
          </a:xfrm>
          <a:prstGeom prst="rect">
            <a:avLst/>
          </a:prstGeom>
          <a:noFill/>
        </p:spPr>
        <p:txBody>
          <a:bodyPr wrap="square" rtlCol="0">
            <a:spAutoFit/>
          </a:bodyPr>
          <a:lstStyle/>
          <a:p>
            <a:r>
              <a:rPr lang="fr-FR" dirty="0"/>
              <a:t>Leur demander ensuite de rédiger une réponse à l’aide des observations faites</a:t>
            </a:r>
          </a:p>
        </p:txBody>
      </p:sp>
      <p:cxnSp>
        <p:nvCxnSpPr>
          <p:cNvPr id="15" name="Connecteur droit avec flèche 14">
            <a:extLst>
              <a:ext uri="{FF2B5EF4-FFF2-40B4-BE49-F238E27FC236}">
                <a16:creationId xmlns:a16="http://schemas.microsoft.com/office/drawing/2014/main" id="{974C67A9-D26D-4799-91BD-37478E806E97}"/>
              </a:ext>
            </a:extLst>
          </p:cNvPr>
          <p:cNvCxnSpPr>
            <a:cxnSpLocks/>
            <a:stCxn id="9" idx="3"/>
          </p:cNvCxnSpPr>
          <p:nvPr/>
        </p:nvCxnSpPr>
        <p:spPr>
          <a:xfrm>
            <a:off x="2901795" y="2537901"/>
            <a:ext cx="536079" cy="27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BE9EE56-AF80-447F-8F7C-12EF9EC27C42}"/>
              </a:ext>
            </a:extLst>
          </p:cNvPr>
          <p:cNvCxnSpPr/>
          <p:nvPr/>
        </p:nvCxnSpPr>
        <p:spPr>
          <a:xfrm>
            <a:off x="3028950" y="4760416"/>
            <a:ext cx="624948" cy="234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88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967937" y="1915589"/>
            <a:ext cx="5590311" cy="982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smtClean="0">
                <a:solidFill>
                  <a:srgbClr val="5AA1D8"/>
                </a:solidFill>
                <a:latin typeface="Arial Black" panose="020B0A04020102020204" pitchFamily="34" charset="0"/>
              </a:rPr>
              <a:t>Le contrôle commun continu E3C</a:t>
            </a:r>
            <a:endParaRPr lang="fr-FR" sz="3200" dirty="0">
              <a:solidFill>
                <a:srgbClr val="5AA1D8"/>
              </a:solidFill>
              <a:latin typeface="Arial Black" panose="020B0A04020102020204" pitchFamily="34" charset="0"/>
            </a:endParaRPr>
          </a:p>
        </p:txBody>
      </p:sp>
      <p:sp>
        <p:nvSpPr>
          <p:cNvPr id="6" name="Espace réservé du texte 4"/>
          <p:cNvSpPr txBox="1">
            <a:spLocks/>
          </p:cNvSpPr>
          <p:nvPr/>
        </p:nvSpPr>
        <p:spPr>
          <a:xfrm>
            <a:off x="2967937" y="2964688"/>
            <a:ext cx="5590006" cy="882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smtClean="0">
                <a:latin typeface="Arial" panose="020B0604020202020204" pitchFamily="34" charset="0"/>
                <a:cs typeface="Arial" panose="020B0604020202020204" pitchFamily="34" charset="0"/>
              </a:rPr>
              <a:t>Série technologique</a:t>
            </a:r>
            <a:endParaRPr lang="fr-FR" dirty="0">
              <a:latin typeface="Arial" panose="020B0604020202020204" pitchFamily="34" charset="0"/>
              <a:cs typeface="Arial" panose="020B0604020202020204" pitchFamily="34" charset="0"/>
            </a:endParaRPr>
          </a:p>
        </p:txBody>
      </p:sp>
      <p:grpSp>
        <p:nvGrpSpPr>
          <p:cNvPr id="7" name="Grouper 9"/>
          <p:cNvGrpSpPr/>
          <p:nvPr/>
        </p:nvGrpSpPr>
        <p:grpSpPr>
          <a:xfrm>
            <a:off x="3098048" y="1624689"/>
            <a:ext cx="525531" cy="171686"/>
            <a:chOff x="5391302" y="1426464"/>
            <a:chExt cx="604579" cy="197510"/>
          </a:xfrm>
          <a:solidFill>
            <a:srgbClr val="5AA1D8"/>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AA1D8"/>
                </a:solidFill>
              </a:endParaRPr>
            </a:p>
          </p:txBody>
        </p:sp>
      </p:grpSp>
    </p:spTree>
    <p:extLst>
      <p:ext uri="{BB962C8B-B14F-4D97-AF65-F5344CB8AC3E}">
        <p14:creationId xmlns:p14="http://schemas.microsoft.com/office/powerpoint/2010/main" val="1449509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8091" y="470263"/>
            <a:ext cx="509068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b="1" dirty="0" smtClean="0"/>
              <a:t>Une nouvelle évaluation, de nouvelles temporalités</a:t>
            </a:r>
            <a:endParaRPr lang="fr-FR" b="1" dirty="0"/>
          </a:p>
        </p:txBody>
      </p:sp>
      <p:sp>
        <p:nvSpPr>
          <p:cNvPr id="4" name="ZoneTexte 3"/>
          <p:cNvSpPr txBox="1"/>
          <p:nvPr/>
        </p:nvSpPr>
        <p:spPr>
          <a:xfrm>
            <a:off x="731520" y="1436914"/>
            <a:ext cx="7413889" cy="369332"/>
          </a:xfrm>
          <a:prstGeom prst="rect">
            <a:avLst/>
          </a:prstGeom>
          <a:noFill/>
        </p:spPr>
        <p:txBody>
          <a:bodyPr wrap="none" rtlCol="0">
            <a:spAutoFit/>
          </a:bodyPr>
          <a:lstStyle/>
          <a:p>
            <a:r>
              <a:rPr lang="fr-FR" dirty="0" smtClean="0"/>
              <a:t>Une évaluation formative et progressive : des évaluations en classe et les E3C</a:t>
            </a:r>
            <a:endParaRPr lang="fr-FR" dirty="0"/>
          </a:p>
        </p:txBody>
      </p:sp>
      <p:pic>
        <p:nvPicPr>
          <p:cNvPr id="5" name="Image 4"/>
          <p:cNvPicPr>
            <a:picLocks noChangeAspect="1"/>
          </p:cNvPicPr>
          <p:nvPr/>
        </p:nvPicPr>
        <p:blipFill>
          <a:blip r:embed="rId3"/>
          <a:stretch>
            <a:fillRect/>
          </a:stretch>
        </p:blipFill>
        <p:spPr>
          <a:xfrm>
            <a:off x="155756" y="1895297"/>
            <a:ext cx="8988244" cy="1847757"/>
          </a:xfrm>
          <a:prstGeom prst="rect">
            <a:avLst/>
          </a:prstGeom>
        </p:spPr>
      </p:pic>
      <p:sp>
        <p:nvSpPr>
          <p:cNvPr id="6" name="ZoneTexte 5"/>
          <p:cNvSpPr txBox="1"/>
          <p:nvPr/>
        </p:nvSpPr>
        <p:spPr>
          <a:xfrm>
            <a:off x="848228" y="4390601"/>
            <a:ext cx="7895409" cy="1200329"/>
          </a:xfrm>
          <a:prstGeom prst="rect">
            <a:avLst/>
          </a:prstGeom>
          <a:noFill/>
        </p:spPr>
        <p:txBody>
          <a:bodyPr wrap="square" rtlCol="0">
            <a:spAutoFit/>
          </a:bodyPr>
          <a:lstStyle/>
          <a:p>
            <a:r>
              <a:rPr lang="fr-FR" dirty="0" smtClean="0"/>
              <a:t>Les E3C et les évaluations en classe</a:t>
            </a:r>
          </a:p>
          <a:p>
            <a:pPr marL="285750" indent="-285750">
              <a:buFontTx/>
              <a:buChar char="-"/>
            </a:pPr>
            <a:r>
              <a:rPr lang="fr-FR" dirty="0" smtClean="0"/>
              <a:t>Une visée formative : les copies sont annotées </a:t>
            </a:r>
            <a:r>
              <a:rPr lang="fr-FR" dirty="0" err="1" smtClean="0"/>
              <a:t>ds</a:t>
            </a:r>
            <a:r>
              <a:rPr lang="fr-FR" dirty="0" smtClean="0"/>
              <a:t> les E3C et en classe</a:t>
            </a:r>
          </a:p>
          <a:p>
            <a:pPr marL="285750" indent="-285750">
              <a:buFontTx/>
              <a:buChar char="-"/>
            </a:pPr>
            <a:r>
              <a:rPr lang="fr-FR" dirty="0" smtClean="0"/>
              <a:t>Une visée certificative : la note compte dans les 30 % et les notes de l’année </a:t>
            </a:r>
            <a:r>
              <a:rPr lang="fr-FR" dirty="0" err="1" smtClean="0"/>
              <a:t>ds</a:t>
            </a:r>
            <a:r>
              <a:rPr lang="fr-FR" dirty="0" smtClean="0"/>
              <a:t> les 10%</a:t>
            </a:r>
            <a:endParaRPr lang="fr-FR" dirty="0"/>
          </a:p>
        </p:txBody>
      </p:sp>
    </p:spTree>
    <p:extLst>
      <p:ext uri="{BB962C8B-B14F-4D97-AF65-F5344CB8AC3E}">
        <p14:creationId xmlns:p14="http://schemas.microsoft.com/office/powerpoint/2010/main" val="351095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txBox="1">
            <a:spLocks/>
          </p:cNvSpPr>
          <p:nvPr/>
        </p:nvSpPr>
        <p:spPr bwMode="auto">
          <a:xfrm>
            <a:off x="804863" y="18256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pPr>
            <a:endParaRPr lang="fr-FR" altLang="fr-FR" sz="2500" dirty="0">
              <a:latin typeface="Arial Black" panose="020B0A04020102020204" pitchFamily="34" charset="0"/>
            </a:endParaRPr>
          </a:p>
          <a:p>
            <a:pPr defTabSz="914400" eaLnBrk="1" hangingPunct="1">
              <a:lnSpc>
                <a:spcPct val="90000"/>
              </a:lnSpc>
            </a:pPr>
            <a:endParaRPr lang="fr-FR" altLang="fr-FR" sz="2500" dirty="0">
              <a:latin typeface="Arial Black" panose="020B0A04020102020204" pitchFamily="34" charset="0"/>
            </a:endParaRPr>
          </a:p>
        </p:txBody>
      </p:sp>
      <p:grpSp>
        <p:nvGrpSpPr>
          <p:cNvPr id="2" name="Grouper 9"/>
          <p:cNvGrpSpPr/>
          <p:nvPr/>
        </p:nvGrpSpPr>
        <p:grpSpPr>
          <a:xfrm>
            <a:off x="199800" y="10728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3" name="ZoneTexte 2"/>
          <p:cNvSpPr txBox="1"/>
          <p:nvPr/>
        </p:nvSpPr>
        <p:spPr>
          <a:xfrm>
            <a:off x="378823" y="2246812"/>
            <a:ext cx="830797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Un programme en Première très proche du programme de la série générale : découpage chronologique, thèmes.</a:t>
            </a:r>
          </a:p>
          <a:p>
            <a:endParaRPr lang="fr-FR" dirty="0"/>
          </a:p>
          <a:p>
            <a:r>
              <a:rPr lang="fr-FR" b="1" dirty="0" smtClean="0"/>
              <a:t>Mais :</a:t>
            </a:r>
          </a:p>
          <a:p>
            <a:pPr marL="285750" indent="-285750">
              <a:buFont typeface="Wingdings" panose="05000000000000000000" pitchFamily="2" charset="2"/>
              <a:buChar char="v"/>
            </a:pPr>
            <a:endParaRPr lang="fr-FR" dirty="0"/>
          </a:p>
          <a:p>
            <a:pPr marL="285750" indent="-285750">
              <a:buFontTx/>
              <a:buChar char="-"/>
            </a:pPr>
            <a:r>
              <a:rPr lang="fr-FR" dirty="0" smtClean="0"/>
              <a:t>En </a:t>
            </a:r>
            <a:r>
              <a:rPr lang="fr-FR" dirty="0"/>
              <a:t>h</a:t>
            </a:r>
            <a:r>
              <a:rPr lang="fr-FR" dirty="0" smtClean="0"/>
              <a:t>istoire : une focale sur la France plus prononcée en série technologique</a:t>
            </a:r>
          </a:p>
          <a:p>
            <a:endParaRPr lang="fr-FR" dirty="0" smtClean="0"/>
          </a:p>
          <a:p>
            <a:pPr marL="285750" indent="-285750">
              <a:buFontTx/>
              <a:buChar char="-"/>
            </a:pPr>
            <a:r>
              <a:rPr lang="fr-FR" dirty="0" smtClean="0"/>
              <a:t>Un vocabulaire très politique, en lien aussi avec l’EMC </a:t>
            </a:r>
          </a:p>
          <a:p>
            <a:endParaRPr lang="fr-FR" dirty="0" smtClean="0"/>
          </a:p>
          <a:p>
            <a:pPr marL="285750" indent="-285750">
              <a:buFontTx/>
              <a:buChar char="-"/>
            </a:pPr>
            <a:r>
              <a:rPr lang="fr-FR" dirty="0" smtClean="0"/>
              <a:t>En géographie :  </a:t>
            </a:r>
            <a:r>
              <a:rPr lang="fr-FR" dirty="0"/>
              <a:t>d</a:t>
            </a:r>
            <a:r>
              <a:rPr lang="fr-FR" dirty="0" smtClean="0"/>
              <a:t>es sujets d’étude qui questionnent des entrées du programme de première générale (ex: métropoles inégales et en mutation/ Lyon : les mutations d’une métropole)</a:t>
            </a:r>
            <a:endParaRPr lang="fr-FR" dirty="0"/>
          </a:p>
        </p:txBody>
      </p:sp>
      <p:sp>
        <p:nvSpPr>
          <p:cNvPr id="4" name="ZoneTexte 3"/>
          <p:cNvSpPr txBox="1"/>
          <p:nvPr/>
        </p:nvSpPr>
        <p:spPr>
          <a:xfrm>
            <a:off x="617629" y="667278"/>
            <a:ext cx="7977731"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400" dirty="0" smtClean="0"/>
              <a:t>Comment traiter le programme des séries technologiques avec un volume horaire contraint et des profils très diversifiés d’élèves ?</a:t>
            </a:r>
            <a:endParaRPr lang="fr-FR" sz="2400" dirty="0"/>
          </a:p>
        </p:txBody>
      </p:sp>
    </p:spTree>
    <p:extLst>
      <p:ext uri="{BB962C8B-B14F-4D97-AF65-F5344CB8AC3E}">
        <p14:creationId xmlns:p14="http://schemas.microsoft.com/office/powerpoint/2010/main" val="3307814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47675" y="875597"/>
            <a:ext cx="4591050" cy="5076825"/>
          </a:xfrm>
          <a:prstGeom prst="rect">
            <a:avLst/>
          </a:prstGeom>
          <a:ln>
            <a:noFill/>
          </a:ln>
          <a:effectLst>
            <a:softEdge rad="112500"/>
          </a:effectLst>
        </p:spPr>
      </p:pic>
      <p:sp>
        <p:nvSpPr>
          <p:cNvPr id="4" name="ZoneTexte 3"/>
          <p:cNvSpPr txBox="1"/>
          <p:nvPr/>
        </p:nvSpPr>
        <p:spPr>
          <a:xfrm>
            <a:off x="136490" y="240963"/>
            <a:ext cx="887101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b="1" dirty="0" smtClean="0"/>
              <a:t>Contenu des E3C : une grande similitude avec les épreuves précédentes : E3C et le bac 2019</a:t>
            </a:r>
            <a:endParaRPr lang="fr-FR" b="1" dirty="0"/>
          </a:p>
        </p:txBody>
      </p:sp>
      <p:pic>
        <p:nvPicPr>
          <p:cNvPr id="5" name="Image 4"/>
          <p:cNvPicPr>
            <a:picLocks noChangeAspect="1"/>
          </p:cNvPicPr>
          <p:nvPr/>
        </p:nvPicPr>
        <p:blipFill>
          <a:blip r:embed="rId3"/>
          <a:stretch>
            <a:fillRect/>
          </a:stretch>
        </p:blipFill>
        <p:spPr>
          <a:xfrm>
            <a:off x="3637301" y="1219407"/>
            <a:ext cx="5162550" cy="3975856"/>
          </a:xfrm>
          <a:prstGeom prst="rect">
            <a:avLst/>
          </a:prstGeom>
          <a:ln>
            <a:noFill/>
          </a:ln>
          <a:effectLst>
            <a:softEdge rad="112500"/>
          </a:effectLst>
        </p:spPr>
      </p:pic>
      <p:pic>
        <p:nvPicPr>
          <p:cNvPr id="6" name="Image 5"/>
          <p:cNvPicPr>
            <a:picLocks noChangeAspect="1"/>
          </p:cNvPicPr>
          <p:nvPr/>
        </p:nvPicPr>
        <p:blipFill>
          <a:blip r:embed="rId4"/>
          <a:stretch>
            <a:fillRect/>
          </a:stretch>
        </p:blipFill>
        <p:spPr>
          <a:xfrm>
            <a:off x="1681162" y="800100"/>
            <a:ext cx="5781675" cy="5257800"/>
          </a:xfrm>
          <a:prstGeom prst="rect">
            <a:avLst/>
          </a:prstGeom>
          <a:ln>
            <a:noFill/>
          </a:ln>
          <a:effectLst>
            <a:softEdge rad="112500"/>
          </a:effectLst>
        </p:spPr>
      </p:pic>
      <p:sp>
        <p:nvSpPr>
          <p:cNvPr id="7" name="ZoneTexte 6"/>
          <p:cNvSpPr txBox="1"/>
          <p:nvPr/>
        </p:nvSpPr>
        <p:spPr>
          <a:xfrm>
            <a:off x="704538" y="6057900"/>
            <a:ext cx="785458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Donc : être vigilant à la progressivité des exigences en lien avec les apprentissages</a:t>
            </a:r>
            <a:endParaRPr lang="fr-FR" dirty="0"/>
          </a:p>
        </p:txBody>
      </p:sp>
    </p:spTree>
    <p:extLst>
      <p:ext uri="{BB962C8B-B14F-4D97-AF65-F5344CB8AC3E}">
        <p14:creationId xmlns:p14="http://schemas.microsoft.com/office/powerpoint/2010/main" val="333767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47675" y="901337"/>
            <a:ext cx="4591050" cy="5051085"/>
          </a:xfrm>
          <a:prstGeom prst="rect">
            <a:avLst/>
          </a:prstGeom>
          <a:ln w="3175">
            <a:solidFill>
              <a:schemeClr val="tx1"/>
            </a:solidFill>
          </a:ln>
          <a:effectLst>
            <a:softEdge rad="112500"/>
          </a:effectLst>
        </p:spPr>
      </p:pic>
      <p:sp>
        <p:nvSpPr>
          <p:cNvPr id="4" name="ZoneTexte 3"/>
          <p:cNvSpPr txBox="1"/>
          <p:nvPr/>
        </p:nvSpPr>
        <p:spPr>
          <a:xfrm>
            <a:off x="136490" y="240963"/>
            <a:ext cx="887101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b="1" dirty="0" smtClean="0"/>
              <a:t>Contenu des E3C : une grande similitude avec les épreuves précédentes : E3C et le bac 2019</a:t>
            </a:r>
            <a:endParaRPr lang="fr-FR" b="1" dirty="0"/>
          </a:p>
        </p:txBody>
      </p:sp>
      <p:sp>
        <p:nvSpPr>
          <p:cNvPr id="7" name="ZoneTexte 6"/>
          <p:cNvSpPr txBox="1"/>
          <p:nvPr/>
        </p:nvSpPr>
        <p:spPr>
          <a:xfrm>
            <a:off x="704538" y="6057900"/>
            <a:ext cx="785458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Donc : être vigilant à la progressivité des exigences en lien avec les apprentissages</a:t>
            </a:r>
            <a:endParaRPr lang="fr-FR" dirty="0"/>
          </a:p>
        </p:txBody>
      </p:sp>
      <p:sp>
        <p:nvSpPr>
          <p:cNvPr id="8" name="Rectangle 7"/>
          <p:cNvSpPr/>
          <p:nvPr/>
        </p:nvSpPr>
        <p:spPr>
          <a:xfrm>
            <a:off x="5551714" y="1175657"/>
            <a:ext cx="3200400" cy="404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-Maîtrise des connaissances dans une démarche (caractériser </a:t>
            </a:r>
            <a:r>
              <a:rPr lang="fr-FR" dirty="0" err="1" smtClean="0"/>
              <a:t>etc</a:t>
            </a:r>
            <a:r>
              <a:rPr lang="fr-FR" dirty="0" smtClean="0"/>
              <a:t>) en histoire et en géographie</a:t>
            </a:r>
          </a:p>
          <a:p>
            <a:pPr algn="ctr"/>
            <a:endParaRPr lang="fr-FR" dirty="0"/>
          </a:p>
          <a:p>
            <a:pPr algn="ctr"/>
            <a:r>
              <a:rPr lang="fr-FR" dirty="0" smtClean="0"/>
              <a:t>Avec une focale sur analyser un document.</a:t>
            </a:r>
          </a:p>
          <a:p>
            <a:pPr algn="ctr"/>
            <a:endParaRPr lang="fr-FR" dirty="0"/>
          </a:p>
          <a:p>
            <a:pPr algn="ctr"/>
            <a:r>
              <a:rPr lang="fr-FR" dirty="0" smtClean="0"/>
              <a:t>Mais pas de croquis en géographie</a:t>
            </a:r>
            <a:endParaRPr lang="fr-FR" dirty="0"/>
          </a:p>
        </p:txBody>
      </p:sp>
      <p:cxnSp>
        <p:nvCxnSpPr>
          <p:cNvPr id="10" name="Connecteur droit avec flèche 9"/>
          <p:cNvCxnSpPr/>
          <p:nvPr/>
        </p:nvCxnSpPr>
        <p:spPr>
          <a:xfrm>
            <a:off x="4545874" y="2651760"/>
            <a:ext cx="862149" cy="1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Parenthèse fermante 10"/>
          <p:cNvSpPr/>
          <p:nvPr/>
        </p:nvSpPr>
        <p:spPr>
          <a:xfrm>
            <a:off x="4859383" y="3161210"/>
            <a:ext cx="313508" cy="2063933"/>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3" name="Connecteur droit avec flèche 12"/>
          <p:cNvCxnSpPr/>
          <p:nvPr/>
        </p:nvCxnSpPr>
        <p:spPr>
          <a:xfrm flipV="1">
            <a:off x="5172891" y="4911634"/>
            <a:ext cx="940526" cy="1031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0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64498" y="479685"/>
            <a:ext cx="1110689" cy="369332"/>
          </a:xfrm>
          <a:prstGeom prst="rect">
            <a:avLst/>
          </a:prstGeom>
          <a:noFill/>
        </p:spPr>
        <p:txBody>
          <a:bodyPr wrap="none" rtlCol="0">
            <a:spAutoFit/>
          </a:bodyPr>
          <a:lstStyle/>
          <a:p>
            <a:r>
              <a:rPr lang="fr-FR" dirty="0" smtClean="0"/>
              <a:t>Sujet zéro</a:t>
            </a:r>
            <a:endParaRPr lang="fr-FR" dirty="0"/>
          </a:p>
        </p:txBody>
      </p:sp>
      <p:pic>
        <p:nvPicPr>
          <p:cNvPr id="5" name="Image 4"/>
          <p:cNvPicPr>
            <a:picLocks noChangeAspect="1"/>
          </p:cNvPicPr>
          <p:nvPr/>
        </p:nvPicPr>
        <p:blipFill>
          <a:blip r:embed="rId2"/>
          <a:stretch>
            <a:fillRect/>
          </a:stretch>
        </p:blipFill>
        <p:spPr>
          <a:xfrm>
            <a:off x="250930" y="947371"/>
            <a:ext cx="5734050" cy="5562600"/>
          </a:xfrm>
          <a:prstGeom prst="rect">
            <a:avLst/>
          </a:prstGeom>
        </p:spPr>
      </p:pic>
      <p:sp>
        <p:nvSpPr>
          <p:cNvPr id="7" name="ZoneTexte 6"/>
          <p:cNvSpPr txBox="1"/>
          <p:nvPr/>
        </p:nvSpPr>
        <p:spPr>
          <a:xfrm>
            <a:off x="6160957" y="947371"/>
            <a:ext cx="2113271" cy="369332"/>
          </a:xfrm>
          <a:prstGeom prst="rect">
            <a:avLst/>
          </a:prstGeom>
          <a:solidFill>
            <a:srgbClr val="D65AC7"/>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lang="fr-FR" dirty="0" smtClean="0"/>
              <a:t>Des verbes d’action </a:t>
            </a:r>
            <a:endParaRPr lang="fr-FR" dirty="0"/>
          </a:p>
        </p:txBody>
      </p:sp>
      <p:sp>
        <p:nvSpPr>
          <p:cNvPr id="8" name="ZoneTexte 7"/>
          <p:cNvSpPr txBox="1"/>
          <p:nvPr/>
        </p:nvSpPr>
        <p:spPr>
          <a:xfrm>
            <a:off x="6160957" y="1813810"/>
            <a:ext cx="216623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Des notions évaluées</a:t>
            </a:r>
            <a:endParaRPr lang="fr-FR" dirty="0"/>
          </a:p>
        </p:txBody>
      </p:sp>
      <p:sp>
        <p:nvSpPr>
          <p:cNvPr id="9" name="Ellipse 8"/>
          <p:cNvSpPr/>
          <p:nvPr/>
        </p:nvSpPr>
        <p:spPr>
          <a:xfrm>
            <a:off x="2548328" y="1543986"/>
            <a:ext cx="1528996" cy="4095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567660" y="1813811"/>
            <a:ext cx="1783830" cy="3693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648918" y="2183142"/>
            <a:ext cx="1139252" cy="3352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469036" y="5651292"/>
            <a:ext cx="2308485" cy="329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548328" y="5981075"/>
            <a:ext cx="2008682" cy="2398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124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24656" y="344774"/>
            <a:ext cx="5767413" cy="369332"/>
          </a:xfrm>
          <a:prstGeom prst="rect">
            <a:avLst/>
          </a:prstGeom>
          <a:noFill/>
        </p:spPr>
        <p:txBody>
          <a:bodyPr wrap="none" rtlCol="0">
            <a:spAutoFit/>
          </a:bodyPr>
          <a:lstStyle/>
          <a:p>
            <a:r>
              <a:rPr lang="fr-FR" dirty="0" smtClean="0"/>
              <a:t>En classe articulation du travail des notions et des capacités</a:t>
            </a:r>
            <a:endParaRPr lang="fr-FR" dirty="0"/>
          </a:p>
        </p:txBody>
      </p:sp>
      <p:pic>
        <p:nvPicPr>
          <p:cNvPr id="4" name="Image 3"/>
          <p:cNvPicPr>
            <a:picLocks noChangeAspect="1"/>
          </p:cNvPicPr>
          <p:nvPr/>
        </p:nvPicPr>
        <p:blipFill>
          <a:blip r:embed="rId3"/>
          <a:stretch>
            <a:fillRect/>
          </a:stretch>
        </p:blipFill>
        <p:spPr>
          <a:xfrm>
            <a:off x="-290630" y="879110"/>
            <a:ext cx="5124450" cy="5219700"/>
          </a:xfrm>
          <a:prstGeom prst="rect">
            <a:avLst/>
          </a:prstGeom>
        </p:spPr>
      </p:pic>
      <p:pic>
        <p:nvPicPr>
          <p:cNvPr id="5" name="Image 4"/>
          <p:cNvPicPr>
            <a:picLocks noChangeAspect="1"/>
          </p:cNvPicPr>
          <p:nvPr/>
        </p:nvPicPr>
        <p:blipFill>
          <a:blip r:embed="rId4"/>
          <a:stretch>
            <a:fillRect/>
          </a:stretch>
        </p:blipFill>
        <p:spPr>
          <a:xfrm>
            <a:off x="4110665" y="1017690"/>
            <a:ext cx="5049987" cy="2471270"/>
          </a:xfrm>
          <a:prstGeom prst="rect">
            <a:avLst/>
          </a:prstGeom>
          <a:effectLst/>
        </p:spPr>
      </p:pic>
      <p:sp>
        <p:nvSpPr>
          <p:cNvPr id="6" name="Rectangle 5"/>
          <p:cNvSpPr/>
          <p:nvPr/>
        </p:nvSpPr>
        <p:spPr>
          <a:xfrm>
            <a:off x="1379095" y="1334125"/>
            <a:ext cx="892500" cy="1618937"/>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833821" y="3672590"/>
            <a:ext cx="411968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Capacités:</a:t>
            </a:r>
          </a:p>
          <a:p>
            <a:r>
              <a:rPr lang="fr-FR" dirty="0"/>
              <a:t>« Savoir lire, comprendre et </a:t>
            </a:r>
            <a:r>
              <a:rPr lang="fr-FR" dirty="0" smtClean="0"/>
              <a:t>apprécier une </a:t>
            </a:r>
            <a:r>
              <a:rPr lang="fr-FR" dirty="0"/>
              <a:t>carte, un croquis, un document iconographique </a:t>
            </a:r>
            <a:r>
              <a:rPr lang="fr-FR" dirty="0" smtClean="0"/>
              <a:t>».</a:t>
            </a:r>
          </a:p>
          <a:p>
            <a:r>
              <a:rPr lang="fr-FR" dirty="0"/>
              <a:t>« Utiliser une </a:t>
            </a:r>
            <a:r>
              <a:rPr lang="fr-FR" dirty="0" smtClean="0"/>
              <a:t>approche géographique </a:t>
            </a:r>
            <a:r>
              <a:rPr lang="fr-FR" dirty="0"/>
              <a:t>pour mener une analyse ou construire une argumentation </a:t>
            </a:r>
            <a:r>
              <a:rPr lang="fr-FR" dirty="0" smtClean="0"/>
              <a:t>»</a:t>
            </a:r>
          </a:p>
          <a:p>
            <a:r>
              <a:rPr lang="fr-FR" dirty="0"/>
              <a:t>« Réaliser </a:t>
            </a:r>
            <a:r>
              <a:rPr lang="fr-FR" dirty="0" smtClean="0"/>
              <a:t>des productions </a:t>
            </a:r>
            <a:r>
              <a:rPr lang="fr-FR" dirty="0"/>
              <a:t>graphiques et cartographiques dans le cadre d’une analyse »</a:t>
            </a:r>
          </a:p>
        </p:txBody>
      </p:sp>
    </p:spTree>
    <p:extLst>
      <p:ext uri="{BB962C8B-B14F-4D97-AF65-F5344CB8AC3E}">
        <p14:creationId xmlns:p14="http://schemas.microsoft.com/office/powerpoint/2010/main" val="33329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36872" y="1019331"/>
            <a:ext cx="3730393"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Tx/>
              <a:buChar char="-"/>
            </a:pPr>
            <a:r>
              <a:rPr lang="fr-FR" b="1" dirty="0"/>
              <a:t>Traiter toutes les </a:t>
            </a:r>
            <a:r>
              <a:rPr lang="fr-FR" b="1" dirty="0">
                <a:solidFill>
                  <a:srgbClr val="FF0000"/>
                </a:solidFill>
              </a:rPr>
              <a:t>notions</a:t>
            </a:r>
            <a:r>
              <a:rPr lang="fr-FR" b="1" dirty="0"/>
              <a:t> du thème :</a:t>
            </a:r>
          </a:p>
          <a:p>
            <a:pPr marL="742950" lvl="1" indent="-285750">
              <a:buFontTx/>
              <a:buChar char="-"/>
            </a:pPr>
            <a:r>
              <a:rPr lang="fr-FR" dirty="0"/>
              <a:t>Espace productif</a:t>
            </a:r>
          </a:p>
          <a:p>
            <a:pPr marL="742950" lvl="1" indent="-285750">
              <a:buFontTx/>
              <a:buChar char="-"/>
            </a:pPr>
            <a:r>
              <a:rPr lang="fr-FR" dirty="0"/>
              <a:t>Flux</a:t>
            </a:r>
          </a:p>
          <a:p>
            <a:pPr marL="742950" lvl="1" indent="-285750">
              <a:buFontTx/>
              <a:buChar char="-"/>
            </a:pPr>
            <a:r>
              <a:rPr lang="fr-FR" dirty="0"/>
              <a:t>Production</a:t>
            </a:r>
          </a:p>
          <a:p>
            <a:pPr marL="742950" lvl="1" indent="-285750">
              <a:buFontTx/>
              <a:buChar char="-"/>
            </a:pPr>
            <a:r>
              <a:rPr lang="fr-FR" dirty="0"/>
              <a:t>Réseau international de production</a:t>
            </a:r>
          </a:p>
          <a:p>
            <a:pPr marL="742950" lvl="1" indent="-285750">
              <a:buFontTx/>
              <a:buChar char="-"/>
            </a:pPr>
            <a:r>
              <a:rPr lang="fr-FR" dirty="0"/>
              <a:t>Chaine mondiale de valeur </a:t>
            </a:r>
            <a:r>
              <a:rPr lang="fr-FR" dirty="0" smtClean="0"/>
              <a:t>ajoutée</a:t>
            </a:r>
            <a:endParaRPr lang="fr-FR" dirty="0"/>
          </a:p>
        </p:txBody>
      </p:sp>
      <p:sp>
        <p:nvSpPr>
          <p:cNvPr id="4" name="ZoneTexte 3"/>
          <p:cNvSpPr txBox="1"/>
          <p:nvPr/>
        </p:nvSpPr>
        <p:spPr>
          <a:xfrm>
            <a:off x="436872" y="4407109"/>
            <a:ext cx="368104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Tx/>
              <a:buChar char="-"/>
            </a:pPr>
            <a:r>
              <a:rPr lang="fr-FR" b="1" dirty="0"/>
              <a:t>Mettre en place des repères</a:t>
            </a:r>
          </a:p>
          <a:p>
            <a:pPr marL="742950" lvl="1" indent="-285750">
              <a:buFontTx/>
              <a:buChar char="-"/>
            </a:pPr>
            <a:r>
              <a:rPr lang="fr-FR" dirty="0"/>
              <a:t>Un port mondial</a:t>
            </a:r>
          </a:p>
          <a:p>
            <a:pPr marL="742950" lvl="1" indent="-285750">
              <a:buFontTx/>
              <a:buChar char="-"/>
            </a:pPr>
            <a:r>
              <a:rPr lang="fr-FR" dirty="0"/>
              <a:t>Une grande façade maritime </a:t>
            </a:r>
            <a:r>
              <a:rPr lang="fr-FR" dirty="0" smtClean="0"/>
              <a:t>mondiale</a:t>
            </a:r>
            <a:endParaRPr lang="fr-FR" dirty="0"/>
          </a:p>
        </p:txBody>
      </p:sp>
      <p:sp>
        <p:nvSpPr>
          <p:cNvPr id="5" name="ZoneTexte 4"/>
          <p:cNvSpPr txBox="1"/>
          <p:nvPr/>
        </p:nvSpPr>
        <p:spPr>
          <a:xfrm>
            <a:off x="4452079" y="659570"/>
            <a:ext cx="4167265"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dirty="0"/>
              <a:t>Travailler sur des documents à grande </a:t>
            </a:r>
            <a:r>
              <a:rPr lang="fr-FR" b="1" dirty="0" smtClean="0"/>
              <a:t>échelle : </a:t>
            </a:r>
            <a:r>
              <a:rPr lang="fr-FR" dirty="0"/>
              <a:t>« </a:t>
            </a:r>
            <a:r>
              <a:rPr lang="fr-FR" b="1" dirty="0"/>
              <a:t>Savoir lire, comprendre et </a:t>
            </a:r>
            <a:r>
              <a:rPr lang="fr-FR" b="1" dirty="0" smtClean="0"/>
              <a:t>apprécier une </a:t>
            </a:r>
            <a:r>
              <a:rPr lang="fr-FR" b="1" dirty="0"/>
              <a:t>carte, un croquis, un document iconographique </a:t>
            </a:r>
            <a:r>
              <a:rPr lang="fr-FR" dirty="0"/>
              <a:t>».</a:t>
            </a:r>
            <a:endParaRPr lang="fr-FR" b="1" dirty="0"/>
          </a:p>
          <a:p>
            <a:pPr marL="742950" lvl="1" indent="-285750">
              <a:buFontTx/>
              <a:buChar char="-"/>
            </a:pPr>
            <a:r>
              <a:rPr lang="fr-FR" dirty="0"/>
              <a:t>Montrer que c’est un des grands ports du monde</a:t>
            </a:r>
          </a:p>
          <a:p>
            <a:pPr marL="742950" lvl="1" indent="-285750">
              <a:buFontTx/>
              <a:buChar char="-"/>
            </a:pPr>
            <a:r>
              <a:rPr lang="fr-FR" dirty="0"/>
              <a:t>Intégré dans une interface majeure du monde : entre mégalopole européenne et</a:t>
            </a:r>
          </a:p>
          <a:p>
            <a:pPr lvl="1"/>
            <a:r>
              <a:rPr lang="fr-FR" dirty="0"/>
              <a:t> reste du monde</a:t>
            </a:r>
          </a:p>
          <a:p>
            <a:pPr marL="742950" lvl="1" indent="-285750">
              <a:buFontTx/>
              <a:buChar char="-"/>
            </a:pPr>
            <a:r>
              <a:rPr lang="fr-FR" dirty="0"/>
              <a:t>Un espace productif </a:t>
            </a:r>
            <a:r>
              <a:rPr lang="fr-FR" dirty="0" smtClean="0"/>
              <a:t>mixte</a:t>
            </a:r>
            <a:endParaRPr lang="fr-FR" dirty="0"/>
          </a:p>
        </p:txBody>
      </p:sp>
      <p:sp>
        <p:nvSpPr>
          <p:cNvPr id="6" name="ZoneTexte 5"/>
          <p:cNvSpPr txBox="1"/>
          <p:nvPr/>
        </p:nvSpPr>
        <p:spPr>
          <a:xfrm>
            <a:off x="4452078" y="3849287"/>
            <a:ext cx="4167265"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Tx/>
              <a:buChar char="-"/>
            </a:pPr>
            <a:r>
              <a:rPr lang="fr-FR" b="1" dirty="0"/>
              <a:t>Une évaluation formative</a:t>
            </a:r>
          </a:p>
          <a:p>
            <a:r>
              <a:rPr lang="fr-FR" dirty="0"/>
              <a:t>Un schéma d’organisation spatiale du port de Rotterdam intégrant</a:t>
            </a:r>
          </a:p>
          <a:p>
            <a:r>
              <a:rPr lang="fr-FR" dirty="0"/>
              <a:t>les éléments étudiés peut être réalisé. Cela permet de travailler la capacité « </a:t>
            </a:r>
            <a:r>
              <a:rPr lang="fr-FR" b="1" dirty="0"/>
              <a:t>Réaliser des</a:t>
            </a:r>
          </a:p>
          <a:p>
            <a:r>
              <a:rPr lang="fr-FR" b="1" dirty="0"/>
              <a:t>productions graphiques et cartographiques dans le cadre d’une analyse </a:t>
            </a:r>
            <a:r>
              <a:rPr lang="fr-FR" dirty="0" smtClean="0"/>
              <a:t>».</a:t>
            </a:r>
            <a:endParaRPr lang="fr-FR" dirty="0"/>
          </a:p>
        </p:txBody>
      </p:sp>
      <p:sp>
        <p:nvSpPr>
          <p:cNvPr id="7" name="ZoneTexte 6"/>
          <p:cNvSpPr txBox="1"/>
          <p:nvPr/>
        </p:nvSpPr>
        <p:spPr>
          <a:xfrm>
            <a:off x="1079292" y="179883"/>
            <a:ext cx="620875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t>Choix de rentrer par le sujet d’étude sur ROTTERDAM permet </a:t>
            </a:r>
            <a:r>
              <a:rPr lang="fr-FR" dirty="0" smtClean="0"/>
              <a:t>de</a:t>
            </a:r>
            <a:endParaRPr lang="fr-FR" dirty="0"/>
          </a:p>
        </p:txBody>
      </p:sp>
      <p:sp>
        <p:nvSpPr>
          <p:cNvPr id="8" name="Ellipse 7"/>
          <p:cNvSpPr/>
          <p:nvPr/>
        </p:nvSpPr>
        <p:spPr>
          <a:xfrm>
            <a:off x="7704944" y="-86758"/>
            <a:ext cx="914400" cy="7463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2H + 1/2h </a:t>
            </a:r>
            <a:endParaRPr lang="fr-FR" dirty="0">
              <a:solidFill>
                <a:schemeClr val="tx1"/>
              </a:solidFill>
            </a:endParaRPr>
          </a:p>
        </p:txBody>
      </p:sp>
    </p:spTree>
    <p:extLst>
      <p:ext uri="{BB962C8B-B14F-4D97-AF65-F5344CB8AC3E}">
        <p14:creationId xmlns:p14="http://schemas.microsoft.com/office/powerpoint/2010/main" val="1370895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831" t="29262" r="26575" b="6723"/>
          <a:stretch/>
        </p:blipFill>
        <p:spPr>
          <a:xfrm>
            <a:off x="140372" y="290944"/>
            <a:ext cx="9003628" cy="6359237"/>
          </a:xfrm>
          <a:prstGeom prst="rect">
            <a:avLst/>
          </a:prstGeom>
        </p:spPr>
      </p:pic>
    </p:spTree>
    <p:extLst>
      <p:ext uri="{BB962C8B-B14F-4D97-AF65-F5344CB8AC3E}">
        <p14:creationId xmlns:p14="http://schemas.microsoft.com/office/powerpoint/2010/main" val="3146551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7301" t="15436" r="32324" b="5775"/>
          <a:stretch/>
        </p:blipFill>
        <p:spPr>
          <a:xfrm>
            <a:off x="872836" y="775855"/>
            <a:ext cx="7855528" cy="5763491"/>
          </a:xfrm>
          <a:prstGeom prst="rect">
            <a:avLst/>
          </a:prstGeom>
        </p:spPr>
      </p:pic>
    </p:spTree>
    <p:extLst>
      <p:ext uri="{BB962C8B-B14F-4D97-AF65-F5344CB8AC3E}">
        <p14:creationId xmlns:p14="http://schemas.microsoft.com/office/powerpoint/2010/main" val="3914646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9217" t="16383" r="33292" b="5776"/>
          <a:stretch/>
        </p:blipFill>
        <p:spPr>
          <a:xfrm>
            <a:off x="0" y="1"/>
            <a:ext cx="4932218" cy="3754581"/>
          </a:xfrm>
          <a:prstGeom prst="rect">
            <a:avLst/>
          </a:prstGeom>
        </p:spPr>
      </p:pic>
      <p:pic>
        <p:nvPicPr>
          <p:cNvPr id="3" name="Image 2"/>
          <p:cNvPicPr>
            <a:picLocks noChangeAspect="1"/>
          </p:cNvPicPr>
          <p:nvPr/>
        </p:nvPicPr>
        <p:blipFill rotWithShape="1">
          <a:blip r:embed="rId3"/>
          <a:srcRect l="6875" t="18466" r="25829" b="8428"/>
          <a:stretch/>
        </p:blipFill>
        <p:spPr>
          <a:xfrm>
            <a:off x="77812" y="3754582"/>
            <a:ext cx="4854406" cy="2964875"/>
          </a:xfrm>
          <a:prstGeom prst="rect">
            <a:avLst/>
          </a:prstGeom>
        </p:spPr>
      </p:pic>
      <p:pic>
        <p:nvPicPr>
          <p:cNvPr id="4" name="Image 3"/>
          <p:cNvPicPr>
            <a:picLocks noChangeAspect="1"/>
          </p:cNvPicPr>
          <p:nvPr/>
        </p:nvPicPr>
        <p:blipFill rotWithShape="1">
          <a:blip r:embed="rId4"/>
          <a:srcRect l="9004" t="18276" r="30527" b="39867"/>
          <a:stretch/>
        </p:blipFill>
        <p:spPr>
          <a:xfrm>
            <a:off x="1076145" y="3609113"/>
            <a:ext cx="7867770" cy="3061854"/>
          </a:xfrm>
          <a:prstGeom prst="rect">
            <a:avLst/>
          </a:prstGeom>
        </p:spPr>
      </p:pic>
    </p:spTree>
    <p:extLst>
      <p:ext uri="{BB962C8B-B14F-4D97-AF65-F5344CB8AC3E}">
        <p14:creationId xmlns:p14="http://schemas.microsoft.com/office/powerpoint/2010/main" val="2865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8685" t="19602" r="33070" b="6534"/>
          <a:stretch/>
        </p:blipFill>
        <p:spPr>
          <a:xfrm>
            <a:off x="0" y="0"/>
            <a:ext cx="6622473" cy="4721691"/>
          </a:xfrm>
          <a:prstGeom prst="rect">
            <a:avLst/>
          </a:prstGeom>
        </p:spPr>
      </p:pic>
      <p:pic>
        <p:nvPicPr>
          <p:cNvPr id="4" name="Image 3"/>
          <p:cNvPicPr>
            <a:picLocks noChangeAspect="1"/>
          </p:cNvPicPr>
          <p:nvPr/>
        </p:nvPicPr>
        <p:blipFill rotWithShape="1">
          <a:blip r:embed="rId3"/>
          <a:srcRect l="7620" t="20170" r="32431" b="39490"/>
          <a:stretch/>
        </p:blipFill>
        <p:spPr>
          <a:xfrm>
            <a:off x="0" y="4724714"/>
            <a:ext cx="6386945" cy="2133286"/>
          </a:xfrm>
          <a:prstGeom prst="rect">
            <a:avLst/>
          </a:prstGeom>
        </p:spPr>
      </p:pic>
    </p:spTree>
    <p:extLst>
      <p:ext uri="{BB962C8B-B14F-4D97-AF65-F5344CB8AC3E}">
        <p14:creationId xmlns:p14="http://schemas.microsoft.com/office/powerpoint/2010/main" val="2636963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18694" t="20739" r="42334" b="5587"/>
          <a:stretch/>
        </p:blipFill>
        <p:spPr>
          <a:xfrm>
            <a:off x="2646218" y="140779"/>
            <a:ext cx="6137563" cy="6523257"/>
          </a:xfrm>
          <a:prstGeom prst="rect">
            <a:avLst/>
          </a:prstGeom>
        </p:spPr>
      </p:pic>
    </p:spTree>
    <p:extLst>
      <p:ext uri="{BB962C8B-B14F-4D97-AF65-F5344CB8AC3E}">
        <p14:creationId xmlns:p14="http://schemas.microsoft.com/office/powerpoint/2010/main" val="101343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txBox="1">
            <a:spLocks/>
          </p:cNvSpPr>
          <p:nvPr/>
        </p:nvSpPr>
        <p:spPr bwMode="auto">
          <a:xfrm>
            <a:off x="804863" y="18256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pPr>
            <a:endParaRPr lang="fr-FR" altLang="fr-FR" sz="2500" dirty="0">
              <a:latin typeface="Arial Black" panose="020B0A04020102020204" pitchFamily="34" charset="0"/>
            </a:endParaRPr>
          </a:p>
          <a:p>
            <a:pPr defTabSz="914400" eaLnBrk="1" hangingPunct="1">
              <a:lnSpc>
                <a:spcPct val="90000"/>
              </a:lnSpc>
            </a:pPr>
            <a:endParaRPr lang="fr-FR" altLang="fr-FR" sz="2500" dirty="0">
              <a:latin typeface="Arial Black" panose="020B0A04020102020204" pitchFamily="34" charset="0"/>
            </a:endParaRPr>
          </a:p>
        </p:txBody>
      </p:sp>
      <p:sp>
        <p:nvSpPr>
          <p:cNvPr id="6147" name="Espace réservé du texte 5"/>
          <p:cNvSpPr txBox="1">
            <a:spLocks/>
          </p:cNvSpPr>
          <p:nvPr/>
        </p:nvSpPr>
        <p:spPr bwMode="auto">
          <a:xfrm>
            <a:off x="804863" y="1894614"/>
            <a:ext cx="7881937"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ts val="1000"/>
              </a:spcBef>
              <a:buClr>
                <a:srgbClr val="E96667"/>
              </a:buClr>
            </a:pPr>
            <a:endParaRPr lang="fr-FR" altLang="fr-FR" sz="2800" dirty="0">
              <a:latin typeface="Calibri" panose="020F0502020204030204" pitchFamily="34" charset="0"/>
            </a:endParaRPr>
          </a:p>
        </p:txBody>
      </p:sp>
      <p:grpSp>
        <p:nvGrpSpPr>
          <p:cNvPr id="2" name="Grouper 9"/>
          <p:cNvGrpSpPr/>
          <p:nvPr/>
        </p:nvGrpSpPr>
        <p:grpSpPr>
          <a:xfrm>
            <a:off x="199800" y="10728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6149" name="Espace réservé du pied de page 4"/>
          <p:cNvSpPr txBox="1">
            <a:spLocks/>
          </p:cNvSpPr>
          <p:nvPr/>
        </p:nvSpPr>
        <p:spPr bwMode="auto">
          <a:xfrm>
            <a:off x="625475" y="6548438"/>
            <a:ext cx="63277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25"/>
              </a:lnSpc>
            </a:pPr>
            <a:r>
              <a:rPr lang="fr-FR" altLang="fr-FR" sz="900" dirty="0" smtClean="0">
                <a:solidFill>
                  <a:srgbClr val="404040"/>
                </a:solidFill>
              </a:rPr>
              <a:t>Suivi de la réforme du lycée: séries technologiques</a:t>
            </a:r>
            <a:endParaRPr lang="fr-FR" altLang="fr-FR" sz="900" dirty="0">
              <a:solidFill>
                <a:srgbClr val="404040"/>
              </a:solidFill>
            </a:endParaRPr>
          </a:p>
        </p:txBody>
      </p:sp>
      <p:sp>
        <p:nvSpPr>
          <p:cNvPr id="3" name="ZoneTexte 2"/>
          <p:cNvSpPr txBox="1"/>
          <p:nvPr/>
        </p:nvSpPr>
        <p:spPr>
          <a:xfrm>
            <a:off x="1097280" y="278972"/>
            <a:ext cx="7589520" cy="338554"/>
          </a:xfrm>
          <a:prstGeom prst="rect">
            <a:avLst/>
          </a:prstGeom>
          <a:noFill/>
        </p:spPr>
        <p:txBody>
          <a:bodyPr wrap="square" rtlCol="0">
            <a:spAutoFit/>
          </a:bodyPr>
          <a:lstStyle/>
          <a:p>
            <a:r>
              <a:rPr lang="fr-FR" sz="1600" b="1" dirty="0" smtClean="0"/>
              <a:t>Les programmes des séries technologiques: Points communs, Spécificités?</a:t>
            </a:r>
            <a:endParaRPr lang="fr-FR" sz="1600" b="1" dirty="0"/>
          </a:p>
        </p:txBody>
      </p:sp>
      <p:graphicFrame>
        <p:nvGraphicFramePr>
          <p:cNvPr id="4" name="Tableau 3"/>
          <p:cNvGraphicFramePr>
            <a:graphicFrameLocks noGrp="1"/>
          </p:cNvGraphicFramePr>
          <p:nvPr>
            <p:extLst>
              <p:ext uri="{D42A27DB-BD31-4B8C-83A1-F6EECF244321}">
                <p14:modId xmlns:p14="http://schemas.microsoft.com/office/powerpoint/2010/main" val="2668095494"/>
              </p:ext>
            </p:extLst>
          </p:nvPr>
        </p:nvGraphicFramePr>
        <p:xfrm>
          <a:off x="199800" y="713934"/>
          <a:ext cx="8753700" cy="5394960"/>
        </p:xfrm>
        <a:graphic>
          <a:graphicData uri="http://schemas.openxmlformats.org/drawingml/2006/table">
            <a:tbl>
              <a:tblPr firstRow="1" bandRow="1">
                <a:tableStyleId>{5C22544A-7EE6-4342-B048-85BDC9FD1C3A}</a:tableStyleId>
              </a:tblPr>
              <a:tblGrid>
                <a:gridCol w="4762387">
                  <a:extLst>
                    <a:ext uri="{9D8B030D-6E8A-4147-A177-3AD203B41FA5}">
                      <a16:colId xmlns:a16="http://schemas.microsoft.com/office/drawing/2014/main" val="1891244486"/>
                    </a:ext>
                  </a:extLst>
                </a:gridCol>
                <a:gridCol w="3991313">
                  <a:extLst>
                    <a:ext uri="{9D8B030D-6E8A-4147-A177-3AD203B41FA5}">
                      <a16:colId xmlns:a16="http://schemas.microsoft.com/office/drawing/2014/main" val="4036200204"/>
                    </a:ext>
                  </a:extLst>
                </a:gridCol>
              </a:tblGrid>
              <a:tr h="315973">
                <a:tc>
                  <a:txBody>
                    <a:bodyPr/>
                    <a:lstStyle/>
                    <a:p>
                      <a:r>
                        <a:rPr lang="fr-FR" sz="1600" smtClean="0">
                          <a:latin typeface="Arial" panose="020B0604020202020204" pitchFamily="34" charset="0"/>
                          <a:cs typeface="Arial" panose="020B0604020202020204" pitchFamily="34" charset="0"/>
                        </a:rPr>
                        <a:t>Programme de Première générale technologique</a:t>
                      </a:r>
                      <a:endParaRPr lang="fr-FR" sz="1600" dirty="0">
                        <a:solidFill>
                          <a:schemeClr val="bg1"/>
                        </a:solidFill>
                        <a:latin typeface="Arial" panose="020B0604020202020204" pitchFamily="34" charset="0"/>
                        <a:cs typeface="Arial" panose="020B0604020202020204" pitchFamily="34" charset="0"/>
                      </a:endParaRPr>
                    </a:p>
                  </a:txBody>
                  <a:tcPr/>
                </a:tc>
                <a:tc>
                  <a:txBody>
                    <a:bodyPr/>
                    <a:lstStyle/>
                    <a:p>
                      <a:r>
                        <a:rPr lang="fr-FR" sz="1600" smtClean="0">
                          <a:latin typeface="Arial" panose="020B0604020202020204" pitchFamily="34" charset="0"/>
                          <a:cs typeface="Arial" panose="020B0604020202020204" pitchFamily="34" charset="0"/>
                        </a:rPr>
                        <a:t>Programme de Première générale</a:t>
                      </a: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522318"/>
                  </a:ext>
                </a:extLst>
              </a:tr>
              <a:tr h="1618182">
                <a:tc>
                  <a:txBody>
                    <a:bodyPr/>
                    <a:lstStyle/>
                    <a:p>
                      <a:pPr eaLnBrk="1" fontAlgn="t" hangingPunct="1"/>
                      <a:r>
                        <a:rPr lang="fr-FR" sz="1600" b="1" smtClean="0"/>
                        <a:t>Thème 1:L’Europe </a:t>
                      </a:r>
                      <a:r>
                        <a:rPr lang="fr-FR" sz="1600" b="1" smtClean="0">
                          <a:solidFill>
                            <a:srgbClr val="FF0000"/>
                          </a:solidFill>
                        </a:rPr>
                        <a:t>bouleversée</a:t>
                      </a:r>
                      <a:r>
                        <a:rPr lang="fr-FR" sz="1600" b="1" smtClean="0"/>
                        <a:t> par la Révolution française (1789- 1815) (5-7h)</a:t>
                      </a:r>
                    </a:p>
                    <a:p>
                      <a:pPr eaLnBrk="1" fontAlgn="t" hangingPunct="1"/>
                      <a:endParaRPr lang="fr-FR" sz="1600" smtClean="0"/>
                    </a:p>
                    <a:p>
                      <a:pPr eaLnBrk="1" fontAlgn="t" hangingPunct="1"/>
                      <a:r>
                        <a:rPr lang="fr-FR" sz="1600" b="0" smtClean="0"/>
                        <a:t>Notions : Révolution, Souveraineté, nationale, Égalité devant la loi, Nation, République, Empire.</a:t>
                      </a:r>
                      <a:endParaRPr lang="fr-FR" sz="1600" b="0" dirty="0"/>
                    </a:p>
                  </a:txBody>
                  <a:tcPr>
                    <a:noFill/>
                  </a:tcPr>
                </a:tc>
                <a:tc>
                  <a:txBody>
                    <a:bodyPr/>
                    <a:lstStyle/>
                    <a:p>
                      <a:r>
                        <a:rPr lang="fr-FR" sz="1600" b="1" dirty="0" smtClean="0">
                          <a:latin typeface="Arial" panose="020B0604020202020204" pitchFamily="34" charset="0"/>
                          <a:cs typeface="Arial" panose="020B0604020202020204" pitchFamily="34" charset="0"/>
                        </a:rPr>
                        <a:t>Thème 1 L’Europe face aux Révolutions (11-13h)</a:t>
                      </a:r>
                    </a:p>
                    <a:p>
                      <a:r>
                        <a:rPr lang="fr-FR" sz="1600" dirty="0" smtClean="0">
                          <a:latin typeface="Arial" panose="020B0604020202020204" pitchFamily="34" charset="0"/>
                          <a:cs typeface="Arial" panose="020B0604020202020204" pitchFamily="34" charset="0"/>
                        </a:rPr>
                        <a:t>Chap1:</a:t>
                      </a:r>
                      <a:r>
                        <a:rPr lang="fr-FR" sz="1600" baseline="0" dirty="0" smtClean="0">
                          <a:latin typeface="Arial" panose="020B0604020202020204" pitchFamily="34" charset="0"/>
                          <a:cs typeface="Arial" panose="020B0604020202020204" pitchFamily="34" charset="0"/>
                        </a:rPr>
                        <a:t> La Révolution française: </a:t>
                      </a:r>
                      <a:r>
                        <a:rPr lang="fr-FR" sz="1600" baseline="0" dirty="0" smtClean="0">
                          <a:solidFill>
                            <a:srgbClr val="FF0000"/>
                          </a:solidFill>
                          <a:latin typeface="Arial" panose="020B0604020202020204" pitchFamily="34" charset="0"/>
                          <a:cs typeface="Arial" panose="020B0604020202020204" pitchFamily="34" charset="0"/>
                        </a:rPr>
                        <a:t>une nouvelle conception </a:t>
                      </a:r>
                      <a:r>
                        <a:rPr lang="fr-FR" sz="1600" baseline="0" dirty="0" smtClean="0">
                          <a:latin typeface="Arial" panose="020B0604020202020204" pitchFamily="34" charset="0"/>
                          <a:cs typeface="Arial" panose="020B0604020202020204" pitchFamily="34" charset="0"/>
                        </a:rPr>
                        <a:t>de la nation</a:t>
                      </a:r>
                    </a:p>
                    <a:p>
                      <a:r>
                        <a:rPr lang="fr-FR" sz="1600" b="0" baseline="0" dirty="0" err="1" smtClean="0">
                          <a:solidFill>
                            <a:srgbClr val="00B050"/>
                          </a:solidFill>
                          <a:latin typeface="Arial" panose="020B0604020202020204" pitchFamily="34" charset="0"/>
                          <a:cs typeface="Arial" panose="020B0604020202020204" pitchFamily="34" charset="0"/>
                        </a:rPr>
                        <a:t>Chap</a:t>
                      </a:r>
                      <a:r>
                        <a:rPr lang="fr-FR" sz="1600" b="0" baseline="0" dirty="0" smtClean="0">
                          <a:solidFill>
                            <a:srgbClr val="00B050"/>
                          </a:solidFill>
                          <a:latin typeface="Arial" panose="020B0604020202020204" pitchFamily="34" charset="0"/>
                          <a:cs typeface="Arial" panose="020B0604020202020204" pitchFamily="34" charset="0"/>
                        </a:rPr>
                        <a:t> 2: L’Europe entre restauration et révolution (1814-1848)</a:t>
                      </a:r>
                    </a:p>
                    <a:p>
                      <a:endParaRPr lang="fr-FR" sz="16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41386887"/>
                  </a:ext>
                </a:extLst>
              </a:tr>
              <a:tr h="2489511">
                <a:tc>
                  <a:txBody>
                    <a:bodyPr/>
                    <a:lstStyle/>
                    <a:p>
                      <a:pPr eaLnBrk="1" fontAlgn="t" hangingPunct="1"/>
                      <a:r>
                        <a:rPr lang="fr-FR" sz="1600" baseline="0" dirty="0" smtClean="0">
                          <a:latin typeface="Arial" panose="020B0604020202020204" pitchFamily="34" charset="0"/>
                          <a:cs typeface="Arial" panose="020B0604020202020204" pitchFamily="34" charset="0"/>
                        </a:rPr>
                        <a:t>.</a:t>
                      </a:r>
                      <a:r>
                        <a:rPr lang="fr-FR" sz="1600" b="1" dirty="0" smtClean="0"/>
                        <a:t> </a:t>
                      </a:r>
                      <a:r>
                        <a:rPr lang="fr-FR" sz="1600" b="1" dirty="0" smtClean="0">
                          <a:solidFill>
                            <a:srgbClr val="FF0000"/>
                          </a:solidFill>
                        </a:rPr>
                        <a:t>Thème 2: Les transformations politiques et sociales de la </a:t>
                      </a:r>
                      <a:r>
                        <a:rPr lang="fr-FR" sz="1600" b="1" u="sng" dirty="0" smtClean="0">
                          <a:solidFill>
                            <a:srgbClr val="FF0000"/>
                          </a:solidFill>
                        </a:rPr>
                        <a:t>France</a:t>
                      </a:r>
                      <a:r>
                        <a:rPr lang="fr-FR" sz="1600" b="1" dirty="0" smtClean="0">
                          <a:solidFill>
                            <a:srgbClr val="FF0000"/>
                          </a:solidFill>
                        </a:rPr>
                        <a:t> de 1848 à 1870 </a:t>
                      </a:r>
                      <a:endParaRPr lang="fr-FR" sz="1600" dirty="0" smtClean="0">
                        <a:solidFill>
                          <a:srgbClr val="FF0000"/>
                        </a:solidFill>
                      </a:endParaRPr>
                    </a:p>
                    <a:p>
                      <a:pPr eaLnBrk="1" fontAlgn="t" hangingPunct="1"/>
                      <a:r>
                        <a:rPr lang="fr-FR" sz="1600" b="1" dirty="0" smtClean="0"/>
                        <a:t>(5 -7 h)</a:t>
                      </a:r>
                    </a:p>
                    <a:p>
                      <a:pPr eaLnBrk="1" fontAlgn="t" hangingPunct="1"/>
                      <a:endParaRPr lang="fr-FR" sz="1600" dirty="0" smtClean="0"/>
                    </a:p>
                    <a:p>
                      <a:pPr eaLnBrk="1" fontAlgn="t" hangingPunct="1"/>
                      <a:r>
                        <a:rPr lang="fr-FR" sz="1600" b="1" dirty="0" smtClean="0"/>
                        <a:t>Notions : </a:t>
                      </a:r>
                      <a:r>
                        <a:rPr lang="fr-FR" sz="1600" dirty="0" smtClean="0"/>
                        <a:t>Démocratie, Suffrage universel </a:t>
                      </a:r>
                    </a:p>
                    <a:p>
                      <a:pPr eaLnBrk="1" fontAlgn="t" hangingPunct="1"/>
                      <a:r>
                        <a:rPr lang="fr-FR" sz="1600" dirty="0" smtClean="0"/>
                        <a:t>Masculin, Régime autoritaire, Industrialisation, Urbanisation, Droit de grève</a:t>
                      </a:r>
                      <a:endParaRPr lang="fr-FR" sz="1600" dirty="0">
                        <a:latin typeface="Arial" panose="020B0604020202020204" pitchFamily="34" charset="0"/>
                        <a:cs typeface="Arial" panose="020B0604020202020204" pitchFamily="34" charset="0"/>
                      </a:endParaRPr>
                    </a:p>
                  </a:txBody>
                  <a:tcPr/>
                </a:tc>
                <a:tc>
                  <a:txBody>
                    <a:bodyPr/>
                    <a:lstStyle/>
                    <a:p>
                      <a:r>
                        <a:rPr lang="fr-FR" sz="1600" b="1" dirty="0" smtClean="0">
                          <a:latin typeface="Arial" panose="020B0604020202020204" pitchFamily="34" charset="0"/>
                          <a:cs typeface="Arial" panose="020B0604020202020204" pitchFamily="34" charset="0"/>
                        </a:rPr>
                        <a:t>Thème 2: La France dans l’Europe des nationalités: politique et société (1848-1871)</a:t>
                      </a:r>
                      <a:r>
                        <a:rPr lang="fr-FR" sz="1600" b="1" baseline="0" dirty="0" smtClean="0">
                          <a:latin typeface="Arial" panose="020B0604020202020204" pitchFamily="34" charset="0"/>
                          <a:cs typeface="Arial" panose="020B0604020202020204" pitchFamily="34" charset="0"/>
                        </a:rPr>
                        <a:t>- (11-13h)</a:t>
                      </a:r>
                    </a:p>
                    <a:p>
                      <a:r>
                        <a:rPr lang="fr-FR" sz="1600" baseline="0" dirty="0" err="1" smtClean="0">
                          <a:solidFill>
                            <a:srgbClr val="FF0000"/>
                          </a:solidFill>
                          <a:latin typeface="Arial" panose="020B0604020202020204" pitchFamily="34" charset="0"/>
                          <a:cs typeface="Arial" panose="020B0604020202020204" pitchFamily="34" charset="0"/>
                        </a:rPr>
                        <a:t>Chap</a:t>
                      </a:r>
                      <a:r>
                        <a:rPr lang="fr-FR" sz="1600" baseline="0" dirty="0" smtClean="0">
                          <a:solidFill>
                            <a:srgbClr val="FF0000"/>
                          </a:solidFill>
                          <a:latin typeface="Arial" panose="020B0604020202020204" pitchFamily="34" charset="0"/>
                          <a:cs typeface="Arial" panose="020B0604020202020204" pitchFamily="34" charset="0"/>
                        </a:rPr>
                        <a:t> 1: La difficile entrée dans l’âge démocratique: la Deuxième République et le Second Empire.</a:t>
                      </a:r>
                    </a:p>
                    <a:p>
                      <a:r>
                        <a:rPr lang="fr-FR" sz="1600" baseline="0" dirty="0" smtClean="0">
                          <a:solidFill>
                            <a:srgbClr val="FF0000"/>
                          </a:solidFill>
                          <a:latin typeface="Arial" panose="020B0604020202020204" pitchFamily="34" charset="0"/>
                          <a:cs typeface="Arial" panose="020B0604020202020204" pitchFamily="34" charset="0"/>
                        </a:rPr>
                        <a:t>Chap2: L’industrialisation et l’accélération des transformations économiques et sociales en France.</a:t>
                      </a:r>
                    </a:p>
                    <a:p>
                      <a:r>
                        <a:rPr lang="fr-FR" sz="1600" baseline="0" dirty="0" err="1" smtClean="0">
                          <a:solidFill>
                            <a:srgbClr val="00B050"/>
                          </a:solidFill>
                          <a:latin typeface="Arial" panose="020B0604020202020204" pitchFamily="34" charset="0"/>
                          <a:cs typeface="Arial" panose="020B0604020202020204" pitchFamily="34" charset="0"/>
                        </a:rPr>
                        <a:t>Chap</a:t>
                      </a:r>
                      <a:r>
                        <a:rPr lang="fr-FR" sz="1600" baseline="0" dirty="0" smtClean="0">
                          <a:solidFill>
                            <a:srgbClr val="00B050"/>
                          </a:solidFill>
                          <a:latin typeface="Arial" panose="020B0604020202020204" pitchFamily="34" charset="0"/>
                          <a:cs typeface="Arial" panose="020B0604020202020204" pitchFamily="34" charset="0"/>
                        </a:rPr>
                        <a:t> 3 : La France et la construction de nouveaux Etats par la guerre et la diplomatie.</a:t>
                      </a:r>
                      <a:endParaRPr lang="fr-FR" sz="16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1359843"/>
                  </a:ext>
                </a:extLst>
              </a:tr>
            </a:tbl>
          </a:graphicData>
        </a:graphic>
      </p:graphicFrame>
      <p:sp>
        <p:nvSpPr>
          <p:cNvPr id="7" name="Double flèche horizontale 6"/>
          <p:cNvSpPr/>
          <p:nvPr/>
        </p:nvSpPr>
        <p:spPr>
          <a:xfrm>
            <a:off x="4180114" y="2834646"/>
            <a:ext cx="1802675" cy="3004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RUPTURE</a:t>
            </a:r>
            <a:endParaRPr lang="fr-FR" b="1" dirty="0">
              <a:solidFill>
                <a:schemeClr val="tx1"/>
              </a:solidFill>
            </a:endParaRPr>
          </a:p>
        </p:txBody>
      </p:sp>
      <p:sp>
        <p:nvSpPr>
          <p:cNvPr id="8" name="Double flèche horizontale 7"/>
          <p:cNvSpPr/>
          <p:nvPr/>
        </p:nvSpPr>
        <p:spPr>
          <a:xfrm>
            <a:off x="3996441" y="4026994"/>
            <a:ext cx="580209" cy="190717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FRANCE</a:t>
            </a:r>
            <a:endParaRPr lang="fr-FR" dirty="0"/>
          </a:p>
        </p:txBody>
      </p:sp>
      <p:sp>
        <p:nvSpPr>
          <p:cNvPr id="11" name="Flèche vers le bas 10"/>
          <p:cNvSpPr/>
          <p:nvPr/>
        </p:nvSpPr>
        <p:spPr>
          <a:xfrm>
            <a:off x="4663441" y="1345477"/>
            <a:ext cx="444136" cy="1379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0"/>
                <a:solidFill>
                  <a:schemeClr val="tx1"/>
                </a:solidFill>
                <a:effectLst>
                  <a:outerShdw blurRad="38100" dist="19050" dir="2700000" algn="tl" rotWithShape="0">
                    <a:schemeClr val="dk1">
                      <a:alpha val="40000"/>
                    </a:schemeClr>
                  </a:outerShdw>
                </a:effectLst>
              </a:rPr>
              <a:t>EMC</a:t>
            </a:r>
            <a:endParaRPr lang="fr-FR" b="1" dirty="0">
              <a:ln w="0"/>
              <a:solidFill>
                <a:schemeClr val="tx1"/>
              </a:solidFill>
              <a:effectLst>
                <a:outerShdw blurRad="38100" dist="19050" dir="2700000" algn="tl" rotWithShape="0">
                  <a:schemeClr val="dk1">
                    <a:alpha val="40000"/>
                  </a:schemeClr>
                </a:outerShdw>
              </a:effectLst>
            </a:endParaRPr>
          </a:p>
        </p:txBody>
      </p:sp>
      <p:sp>
        <p:nvSpPr>
          <p:cNvPr id="12" name="Flèche vers le bas 11"/>
          <p:cNvSpPr/>
          <p:nvPr/>
        </p:nvSpPr>
        <p:spPr>
          <a:xfrm>
            <a:off x="4576650" y="3317969"/>
            <a:ext cx="530927" cy="2681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EMC</a:t>
            </a:r>
            <a:endParaRPr lang="fr-FR" b="1" dirty="0">
              <a:solidFill>
                <a:schemeClr val="tx1"/>
              </a:solidFill>
            </a:endParaRPr>
          </a:p>
        </p:txBody>
      </p:sp>
    </p:spTree>
    <p:extLst>
      <p:ext uri="{BB962C8B-B14F-4D97-AF65-F5344CB8AC3E}">
        <p14:creationId xmlns:p14="http://schemas.microsoft.com/office/powerpoint/2010/main" val="1170208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txBox="1">
            <a:spLocks/>
          </p:cNvSpPr>
          <p:nvPr/>
        </p:nvSpPr>
        <p:spPr bwMode="auto">
          <a:xfrm>
            <a:off x="804863" y="18256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pPr>
            <a:endParaRPr lang="fr-FR" altLang="fr-FR" sz="2500" dirty="0">
              <a:latin typeface="Arial Black" panose="020B0A04020102020204" pitchFamily="34" charset="0"/>
            </a:endParaRPr>
          </a:p>
          <a:p>
            <a:pPr defTabSz="914400" eaLnBrk="1" hangingPunct="1">
              <a:lnSpc>
                <a:spcPct val="90000"/>
              </a:lnSpc>
            </a:pPr>
            <a:endParaRPr lang="fr-FR" altLang="fr-FR" sz="2500" dirty="0">
              <a:latin typeface="Arial Black" panose="020B0A04020102020204" pitchFamily="34" charset="0"/>
            </a:endParaRPr>
          </a:p>
        </p:txBody>
      </p:sp>
      <p:sp>
        <p:nvSpPr>
          <p:cNvPr id="6147" name="Espace réservé du texte 5"/>
          <p:cNvSpPr txBox="1">
            <a:spLocks/>
          </p:cNvSpPr>
          <p:nvPr/>
        </p:nvSpPr>
        <p:spPr bwMode="auto">
          <a:xfrm>
            <a:off x="804863" y="1894614"/>
            <a:ext cx="7881937"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ts val="1000"/>
              </a:spcBef>
              <a:buClr>
                <a:srgbClr val="E96667"/>
              </a:buClr>
            </a:pPr>
            <a:endParaRPr lang="fr-FR" altLang="fr-FR" sz="2800" dirty="0">
              <a:latin typeface="Calibri" panose="020F0502020204030204" pitchFamily="34" charset="0"/>
            </a:endParaRPr>
          </a:p>
        </p:txBody>
      </p:sp>
      <p:grpSp>
        <p:nvGrpSpPr>
          <p:cNvPr id="2" name="Grouper 9"/>
          <p:cNvGrpSpPr/>
          <p:nvPr/>
        </p:nvGrpSpPr>
        <p:grpSpPr>
          <a:xfrm>
            <a:off x="199800" y="10728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sp>
        <p:nvSpPr>
          <p:cNvPr id="6149" name="Espace réservé du pied de page 4"/>
          <p:cNvSpPr txBox="1">
            <a:spLocks/>
          </p:cNvSpPr>
          <p:nvPr/>
        </p:nvSpPr>
        <p:spPr bwMode="auto">
          <a:xfrm>
            <a:off x="625475" y="6548438"/>
            <a:ext cx="63277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25"/>
              </a:lnSpc>
            </a:pPr>
            <a:r>
              <a:rPr lang="fr-FR" altLang="fr-FR" sz="900" dirty="0" smtClean="0">
                <a:solidFill>
                  <a:srgbClr val="404040"/>
                </a:solidFill>
              </a:rPr>
              <a:t>Suivi de la réforme du lycée: séries technologiques</a:t>
            </a:r>
            <a:endParaRPr lang="fr-FR" altLang="fr-FR" sz="900" dirty="0">
              <a:solidFill>
                <a:srgbClr val="404040"/>
              </a:solidFill>
            </a:endParaRPr>
          </a:p>
        </p:txBody>
      </p:sp>
      <p:sp>
        <p:nvSpPr>
          <p:cNvPr id="3" name="ZoneTexte 2"/>
          <p:cNvSpPr txBox="1"/>
          <p:nvPr/>
        </p:nvSpPr>
        <p:spPr>
          <a:xfrm>
            <a:off x="1097280" y="278972"/>
            <a:ext cx="7589520" cy="338554"/>
          </a:xfrm>
          <a:prstGeom prst="rect">
            <a:avLst/>
          </a:prstGeom>
          <a:noFill/>
        </p:spPr>
        <p:txBody>
          <a:bodyPr wrap="square" rtlCol="0">
            <a:spAutoFit/>
          </a:bodyPr>
          <a:lstStyle/>
          <a:p>
            <a:r>
              <a:rPr lang="fr-FR" sz="1600" b="1" dirty="0" smtClean="0"/>
              <a:t>Les programmes des séries technologiques: Points communs, Spécificités?</a:t>
            </a:r>
            <a:endParaRPr lang="fr-FR" sz="1600" b="1" dirty="0"/>
          </a:p>
        </p:txBody>
      </p:sp>
      <p:graphicFrame>
        <p:nvGraphicFramePr>
          <p:cNvPr id="4" name="Tableau 3"/>
          <p:cNvGraphicFramePr>
            <a:graphicFrameLocks noGrp="1"/>
          </p:cNvGraphicFramePr>
          <p:nvPr>
            <p:extLst>
              <p:ext uri="{D42A27DB-BD31-4B8C-83A1-F6EECF244321}">
                <p14:modId xmlns:p14="http://schemas.microsoft.com/office/powerpoint/2010/main" val="1160673646"/>
              </p:ext>
            </p:extLst>
          </p:nvPr>
        </p:nvGraphicFramePr>
        <p:xfrm>
          <a:off x="199800" y="713934"/>
          <a:ext cx="8753700" cy="4603804"/>
        </p:xfrm>
        <a:graphic>
          <a:graphicData uri="http://schemas.openxmlformats.org/drawingml/2006/table">
            <a:tbl>
              <a:tblPr firstRow="1" bandRow="1">
                <a:tableStyleId>{5C22544A-7EE6-4342-B048-85BDC9FD1C3A}</a:tableStyleId>
              </a:tblPr>
              <a:tblGrid>
                <a:gridCol w="4762387">
                  <a:extLst>
                    <a:ext uri="{9D8B030D-6E8A-4147-A177-3AD203B41FA5}">
                      <a16:colId xmlns:a16="http://schemas.microsoft.com/office/drawing/2014/main" val="1891244486"/>
                    </a:ext>
                  </a:extLst>
                </a:gridCol>
                <a:gridCol w="3991313">
                  <a:extLst>
                    <a:ext uri="{9D8B030D-6E8A-4147-A177-3AD203B41FA5}">
                      <a16:colId xmlns:a16="http://schemas.microsoft.com/office/drawing/2014/main" val="4036200204"/>
                    </a:ext>
                  </a:extLst>
                </a:gridCol>
              </a:tblGrid>
              <a:tr h="315973">
                <a:tc>
                  <a:txBody>
                    <a:bodyPr/>
                    <a:lstStyle/>
                    <a:p>
                      <a:r>
                        <a:rPr lang="fr-FR" sz="1400" dirty="0" smtClean="0">
                          <a:latin typeface="Arial" panose="020B0604020202020204" pitchFamily="34" charset="0"/>
                          <a:cs typeface="Arial" panose="020B0604020202020204" pitchFamily="34" charset="0"/>
                        </a:rPr>
                        <a:t>Programme de Première générale technologique</a:t>
                      </a:r>
                      <a:endParaRPr lang="fr-FR" sz="1400" dirty="0">
                        <a:solidFill>
                          <a:schemeClr val="bg1"/>
                        </a:solidFill>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Programme de Première générale</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522318"/>
                  </a:ext>
                </a:extLst>
              </a:tr>
              <a:tr h="1618182">
                <a:tc>
                  <a:txBody>
                    <a:bodyPr/>
                    <a:lstStyle/>
                    <a:p>
                      <a:pPr eaLnBrk="1" fontAlgn="t" hangingPunct="1"/>
                      <a:r>
                        <a:rPr lang="fr-FR" sz="1400" b="1" u="none" dirty="0" smtClean="0"/>
                        <a:t>Thème 3 : La Troisième République</a:t>
                      </a:r>
                      <a:r>
                        <a:rPr lang="fr-FR" sz="1400" b="1" dirty="0" smtClean="0"/>
                        <a:t> un régime, un empire colonial (5-7</a:t>
                      </a:r>
                      <a:r>
                        <a:rPr lang="fr-FR" sz="1400" b="1" baseline="0" dirty="0" smtClean="0"/>
                        <a:t> H</a:t>
                      </a:r>
                      <a:r>
                        <a:rPr lang="fr-FR" sz="1400" b="1" dirty="0" smtClean="0"/>
                        <a:t>)</a:t>
                      </a:r>
                      <a:endParaRPr lang="fr-FR" sz="1400" dirty="0" smtClean="0"/>
                    </a:p>
                    <a:p>
                      <a:pPr eaLnBrk="1" fontAlgn="t" hangingPunct="1"/>
                      <a:r>
                        <a:rPr lang="fr-FR" sz="1400" b="1" dirty="0" smtClean="0"/>
                        <a:t>Notions: </a:t>
                      </a:r>
                      <a:r>
                        <a:rPr lang="fr-FR" sz="1400" dirty="0" smtClean="0"/>
                        <a:t>Démocratie, République</a:t>
                      </a:r>
                    </a:p>
                    <a:p>
                      <a:pPr eaLnBrk="1" fontAlgn="t" hangingPunct="1"/>
                      <a:r>
                        <a:rPr lang="fr-FR" sz="1400" dirty="0" smtClean="0"/>
                        <a:t>Libertés fondamentales, Laïcité, Antisémitisme, </a:t>
                      </a:r>
                    </a:p>
                    <a:p>
                      <a:pPr eaLnBrk="1" fontAlgn="t" hangingPunct="1"/>
                      <a:r>
                        <a:rPr lang="fr-FR" sz="1400" dirty="0" smtClean="0"/>
                        <a:t>Colonisation, Société coloniale</a:t>
                      </a:r>
                    </a:p>
                    <a:p>
                      <a:pPr eaLnBrk="1" fontAlgn="t" hangingPunct="1"/>
                      <a:endParaRPr lang="fr-FR" sz="1400" dirty="0"/>
                    </a:p>
                  </a:txBody>
                  <a:tcPr>
                    <a:noFill/>
                  </a:tcPr>
                </a:tc>
                <a:tc>
                  <a:txBody>
                    <a:bodyPr/>
                    <a:lstStyle/>
                    <a:p>
                      <a:r>
                        <a:rPr lang="fr-FR" sz="1400" b="1" dirty="0" smtClean="0">
                          <a:latin typeface="Arial" panose="020B0604020202020204" pitchFamily="34" charset="0"/>
                          <a:cs typeface="Arial" panose="020B0604020202020204" pitchFamily="34" charset="0"/>
                        </a:rPr>
                        <a:t>Thème 3 : La Troisième République avant 1914: un régime politique, un empire colonial (11-13H)</a:t>
                      </a:r>
                    </a:p>
                    <a:p>
                      <a:r>
                        <a:rPr lang="fr-FR" sz="1400" dirty="0" smtClean="0">
                          <a:latin typeface="Arial" panose="020B0604020202020204" pitchFamily="34" charset="0"/>
                          <a:cs typeface="Arial" panose="020B0604020202020204" pitchFamily="34" charset="0"/>
                        </a:rPr>
                        <a:t>Chap1: </a:t>
                      </a:r>
                      <a:r>
                        <a:rPr lang="fr-FR" sz="1400" dirty="0" smtClean="0">
                          <a:solidFill>
                            <a:srgbClr val="FF0000"/>
                          </a:solidFill>
                          <a:latin typeface="Arial" panose="020B0604020202020204" pitchFamily="34" charset="0"/>
                          <a:cs typeface="Arial" panose="020B0604020202020204" pitchFamily="34" charset="0"/>
                        </a:rPr>
                        <a:t>la mise en œuvre du projet républicain</a:t>
                      </a:r>
                    </a:p>
                    <a:p>
                      <a:r>
                        <a:rPr lang="fr-FR" sz="1400" dirty="0" err="1" smtClean="0">
                          <a:latin typeface="Arial" panose="020B0604020202020204" pitchFamily="34" charset="0"/>
                          <a:cs typeface="Arial" panose="020B0604020202020204" pitchFamily="34" charset="0"/>
                        </a:rPr>
                        <a:t>Chap</a:t>
                      </a:r>
                      <a:r>
                        <a:rPr lang="fr-FR" sz="1400" dirty="0" smtClean="0">
                          <a:latin typeface="Arial" panose="020B0604020202020204" pitchFamily="34" charset="0"/>
                          <a:cs typeface="Arial" panose="020B0604020202020204" pitchFamily="34" charset="0"/>
                        </a:rPr>
                        <a:t> 2: Permanence et mutations de la société française jusqu’en 1914</a:t>
                      </a:r>
                    </a:p>
                    <a:p>
                      <a:r>
                        <a:rPr lang="fr-FR" sz="1400" dirty="0" err="1" smtClean="0">
                          <a:latin typeface="Arial" panose="020B0604020202020204" pitchFamily="34" charset="0"/>
                          <a:cs typeface="Arial" panose="020B0604020202020204" pitchFamily="34" charset="0"/>
                        </a:rPr>
                        <a:t>Chap</a:t>
                      </a:r>
                      <a:r>
                        <a:rPr lang="fr-FR" sz="1400" dirty="0" smtClean="0">
                          <a:latin typeface="Arial" panose="020B0604020202020204" pitchFamily="34" charset="0"/>
                          <a:cs typeface="Arial" panose="020B0604020202020204" pitchFamily="34" charset="0"/>
                        </a:rPr>
                        <a:t> 3: </a:t>
                      </a:r>
                      <a:r>
                        <a:rPr lang="fr-FR" sz="1400" dirty="0" smtClean="0">
                          <a:solidFill>
                            <a:srgbClr val="FF0000"/>
                          </a:solidFill>
                          <a:latin typeface="Arial" panose="020B0604020202020204" pitchFamily="34" charset="0"/>
                          <a:cs typeface="Arial" panose="020B0604020202020204" pitchFamily="34" charset="0"/>
                        </a:rPr>
                        <a:t>Métropole et colonies</a:t>
                      </a:r>
                    </a:p>
                    <a:p>
                      <a:endParaRPr lang="fr-FR"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41386887"/>
                  </a:ext>
                </a:extLst>
              </a:tr>
              <a:tr h="2489511">
                <a:tc>
                  <a:txBody>
                    <a:bodyPr/>
                    <a:lstStyle/>
                    <a:p>
                      <a:pPr eaLnBrk="1" fontAlgn="t" hangingPunct="1"/>
                      <a:r>
                        <a:rPr lang="fr-FR" sz="1400" dirty="0" smtClean="0">
                          <a:latin typeface="Arial" panose="020B0604020202020204" pitchFamily="34" charset="0"/>
                          <a:cs typeface="Arial" panose="020B0604020202020204" pitchFamily="34" charset="0"/>
                        </a:rPr>
                        <a:t>Thème 4 : La </a:t>
                      </a:r>
                      <a:r>
                        <a:rPr lang="fr-FR" sz="1400" dirty="0" smtClean="0">
                          <a:solidFill>
                            <a:srgbClr val="FF0000"/>
                          </a:solidFill>
                          <a:latin typeface="Arial" panose="020B0604020202020204" pitchFamily="34" charset="0"/>
                          <a:cs typeface="Arial" panose="020B0604020202020204" pitchFamily="34" charset="0"/>
                        </a:rPr>
                        <a:t>première guerre mondiale </a:t>
                      </a:r>
                      <a:r>
                        <a:rPr lang="fr-FR" sz="1400" dirty="0" smtClean="0">
                          <a:latin typeface="Arial" panose="020B0604020202020204" pitchFamily="34" charset="0"/>
                          <a:cs typeface="Arial" panose="020B0604020202020204" pitchFamily="34" charset="0"/>
                        </a:rPr>
                        <a:t>et </a:t>
                      </a:r>
                      <a:r>
                        <a:rPr lang="fr-FR" sz="1400" dirty="0" smtClean="0">
                          <a:solidFill>
                            <a:srgbClr val="FF0000"/>
                          </a:solidFill>
                          <a:latin typeface="Arial" panose="020B0604020202020204" pitchFamily="34" charset="0"/>
                          <a:cs typeface="Arial" panose="020B0604020202020204" pitchFamily="34" charset="0"/>
                        </a:rPr>
                        <a:t>la fin des empires européens</a:t>
                      </a:r>
                      <a:r>
                        <a:rPr lang="fr-FR" sz="1400" dirty="0" smtClean="0">
                          <a:latin typeface="Arial" panose="020B0604020202020204" pitchFamily="34" charset="0"/>
                          <a:cs typeface="Arial" panose="020B0604020202020204" pitchFamily="34" charset="0"/>
                        </a:rPr>
                        <a:t> (6-7</a:t>
                      </a:r>
                      <a:r>
                        <a:rPr lang="fr-FR" sz="1400" baseline="0" dirty="0" smtClean="0">
                          <a:latin typeface="Arial" panose="020B0604020202020204" pitchFamily="34" charset="0"/>
                          <a:cs typeface="Arial" panose="020B0604020202020204" pitchFamily="34" charset="0"/>
                        </a:rPr>
                        <a:t> H)</a:t>
                      </a:r>
                    </a:p>
                    <a:p>
                      <a:pPr eaLnBrk="1" fontAlgn="t" hangingPunct="1"/>
                      <a:r>
                        <a:rPr lang="fr-FR" sz="1400" baseline="0" dirty="0" smtClean="0">
                          <a:latin typeface="Arial" panose="020B0604020202020204" pitchFamily="34" charset="0"/>
                          <a:cs typeface="Arial" panose="020B0604020202020204" pitchFamily="34" charset="0"/>
                        </a:rPr>
                        <a:t>Notions : empire multinational, mobilisation, front, génocide, traité, diplomatie</a:t>
                      </a:r>
                    </a:p>
                    <a:p>
                      <a:pPr eaLnBrk="1" fontAlgn="t" hangingPunct="1"/>
                      <a:endParaRPr lang="fr-FR" sz="1400" baseline="0" dirty="0" smtClean="0">
                        <a:latin typeface="Arial" panose="020B0604020202020204" pitchFamily="34" charset="0"/>
                        <a:cs typeface="Arial" panose="020B0604020202020204" pitchFamily="34" charset="0"/>
                      </a:endParaRPr>
                    </a:p>
                    <a:p>
                      <a:pPr eaLnBrk="1" fontAlgn="t" hangingPunct="1"/>
                      <a:endParaRPr lang="fr-FR" sz="1400" dirty="0">
                        <a:latin typeface="Arial" panose="020B0604020202020204" pitchFamily="34" charset="0"/>
                        <a:cs typeface="Arial" panose="020B0604020202020204" pitchFamily="34" charset="0"/>
                      </a:endParaRPr>
                    </a:p>
                  </a:txBody>
                  <a:tcPr/>
                </a:tc>
                <a:tc>
                  <a:txBody>
                    <a:bodyPr/>
                    <a:lstStyle/>
                    <a:p>
                      <a:r>
                        <a:rPr lang="fr-FR" sz="1400" dirty="0" smtClean="0">
                          <a:latin typeface="Arial" panose="020B0604020202020204" pitchFamily="34" charset="0"/>
                          <a:cs typeface="Arial" panose="020B0604020202020204" pitchFamily="34" charset="0"/>
                        </a:rPr>
                        <a:t>Thème 4 : La</a:t>
                      </a:r>
                      <a:r>
                        <a:rPr lang="fr-FR" sz="1400" baseline="0" dirty="0" smtClean="0">
                          <a:latin typeface="Arial" panose="020B0604020202020204" pitchFamily="34" charset="0"/>
                          <a:cs typeface="Arial" panose="020B0604020202020204" pitchFamily="34" charset="0"/>
                        </a:rPr>
                        <a:t> </a:t>
                      </a:r>
                      <a:r>
                        <a:rPr lang="fr-FR" sz="1400" baseline="0" dirty="0" smtClean="0">
                          <a:solidFill>
                            <a:srgbClr val="FF0000"/>
                          </a:solidFill>
                          <a:latin typeface="Arial" panose="020B0604020202020204" pitchFamily="34" charset="0"/>
                          <a:cs typeface="Arial" panose="020B0604020202020204" pitchFamily="34" charset="0"/>
                        </a:rPr>
                        <a:t>première guerre mondiale </a:t>
                      </a:r>
                      <a:r>
                        <a:rPr lang="fr-FR" sz="1400" baseline="0" dirty="0" smtClean="0">
                          <a:latin typeface="Arial" panose="020B0604020202020204" pitchFamily="34" charset="0"/>
                          <a:cs typeface="Arial" panose="020B0604020202020204" pitchFamily="34" charset="0"/>
                        </a:rPr>
                        <a:t>: le « suicide de l’Europe » </a:t>
                      </a:r>
                      <a:r>
                        <a:rPr lang="fr-FR" sz="1400" baseline="0" dirty="0" smtClean="0">
                          <a:solidFill>
                            <a:srgbClr val="FF0000"/>
                          </a:solidFill>
                          <a:latin typeface="Arial" panose="020B0604020202020204" pitchFamily="34" charset="0"/>
                          <a:cs typeface="Arial" panose="020B0604020202020204" pitchFamily="34" charset="0"/>
                        </a:rPr>
                        <a:t>et la fin des empires européens</a:t>
                      </a:r>
                      <a:r>
                        <a:rPr lang="fr-FR" sz="1400" baseline="0" dirty="0" smtClean="0">
                          <a:latin typeface="Arial" panose="020B0604020202020204" pitchFamily="34" charset="0"/>
                          <a:cs typeface="Arial" panose="020B0604020202020204" pitchFamily="34" charset="0"/>
                        </a:rPr>
                        <a:t> (11-13 H)</a:t>
                      </a:r>
                      <a:endParaRPr lang="fr-F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1359843"/>
                  </a:ext>
                </a:extLst>
              </a:tr>
            </a:tbl>
          </a:graphicData>
        </a:graphic>
      </p:graphicFrame>
      <p:sp>
        <p:nvSpPr>
          <p:cNvPr id="8" name="Double flèche horizontale 7"/>
          <p:cNvSpPr/>
          <p:nvPr/>
        </p:nvSpPr>
        <p:spPr>
          <a:xfrm>
            <a:off x="4140926" y="983340"/>
            <a:ext cx="435724" cy="190717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FRANCE</a:t>
            </a:r>
            <a:endParaRPr lang="fr-FR" dirty="0"/>
          </a:p>
        </p:txBody>
      </p:sp>
      <p:sp>
        <p:nvSpPr>
          <p:cNvPr id="11" name="Flèche vers le bas 10"/>
          <p:cNvSpPr/>
          <p:nvPr/>
        </p:nvSpPr>
        <p:spPr>
          <a:xfrm>
            <a:off x="4663441" y="1058090"/>
            <a:ext cx="444136" cy="1730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n w="0"/>
                <a:solidFill>
                  <a:schemeClr val="tx1"/>
                </a:solidFill>
                <a:effectLst>
                  <a:outerShdw blurRad="38100" dist="19050" dir="2700000" algn="tl" rotWithShape="0">
                    <a:schemeClr val="dk1">
                      <a:alpha val="40000"/>
                    </a:schemeClr>
                  </a:outerShdw>
                </a:effectLst>
              </a:rPr>
              <a:t>EMC</a:t>
            </a:r>
            <a:endParaRPr lang="fr-FR" b="1" dirty="0">
              <a:ln w="0"/>
              <a:solidFill>
                <a:schemeClr val="tx1"/>
              </a:solidFill>
              <a:effectLst>
                <a:outerShdw blurRad="38100" dist="19050" dir="2700000" algn="tl" rotWithShape="0">
                  <a:schemeClr val="dk1">
                    <a:alpha val="40000"/>
                  </a:schemeClr>
                </a:outerShdw>
              </a:effectLst>
            </a:endParaRPr>
          </a:p>
        </p:txBody>
      </p:sp>
      <p:sp>
        <p:nvSpPr>
          <p:cNvPr id="12" name="Flèche vers le bas 11"/>
          <p:cNvSpPr/>
          <p:nvPr/>
        </p:nvSpPr>
        <p:spPr>
          <a:xfrm>
            <a:off x="4576650" y="2939143"/>
            <a:ext cx="530927" cy="2378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EMC</a:t>
            </a:r>
            <a:endParaRPr lang="fr-FR" b="1" dirty="0">
              <a:solidFill>
                <a:schemeClr val="tx1"/>
              </a:solidFill>
            </a:endParaRPr>
          </a:p>
        </p:txBody>
      </p:sp>
    </p:spTree>
    <p:extLst>
      <p:ext uri="{BB962C8B-B14F-4D97-AF65-F5344CB8AC3E}">
        <p14:creationId xmlns:p14="http://schemas.microsoft.com/office/powerpoint/2010/main" val="322143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487722760"/>
              </p:ext>
            </p:extLst>
          </p:nvPr>
        </p:nvGraphicFramePr>
        <p:xfrm>
          <a:off x="0" y="39185"/>
          <a:ext cx="9144001" cy="6739607"/>
        </p:xfrm>
        <a:graphic>
          <a:graphicData uri="http://schemas.openxmlformats.org/drawingml/2006/table">
            <a:tbl>
              <a:tblPr firstRow="1" bandRow="1">
                <a:tableStyleId>{5C22544A-7EE6-4342-B048-85BDC9FD1C3A}</a:tableStyleId>
              </a:tblPr>
              <a:tblGrid>
                <a:gridCol w="4865915">
                  <a:extLst>
                    <a:ext uri="{9D8B030D-6E8A-4147-A177-3AD203B41FA5}">
                      <a16:colId xmlns:a16="http://schemas.microsoft.com/office/drawing/2014/main" val="3481785801"/>
                    </a:ext>
                  </a:extLst>
                </a:gridCol>
                <a:gridCol w="4278086">
                  <a:extLst>
                    <a:ext uri="{9D8B030D-6E8A-4147-A177-3AD203B41FA5}">
                      <a16:colId xmlns:a16="http://schemas.microsoft.com/office/drawing/2014/main" val="4204718369"/>
                    </a:ext>
                  </a:extLst>
                </a:gridCol>
              </a:tblGrid>
              <a:tr h="770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lt1"/>
                          </a:solidFill>
                          <a:latin typeface="+mn-lt"/>
                          <a:ea typeface="+mn-ea"/>
                          <a:cs typeface="+mn-cs"/>
                        </a:rPr>
                        <a:t>PROGRAMME DE GEOGRAPHIE série technologique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lt1"/>
                          </a:solidFill>
                          <a:latin typeface="+mn-lt"/>
                          <a:ea typeface="+mn-ea"/>
                          <a:cs typeface="+mn-cs"/>
                        </a:rPr>
                        <a:t>Question obligatoire (A) et sujets d’étude (B) </a:t>
                      </a:r>
                      <a:endParaRPr lang="fr-FR"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PROGRAMME</a:t>
                      </a:r>
                      <a:r>
                        <a:rPr lang="fr-FR" sz="1400" baseline="0" dirty="0" smtClean="0"/>
                        <a:t> DE GEOGRAPHIE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aseline="0" dirty="0" smtClean="0"/>
                        <a:t>série générale</a:t>
                      </a:r>
                      <a:endParaRPr lang="fr-FR"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i="0" u="none" strike="noStrike" kern="1200" baseline="0" dirty="0" smtClean="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2085775455"/>
                  </a:ext>
                </a:extLst>
              </a:tr>
              <a:tr h="2364706">
                <a:tc>
                  <a:txBody>
                    <a:bodyPr/>
                    <a:lstStyle/>
                    <a:p>
                      <a:r>
                        <a:rPr lang="fr-FR" sz="1400" b="1" i="0" u="none" strike="noStrike" kern="1200" baseline="0" dirty="0" smtClean="0">
                          <a:solidFill>
                            <a:schemeClr val="dk1"/>
                          </a:solidFill>
                          <a:latin typeface="+mn-lt"/>
                          <a:ea typeface="+mn-ea"/>
                          <a:cs typeface="+mn-cs"/>
                        </a:rPr>
                        <a:t>Thème 1 : </a:t>
                      </a:r>
                      <a:r>
                        <a:rPr lang="fr-FR" sz="1400" b="1" i="0" u="none" strike="noStrike" kern="1200" baseline="0" dirty="0" smtClean="0">
                          <a:solidFill>
                            <a:srgbClr val="FF0000"/>
                          </a:solidFill>
                          <a:latin typeface="+mn-lt"/>
                          <a:ea typeface="+mn-ea"/>
                          <a:cs typeface="+mn-cs"/>
                        </a:rPr>
                        <a:t>La métropolisation </a:t>
                      </a:r>
                      <a:r>
                        <a:rPr lang="fr-FR" sz="1400" b="1" i="0" u="none" strike="noStrike" kern="1200" baseline="0" dirty="0" smtClean="0">
                          <a:solidFill>
                            <a:schemeClr val="dk1"/>
                          </a:solidFill>
                          <a:latin typeface="+mn-lt"/>
                          <a:ea typeface="+mn-ea"/>
                          <a:cs typeface="+mn-cs"/>
                        </a:rPr>
                        <a:t>: un processus mondial différencié (6-8 heures)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rgbClr val="FF0000"/>
                          </a:solidFill>
                          <a:latin typeface="+mn-lt"/>
                          <a:ea typeface="+mn-ea"/>
                          <a:cs typeface="+mn-cs"/>
                        </a:rPr>
                        <a:t>     A – Les villes à l’échelle mondiale : le poids croissant des métropoles</a:t>
                      </a:r>
                      <a:r>
                        <a:rPr lang="fr-FR" sz="1400" b="1" i="0" u="none" strike="noStrike" kern="1200" baseline="0" dirty="0" smtClean="0">
                          <a:solidFill>
                            <a:schemeClr val="tx1"/>
                          </a:solidFill>
                          <a:latin typeface="+mn-lt"/>
                          <a:ea typeface="+mn-ea"/>
                          <a:cs typeface="+mn-cs"/>
                        </a:rPr>
                        <a:t> et des mégalopoles </a:t>
                      </a:r>
                      <a:r>
                        <a:rPr lang="fr-FR" sz="1400" b="0" i="0" u="none" strike="noStrike" kern="1200" baseline="0" dirty="0" smtClean="0">
                          <a:solidFill>
                            <a:schemeClr val="tx1"/>
                          </a:solidFill>
                          <a:latin typeface="+mn-lt"/>
                          <a:ea typeface="+mn-ea"/>
                          <a:cs typeface="+mn-cs"/>
                        </a:rPr>
                        <a:t>	</a:t>
                      </a:r>
                    </a:p>
                    <a:p>
                      <a:r>
                        <a:rPr lang="fr-FR" sz="1400" b="0" i="0" u="none" strike="noStrike" kern="1200" baseline="0" dirty="0" smtClean="0">
                          <a:solidFill>
                            <a:schemeClr val="tx1"/>
                          </a:solidFill>
                          <a:latin typeface="+mn-lt"/>
                          <a:ea typeface="+mn-ea"/>
                          <a:cs typeface="+mn-cs"/>
                        </a:rPr>
                        <a:t>     B – Un sujet d’étude au choix : </a:t>
                      </a:r>
                    </a:p>
                    <a:p>
                      <a:r>
                        <a:rPr lang="fr-FR" sz="1400" b="1" i="0" u="none" strike="noStrike" kern="1200" baseline="0" dirty="0" smtClean="0">
                          <a:solidFill>
                            <a:srgbClr val="002060"/>
                          </a:solidFill>
                          <a:latin typeface="+mn-lt"/>
                          <a:ea typeface="+mn-ea"/>
                          <a:cs typeface="+mn-cs"/>
                        </a:rPr>
                        <a:t>Lyon : les mutations d’une métropole </a:t>
                      </a:r>
                    </a:p>
                    <a:p>
                      <a:r>
                        <a:rPr lang="fr-FR" sz="1400" b="1" i="0" u="none" strike="noStrike" kern="1200" baseline="0" dirty="0" smtClean="0">
                          <a:solidFill>
                            <a:srgbClr val="002060"/>
                          </a:solidFill>
                          <a:latin typeface="+mn-lt"/>
                          <a:ea typeface="+mn-ea"/>
                          <a:cs typeface="+mn-cs"/>
                        </a:rPr>
                        <a:t>Londres, une métropole de rang mondial </a:t>
                      </a:r>
                    </a:p>
                    <a:p>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chemeClr val="tx1"/>
                          </a:solidFill>
                          <a:latin typeface="+mn-lt"/>
                          <a:ea typeface="+mn-ea"/>
                          <a:cs typeface="+mn-cs"/>
                        </a:rPr>
                        <a:t>NOTIONS : Agglomération urbaine  / Centre-périphérie /Métropole / métropolisation  / Ville </a:t>
                      </a:r>
                      <a:r>
                        <a:rPr lang="fr-FR" sz="1400" b="1" i="0" u="none" strike="noStrike" kern="1200" baseline="0" dirty="0" smtClean="0">
                          <a:solidFill>
                            <a:srgbClr val="00B050"/>
                          </a:solidFill>
                          <a:latin typeface="+mn-lt"/>
                          <a:ea typeface="+mn-ea"/>
                          <a:cs typeface="+mn-cs"/>
                        </a:rPr>
                        <a:t>	</a:t>
                      </a:r>
                    </a:p>
                    <a:p>
                      <a:endParaRPr lang="fr-FR" sz="1400" b="0" i="0" u="none" strike="noStrike" kern="1200" baseline="0" dirty="0" smtClean="0">
                        <a:solidFill>
                          <a:schemeClr val="dk1"/>
                        </a:solidFill>
                        <a:latin typeface="+mn-lt"/>
                        <a:ea typeface="+mn-ea"/>
                        <a:cs typeface="+mn-cs"/>
                      </a:endParaRPr>
                    </a:p>
                  </a:txBody>
                  <a:tcPr marL="68580" marR="68580" marT="34290" marB="34290">
                    <a:solidFill>
                      <a:schemeClr val="bg1"/>
                    </a:solidFill>
                  </a:tcPr>
                </a:tc>
                <a:tc>
                  <a:txBody>
                    <a:bodyPr/>
                    <a:lstStyle/>
                    <a:p>
                      <a:r>
                        <a:rPr lang="fr-FR" sz="1400" b="1" i="0" u="none" strike="noStrike" kern="1200" baseline="0" dirty="0" smtClean="0">
                          <a:solidFill>
                            <a:schemeClr val="dk1"/>
                          </a:solidFill>
                          <a:latin typeface="+mn-lt"/>
                          <a:ea typeface="+mn-ea"/>
                          <a:cs typeface="+mn-cs"/>
                        </a:rPr>
                        <a:t>Thème 1 : La métropolisation : un processus mondial différencié (12-14 heures) </a:t>
                      </a:r>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rgbClr val="FF0000"/>
                          </a:solidFill>
                          <a:latin typeface="+mn-lt"/>
                          <a:ea typeface="+mn-ea"/>
                          <a:cs typeface="+mn-cs"/>
                        </a:rPr>
                        <a:t>Les villes à l’échelle mondiale : le poids croissant des métropoles. </a:t>
                      </a:r>
                    </a:p>
                    <a:p>
                      <a:r>
                        <a:rPr lang="fr-FR" sz="1400" b="0" i="0" u="none" strike="noStrike" kern="1200" baseline="0" dirty="0" smtClean="0">
                          <a:solidFill>
                            <a:schemeClr val="dk1"/>
                          </a:solidFill>
                          <a:latin typeface="+mn-lt"/>
                          <a:ea typeface="+mn-ea"/>
                          <a:cs typeface="+mn-cs"/>
                        </a:rPr>
                        <a:t>Des métropoles inégales et en mutation. </a:t>
                      </a:r>
                    </a:p>
                    <a:p>
                      <a:r>
                        <a:rPr lang="fr-FR" sz="1400" b="0" i="0" u="none" strike="noStrike" kern="1200" baseline="0" dirty="0" smtClean="0">
                          <a:solidFill>
                            <a:schemeClr val="dk1"/>
                          </a:solidFill>
                          <a:latin typeface="+mn-lt"/>
                          <a:ea typeface="+mn-ea"/>
                          <a:cs typeface="+mn-cs"/>
                        </a:rPr>
                        <a:t>	</a:t>
                      </a:r>
                    </a:p>
                    <a:p>
                      <a:r>
                        <a:rPr lang="fr-FR" sz="1400" b="1" i="0" u="none" strike="noStrike" kern="1200" baseline="0" dirty="0" smtClean="0">
                          <a:solidFill>
                            <a:schemeClr val="dk1"/>
                          </a:solidFill>
                          <a:latin typeface="+mn-lt"/>
                          <a:ea typeface="+mn-ea"/>
                          <a:cs typeface="+mn-cs"/>
                        </a:rPr>
                        <a:t>Des études de cas possibles</a:t>
                      </a:r>
                    </a:p>
                    <a:p>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chemeClr val="tx1"/>
                          </a:solidFill>
                          <a:latin typeface="+mn-lt"/>
                          <a:ea typeface="+mn-ea"/>
                          <a:cs typeface="+mn-cs"/>
                        </a:rPr>
                        <a:t>Question spécifique sur la France </a:t>
                      </a:r>
                      <a:endParaRPr lang="fr-FR" sz="1400" b="0" i="0" u="none" strike="noStrike" kern="1200" baseline="0" dirty="0" smtClean="0">
                        <a:solidFill>
                          <a:schemeClr val="tx1"/>
                        </a:solidFill>
                        <a:latin typeface="+mn-lt"/>
                        <a:ea typeface="+mn-ea"/>
                        <a:cs typeface="+mn-cs"/>
                      </a:endParaRPr>
                    </a:p>
                    <a:p>
                      <a:r>
                        <a:rPr lang="fr-FR" sz="1400" b="0" i="0" u="none" strike="noStrike" kern="1200" baseline="0" dirty="0" smtClean="0">
                          <a:solidFill>
                            <a:schemeClr val="dk1"/>
                          </a:solidFill>
                          <a:latin typeface="+mn-lt"/>
                          <a:ea typeface="+mn-ea"/>
                          <a:cs typeface="+mn-cs"/>
                        </a:rPr>
                        <a:t>La France : </a:t>
                      </a:r>
                      <a:r>
                        <a:rPr lang="fr-FR" sz="1400" b="0" i="0" u="none" strike="noStrike" kern="1200" baseline="0" dirty="0" smtClean="0">
                          <a:solidFill>
                            <a:srgbClr val="FF0000"/>
                          </a:solidFill>
                          <a:latin typeface="+mn-lt"/>
                          <a:ea typeface="+mn-ea"/>
                          <a:cs typeface="+mn-cs"/>
                        </a:rPr>
                        <a:t>la métropolisation </a:t>
                      </a:r>
                      <a:r>
                        <a:rPr lang="fr-FR" sz="1400" b="0" i="0" u="none" strike="noStrike" kern="1200" baseline="0" dirty="0" smtClean="0">
                          <a:solidFill>
                            <a:schemeClr val="dk1"/>
                          </a:solidFill>
                          <a:latin typeface="+mn-lt"/>
                          <a:ea typeface="+mn-ea"/>
                          <a:cs typeface="+mn-cs"/>
                        </a:rPr>
                        <a:t>et ses effets. 	</a:t>
                      </a:r>
                    </a:p>
                    <a:p>
                      <a:endParaRPr lang="fr-FR" sz="1400" b="1" i="0" u="none" strike="noStrike" kern="1200" baseline="0" dirty="0" smtClean="0">
                        <a:solidFill>
                          <a:srgbClr val="00B050"/>
                        </a:solidFill>
                        <a:latin typeface="+mn-lt"/>
                        <a:ea typeface="+mn-ea"/>
                        <a:cs typeface="+mn-cs"/>
                      </a:endParaRPr>
                    </a:p>
                  </a:txBody>
                  <a:tcPr marL="68580" marR="68580" marT="34290" marB="34290">
                    <a:solidFill>
                      <a:schemeClr val="bg1"/>
                    </a:solidFill>
                  </a:tcPr>
                </a:tc>
                <a:extLst>
                  <a:ext uri="{0D108BD9-81ED-4DB2-BD59-A6C34878D82A}">
                    <a16:rowId xmlns:a16="http://schemas.microsoft.com/office/drawing/2014/main" val="828195302"/>
                  </a:ext>
                </a:extLst>
              </a:tr>
              <a:tr h="3553687">
                <a:tc>
                  <a:txBody>
                    <a:bodyPr/>
                    <a:lstStyle/>
                    <a:p>
                      <a:r>
                        <a:rPr lang="fr-FR" sz="1400" b="1" i="0" u="none" strike="noStrike" kern="1200" baseline="0" dirty="0" smtClean="0">
                          <a:solidFill>
                            <a:schemeClr val="dk1"/>
                          </a:solidFill>
                          <a:latin typeface="+mn-lt"/>
                          <a:ea typeface="+mn-ea"/>
                          <a:cs typeface="+mn-cs"/>
                        </a:rPr>
                        <a:t>Thème 2 : Une diversification des espaces et des acteurs de la production (6-8 heures)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rgbClr val="FF0000"/>
                          </a:solidFill>
                          <a:latin typeface="+mn-lt"/>
                          <a:ea typeface="+mn-ea"/>
                          <a:cs typeface="+mn-cs"/>
                        </a:rPr>
                        <a:t>     A – Métropolisation</a:t>
                      </a:r>
                      <a:r>
                        <a:rPr lang="fr-FR" sz="1400" b="1" i="0" u="none" strike="noStrike" kern="1200" baseline="0" dirty="0" smtClean="0">
                          <a:solidFill>
                            <a:srgbClr val="002060"/>
                          </a:solidFill>
                          <a:latin typeface="+mn-lt"/>
                          <a:ea typeface="+mn-ea"/>
                          <a:cs typeface="+mn-cs"/>
                        </a:rPr>
                        <a:t>, </a:t>
                      </a:r>
                      <a:r>
                        <a:rPr lang="fr-FR" sz="1400" b="1" i="0" u="none" strike="noStrike" kern="1200" baseline="0" dirty="0" smtClean="0">
                          <a:solidFill>
                            <a:srgbClr val="FF0000"/>
                          </a:solidFill>
                          <a:latin typeface="+mn-lt"/>
                          <a:ea typeface="+mn-ea"/>
                          <a:cs typeface="+mn-cs"/>
                        </a:rPr>
                        <a:t>littoralisation des espaces productifs et accroissement des flux </a:t>
                      </a:r>
                      <a:r>
                        <a:rPr lang="fr-FR" sz="1400" b="0" i="0" u="none" strike="noStrike" kern="1200" baseline="0" dirty="0" smtClean="0">
                          <a:solidFill>
                            <a:srgbClr val="FF0000"/>
                          </a:solidFill>
                          <a:latin typeface="+mn-lt"/>
                          <a:ea typeface="+mn-ea"/>
                          <a:cs typeface="+mn-cs"/>
                        </a:rPr>
                        <a:t>	</a:t>
                      </a:r>
                    </a:p>
                    <a:p>
                      <a:r>
                        <a:rPr lang="fr-FR" sz="1400" b="0" i="0" u="none" strike="noStrike" kern="1200" baseline="0" dirty="0" smtClean="0">
                          <a:solidFill>
                            <a:schemeClr val="dk1"/>
                          </a:solidFill>
                          <a:latin typeface="+mn-lt"/>
                          <a:ea typeface="+mn-ea"/>
                          <a:cs typeface="+mn-cs"/>
                        </a:rPr>
                        <a:t>     B – Un sujet d’étude au choix : </a:t>
                      </a:r>
                    </a:p>
                    <a:p>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rgbClr val="FF0000"/>
                          </a:solidFill>
                          <a:latin typeface="+mn-lt"/>
                          <a:ea typeface="+mn-ea"/>
                          <a:cs typeface="+mn-cs"/>
                        </a:rPr>
                        <a:t>Les espaces des industries aéronautique et aérospatiale européennes </a:t>
                      </a:r>
                    </a:p>
                    <a:p>
                      <a:r>
                        <a:rPr lang="fr-FR" sz="1400" b="0" i="0" u="none" strike="noStrike" kern="1200" baseline="0" dirty="0" smtClean="0">
                          <a:solidFill>
                            <a:srgbClr val="002060"/>
                          </a:solidFill>
                          <a:latin typeface="+mn-lt"/>
                          <a:ea typeface="+mn-ea"/>
                          <a:cs typeface="+mn-cs"/>
                        </a:rPr>
                        <a:t>Rotterdam : un espace industrialo-portuaire européen de dimension internationale </a:t>
                      </a:r>
                    </a:p>
                    <a:p>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chemeClr val="tx1"/>
                          </a:solidFill>
                          <a:latin typeface="+mn-lt"/>
                          <a:ea typeface="+mn-ea"/>
                          <a:cs typeface="+mn-cs"/>
                        </a:rPr>
                        <a:t>NOTIONS : Espace productif  / Flux  / Production  / Réseau international de production  / Chaîne mondiale de valeur ajoutée 	</a:t>
                      </a:r>
                    </a:p>
                  </a:txBody>
                  <a:tcPr marL="68580" marR="68580" marT="34290" marB="34290"/>
                </a:tc>
                <a:tc>
                  <a:txBody>
                    <a:bodyPr/>
                    <a:lstStyle/>
                    <a:p>
                      <a:r>
                        <a:rPr lang="fr-FR" sz="1400" b="1" i="0" u="none" strike="noStrike" kern="1200" baseline="0" dirty="0" smtClean="0">
                          <a:solidFill>
                            <a:schemeClr val="dk1"/>
                          </a:solidFill>
                          <a:latin typeface="+mn-lt"/>
                          <a:ea typeface="+mn-ea"/>
                          <a:cs typeface="+mn-cs"/>
                        </a:rPr>
                        <a:t>Thème 2 : Une diversification des espaces et des acteurs de la production (12-14 heures) </a:t>
                      </a:r>
                    </a:p>
                    <a:p>
                      <a:endParaRPr lang="fr-FR" sz="1400" b="0" i="0" u="none" strike="noStrike" kern="1200" baseline="0" dirty="0" smtClean="0">
                        <a:solidFill>
                          <a:schemeClr val="dk1"/>
                        </a:solidFill>
                        <a:latin typeface="+mn-lt"/>
                        <a:ea typeface="+mn-ea"/>
                        <a:cs typeface="+mn-cs"/>
                      </a:endParaRPr>
                    </a:p>
                    <a:p>
                      <a:r>
                        <a:rPr lang="fr-FR" sz="1400" b="0" i="0" u="none" strike="noStrike" kern="1200" baseline="0" dirty="0" smtClean="0">
                          <a:solidFill>
                            <a:schemeClr val="dk1"/>
                          </a:solidFill>
                          <a:latin typeface="+mn-lt"/>
                          <a:ea typeface="+mn-ea"/>
                          <a:cs typeface="+mn-cs"/>
                        </a:rPr>
                        <a:t>Les espaces de production dans le monde : une diversité croissante. </a:t>
                      </a:r>
                    </a:p>
                    <a:p>
                      <a:r>
                        <a:rPr lang="fr-FR" sz="1400" b="1" i="0" u="none" strike="noStrike" kern="1200" baseline="0" dirty="0" smtClean="0">
                          <a:solidFill>
                            <a:srgbClr val="002060"/>
                          </a:solidFill>
                          <a:latin typeface="+mn-lt"/>
                          <a:ea typeface="+mn-ea"/>
                          <a:cs typeface="+mn-cs"/>
                        </a:rPr>
                        <a:t> </a:t>
                      </a:r>
                      <a:r>
                        <a:rPr lang="fr-FR" sz="1400" b="1" i="0" u="none" strike="noStrike" kern="1200" baseline="0" dirty="0" smtClean="0">
                          <a:solidFill>
                            <a:srgbClr val="FF0000"/>
                          </a:solidFill>
                          <a:latin typeface="+mn-lt"/>
                          <a:ea typeface="+mn-ea"/>
                          <a:cs typeface="+mn-cs"/>
                        </a:rPr>
                        <a:t>Métropolisation</a:t>
                      </a:r>
                      <a:r>
                        <a:rPr lang="fr-FR" sz="1400" b="1" i="0" u="none" strike="noStrike" kern="1200" baseline="0" dirty="0" smtClean="0">
                          <a:solidFill>
                            <a:srgbClr val="002060"/>
                          </a:solidFill>
                          <a:latin typeface="+mn-lt"/>
                          <a:ea typeface="+mn-ea"/>
                          <a:cs typeface="+mn-cs"/>
                        </a:rPr>
                        <a:t>, </a:t>
                      </a:r>
                      <a:r>
                        <a:rPr lang="fr-FR" sz="1400" b="1" i="0" u="none" strike="noStrike" kern="1200" baseline="0" dirty="0" smtClean="0">
                          <a:solidFill>
                            <a:srgbClr val="FF0000"/>
                          </a:solidFill>
                          <a:latin typeface="+mn-lt"/>
                          <a:ea typeface="+mn-ea"/>
                          <a:cs typeface="+mn-cs"/>
                        </a:rPr>
                        <a:t>littoralisation des espaces productifs et accroissement des flux. </a:t>
                      </a:r>
                    </a:p>
                    <a:p>
                      <a:r>
                        <a:rPr lang="fr-FR" sz="1400" b="1" i="0" u="none" strike="noStrike" kern="1200" baseline="0" dirty="0" smtClean="0">
                          <a:solidFill>
                            <a:srgbClr val="002060"/>
                          </a:solidFill>
                          <a:latin typeface="+mn-lt"/>
                          <a:ea typeface="+mn-ea"/>
                          <a:cs typeface="+mn-cs"/>
                        </a:rPr>
                        <a:t>	</a:t>
                      </a:r>
                    </a:p>
                    <a:p>
                      <a:r>
                        <a:rPr lang="fr-FR" sz="1400" b="1" i="0" u="none" strike="noStrike" kern="1200" baseline="0" dirty="0" smtClean="0">
                          <a:solidFill>
                            <a:schemeClr val="tx1"/>
                          </a:solidFill>
                          <a:latin typeface="+mn-lt"/>
                          <a:ea typeface="+mn-ea"/>
                          <a:cs typeface="+mn-cs"/>
                        </a:rPr>
                        <a:t>Question spécifique sur la France </a:t>
                      </a:r>
                      <a:endParaRPr lang="fr-FR" sz="1400" b="0" i="0" u="none" strike="noStrike" kern="1200" baseline="0" dirty="0" smtClean="0">
                        <a:solidFill>
                          <a:schemeClr val="tx1"/>
                        </a:solidFill>
                        <a:latin typeface="+mn-lt"/>
                        <a:ea typeface="+mn-ea"/>
                        <a:cs typeface="+mn-cs"/>
                      </a:endParaRPr>
                    </a:p>
                    <a:p>
                      <a:r>
                        <a:rPr lang="fr-FR" sz="1400" b="0" i="0" u="none" strike="noStrike" kern="1200" baseline="0" dirty="0" smtClean="0">
                          <a:solidFill>
                            <a:schemeClr val="dk1"/>
                          </a:solidFill>
                          <a:latin typeface="+mn-lt"/>
                          <a:ea typeface="+mn-ea"/>
                          <a:cs typeface="+mn-cs"/>
                        </a:rPr>
                        <a:t>La France : les systèmes productifs entre valorisation locale et intégration européenne et mondiale. </a:t>
                      </a:r>
                      <a:endParaRPr lang="fr-FR" sz="1400" dirty="0" smtClean="0"/>
                    </a:p>
                    <a:p>
                      <a:endParaRPr lang="fr-FR" sz="1400" dirty="0"/>
                    </a:p>
                  </a:txBody>
                  <a:tcPr marL="68580" marR="68580" marT="34290" marB="34290"/>
                </a:tc>
                <a:extLst>
                  <a:ext uri="{0D108BD9-81ED-4DB2-BD59-A6C34878D82A}">
                    <a16:rowId xmlns:a16="http://schemas.microsoft.com/office/drawing/2014/main" val="4201380520"/>
                  </a:ext>
                </a:extLst>
              </a:tr>
            </a:tbl>
          </a:graphicData>
        </a:graphic>
      </p:graphicFrame>
      <p:sp>
        <p:nvSpPr>
          <p:cNvPr id="5" name="Ellipse 4"/>
          <p:cNvSpPr/>
          <p:nvPr/>
        </p:nvSpPr>
        <p:spPr>
          <a:xfrm>
            <a:off x="3135085" y="6100351"/>
            <a:ext cx="4101738" cy="61395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Déclinaisons et </a:t>
            </a:r>
            <a:r>
              <a:rPr lang="fr-FR" b="1" dirty="0" smtClean="0">
                <a:solidFill>
                  <a:srgbClr val="FF0000"/>
                </a:solidFill>
              </a:rPr>
              <a:t>similitudes</a:t>
            </a:r>
            <a:r>
              <a:rPr lang="fr-FR" b="1" dirty="0" smtClean="0">
                <a:solidFill>
                  <a:srgbClr val="002060"/>
                </a:solidFill>
              </a:rPr>
              <a:t> ENTRE série G et T</a:t>
            </a:r>
            <a:r>
              <a:rPr lang="fr-FR" dirty="0" smtClean="0"/>
              <a:t>I</a:t>
            </a:r>
            <a:endParaRPr lang="fr-FR" dirty="0"/>
          </a:p>
        </p:txBody>
      </p:sp>
      <p:cxnSp>
        <p:nvCxnSpPr>
          <p:cNvPr id="6" name="Connecteur droit avec flèche 5"/>
          <p:cNvCxnSpPr/>
          <p:nvPr/>
        </p:nvCxnSpPr>
        <p:spPr>
          <a:xfrm flipH="1">
            <a:off x="3735977" y="2090057"/>
            <a:ext cx="1097280" cy="3918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4310743" y="4493623"/>
            <a:ext cx="522514" cy="6400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50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81983703"/>
              </p:ext>
            </p:extLst>
          </p:nvPr>
        </p:nvGraphicFramePr>
        <p:xfrm>
          <a:off x="313508" y="300446"/>
          <a:ext cx="8503921" cy="5921842"/>
        </p:xfrm>
        <a:graphic>
          <a:graphicData uri="http://schemas.openxmlformats.org/drawingml/2006/table">
            <a:tbl>
              <a:tblPr firstRow="1" bandRow="1">
                <a:tableStyleId>{5C22544A-7EE6-4342-B048-85BDC9FD1C3A}</a:tableStyleId>
              </a:tblPr>
              <a:tblGrid>
                <a:gridCol w="4258492">
                  <a:extLst>
                    <a:ext uri="{9D8B030D-6E8A-4147-A177-3AD203B41FA5}">
                      <a16:colId xmlns:a16="http://schemas.microsoft.com/office/drawing/2014/main" val="3481785801"/>
                    </a:ext>
                  </a:extLst>
                </a:gridCol>
                <a:gridCol w="4245429">
                  <a:extLst>
                    <a:ext uri="{9D8B030D-6E8A-4147-A177-3AD203B41FA5}">
                      <a16:colId xmlns:a16="http://schemas.microsoft.com/office/drawing/2014/main" val="4204718369"/>
                    </a:ext>
                  </a:extLst>
                </a:gridCol>
              </a:tblGrid>
              <a:tr h="667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lt1"/>
                          </a:solidFill>
                          <a:latin typeface="+mn-lt"/>
                          <a:ea typeface="+mn-ea"/>
                          <a:cs typeface="+mn-cs"/>
                        </a:rPr>
                        <a:t>PROGRAMME DE GEOGRAPHIE série technologique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i="0" u="none" strike="noStrike" kern="1200" baseline="0" dirty="0" smtClean="0">
                          <a:solidFill>
                            <a:schemeClr val="lt1"/>
                          </a:solidFill>
                          <a:latin typeface="+mn-lt"/>
                          <a:ea typeface="+mn-ea"/>
                          <a:cs typeface="+mn-cs"/>
                        </a:rPr>
                        <a:t>Question obligatoire (A) et sujets d’étude (B) </a:t>
                      </a:r>
                      <a:endParaRPr lang="fr-FR"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smtClean="0">
                          <a:solidFill>
                            <a:schemeClr val="lt1"/>
                          </a:solidFill>
                          <a:latin typeface="+mn-lt"/>
                          <a:ea typeface="+mn-ea"/>
                          <a:cs typeface="+mn-cs"/>
                        </a:rPr>
                        <a:t>	</a:t>
                      </a:r>
                      <a:r>
                        <a:rPr lang="fr-FR" sz="1400" dirty="0" smtClean="0"/>
                        <a:t>PROGRAMME</a:t>
                      </a:r>
                      <a:r>
                        <a:rPr lang="fr-FR" sz="1400" baseline="0" dirty="0" smtClean="0"/>
                        <a:t> DE GEOGRAPHIE série générale</a:t>
                      </a:r>
                      <a:endParaRPr lang="fr-FR"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0" i="0" u="none" strike="noStrike" kern="1200" baseline="0" dirty="0" smtClean="0">
                        <a:solidFill>
                          <a:schemeClr val="lt1"/>
                        </a:solidFill>
                        <a:latin typeface="+mn-lt"/>
                        <a:ea typeface="+mn-ea"/>
                        <a:cs typeface="+mn-cs"/>
                      </a:endParaRPr>
                    </a:p>
                  </a:txBody>
                  <a:tcPr marL="68580" marR="68580" marT="34290" marB="34290"/>
                </a:tc>
                <a:extLst>
                  <a:ext uri="{0D108BD9-81ED-4DB2-BD59-A6C34878D82A}">
                    <a16:rowId xmlns:a16="http://schemas.microsoft.com/office/drawing/2014/main" val="2085775455"/>
                  </a:ext>
                </a:extLst>
              </a:tr>
              <a:tr h="3157945">
                <a:tc>
                  <a:txBody>
                    <a:bodyPr/>
                    <a:lstStyle/>
                    <a:p>
                      <a:r>
                        <a:rPr lang="fr-FR" sz="1400" b="1" i="0" u="none" strike="noStrike" kern="1200" baseline="0" dirty="0" smtClean="0">
                          <a:solidFill>
                            <a:schemeClr val="dk1"/>
                          </a:solidFill>
                          <a:latin typeface="+mn-lt"/>
                          <a:ea typeface="+mn-ea"/>
                          <a:cs typeface="+mn-cs"/>
                        </a:rPr>
                        <a:t>Thème 3 : </a:t>
                      </a:r>
                      <a:r>
                        <a:rPr lang="fr-FR" sz="1400" b="1" i="0" u="none" strike="noStrike" kern="1200" baseline="0" dirty="0" smtClean="0">
                          <a:solidFill>
                            <a:srgbClr val="FF0000"/>
                          </a:solidFill>
                          <a:latin typeface="+mn-lt"/>
                          <a:ea typeface="+mn-ea"/>
                          <a:cs typeface="+mn-cs"/>
                        </a:rPr>
                        <a:t>Les espaces ruraux : une multifonctionnalité toujours plus marquée </a:t>
                      </a:r>
                      <a:r>
                        <a:rPr lang="fr-FR" sz="1400" b="1" i="0" u="none" strike="noStrike" kern="1200" baseline="0" dirty="0" smtClean="0">
                          <a:solidFill>
                            <a:schemeClr val="dk1"/>
                          </a:solidFill>
                          <a:latin typeface="+mn-lt"/>
                          <a:ea typeface="+mn-ea"/>
                          <a:cs typeface="+mn-cs"/>
                        </a:rPr>
                        <a:t>(6-8 h) </a:t>
                      </a:r>
                    </a:p>
                    <a:p>
                      <a:endParaRPr lang="fr-FR" sz="1400" b="1" i="0" u="none" strike="noStrike" kern="1200" baseline="0" dirty="0" smtClean="0">
                        <a:solidFill>
                          <a:schemeClr val="dk1"/>
                        </a:solidFill>
                        <a:latin typeface="+mn-lt"/>
                        <a:ea typeface="+mn-ea"/>
                        <a:cs typeface="+mn-cs"/>
                      </a:endParaRPr>
                    </a:p>
                    <a:p>
                      <a:r>
                        <a:rPr lang="fr-FR" sz="1400" b="0" i="0" u="none" strike="noStrike" kern="1200" baseline="0" dirty="0" smtClean="0">
                          <a:solidFill>
                            <a:schemeClr val="dk1"/>
                          </a:solidFill>
                          <a:latin typeface="+mn-lt"/>
                          <a:ea typeface="+mn-ea"/>
                          <a:cs typeface="+mn-cs"/>
                        </a:rPr>
                        <a:t>A – Des espaces ruraux aux fonctions de plus en plus variées </a:t>
                      </a:r>
                    </a:p>
                    <a:p>
                      <a:endParaRPr lang="fr-FR" sz="1400" b="0" i="0" u="none" strike="noStrike" kern="1200" baseline="0" dirty="0" smtClean="0">
                        <a:solidFill>
                          <a:schemeClr val="dk1"/>
                        </a:solidFill>
                        <a:latin typeface="+mn-lt"/>
                        <a:ea typeface="+mn-ea"/>
                        <a:cs typeface="+mn-cs"/>
                      </a:endParaRPr>
                    </a:p>
                    <a:p>
                      <a:r>
                        <a:rPr lang="fr-FR" sz="1400" b="0" i="0" u="none" strike="noStrike" kern="1200" baseline="0" dirty="0" smtClean="0">
                          <a:solidFill>
                            <a:schemeClr val="dk1"/>
                          </a:solidFill>
                          <a:latin typeface="+mn-lt"/>
                          <a:ea typeface="+mn-ea"/>
                          <a:cs typeface="+mn-cs"/>
                        </a:rPr>
                        <a:t>B – Un sujet d’étude au choix : </a:t>
                      </a:r>
                    </a:p>
                    <a:p>
                      <a:r>
                        <a:rPr lang="fr-FR" sz="1400" b="0" i="0" u="none" strike="noStrike" kern="1200" baseline="0" dirty="0" smtClean="0">
                          <a:solidFill>
                            <a:srgbClr val="0070C0"/>
                          </a:solidFill>
                          <a:latin typeface="+mn-lt"/>
                          <a:ea typeface="+mn-ea"/>
                          <a:cs typeface="+mn-cs"/>
                        </a:rPr>
                        <a:t>Les espaces périurbains en France (métropolitaine et ultramarine) </a:t>
                      </a:r>
                    </a:p>
                    <a:p>
                      <a:r>
                        <a:rPr lang="fr-FR" sz="1400" b="0" i="0" u="none" strike="noStrike" kern="1200" baseline="0" dirty="0" smtClean="0">
                          <a:solidFill>
                            <a:schemeClr val="tx1"/>
                          </a:solidFill>
                          <a:latin typeface="+mn-lt"/>
                          <a:ea typeface="+mn-ea"/>
                          <a:cs typeface="+mn-cs"/>
                        </a:rPr>
                        <a:t>L’agro-tourisme en France (métropolitaine et ultramarine) </a:t>
                      </a:r>
                    </a:p>
                    <a:p>
                      <a:r>
                        <a:rPr lang="fr-FR" sz="1400" b="0" i="0" u="none" strike="noStrike" kern="1200" baseline="0" dirty="0" smtClean="0">
                          <a:solidFill>
                            <a:schemeClr val="dk1"/>
                          </a:solidFill>
                          <a:latin typeface="+mn-lt"/>
                          <a:ea typeface="+mn-ea"/>
                          <a:cs typeface="+mn-cs"/>
                        </a:rPr>
                        <a:t>	</a:t>
                      </a:r>
                    </a:p>
                    <a:p>
                      <a:r>
                        <a:rPr lang="fr-FR" sz="1400" b="1" i="0" u="none" strike="noStrike" kern="1200" baseline="0" dirty="0" smtClean="0">
                          <a:solidFill>
                            <a:schemeClr val="tx1"/>
                          </a:solidFill>
                          <a:latin typeface="+mn-lt"/>
                          <a:ea typeface="+mn-ea"/>
                          <a:cs typeface="+mn-cs"/>
                        </a:rPr>
                        <a:t>NOTIONS : Espace rural  / Multifonctionnalité / Fragmentation  / Périurbanisation </a:t>
                      </a:r>
                      <a:r>
                        <a:rPr lang="fr-FR" sz="1400" b="1" i="0" u="none" strike="noStrike" kern="1200" baseline="0" dirty="0" smtClean="0">
                          <a:solidFill>
                            <a:srgbClr val="00B050"/>
                          </a:solidFill>
                          <a:latin typeface="+mn-lt"/>
                          <a:ea typeface="+mn-ea"/>
                          <a:cs typeface="+mn-cs"/>
                        </a:rPr>
                        <a:t>	</a:t>
                      </a:r>
                    </a:p>
                    <a:p>
                      <a:endParaRPr lang="fr-FR" sz="1400" dirty="0"/>
                    </a:p>
                  </a:txBody>
                  <a:tcPr marL="68580" marR="68580" marT="34290" marB="34290"/>
                </a:tc>
                <a:tc>
                  <a:txBody>
                    <a:bodyPr/>
                    <a:lstStyle/>
                    <a:p>
                      <a:r>
                        <a:rPr lang="fr-FR" sz="1400" b="1" i="0" u="none" strike="noStrike" kern="1200" baseline="0" dirty="0" smtClean="0">
                          <a:solidFill>
                            <a:schemeClr val="dk1"/>
                          </a:solidFill>
                          <a:latin typeface="+mn-lt"/>
                          <a:ea typeface="+mn-ea"/>
                          <a:cs typeface="+mn-cs"/>
                        </a:rPr>
                        <a:t>Thème 3 : </a:t>
                      </a:r>
                      <a:r>
                        <a:rPr lang="fr-FR" sz="1400" b="1" i="0" u="none" strike="noStrike" kern="1200" baseline="0" dirty="0" smtClean="0">
                          <a:solidFill>
                            <a:srgbClr val="FF0000"/>
                          </a:solidFill>
                          <a:latin typeface="+mn-lt"/>
                          <a:ea typeface="+mn-ea"/>
                          <a:cs typeface="+mn-cs"/>
                        </a:rPr>
                        <a:t>Les espaces ruraux : multifonctionnalité </a:t>
                      </a:r>
                      <a:r>
                        <a:rPr lang="fr-FR" sz="1400" b="1" i="0" u="none" strike="noStrike" kern="1200" baseline="0" dirty="0" smtClean="0">
                          <a:solidFill>
                            <a:schemeClr val="dk1"/>
                          </a:solidFill>
                          <a:latin typeface="+mn-lt"/>
                          <a:ea typeface="+mn-ea"/>
                          <a:cs typeface="+mn-cs"/>
                        </a:rPr>
                        <a:t>ou fragmentation ? (12-14 heures) </a:t>
                      </a:r>
                    </a:p>
                    <a:p>
                      <a:endParaRPr lang="fr-FR" sz="1400" b="0" i="0" u="none" strike="noStrike" kern="1200" baseline="0" dirty="0" smtClean="0">
                        <a:solidFill>
                          <a:schemeClr val="dk1"/>
                        </a:solidFill>
                        <a:latin typeface="+mn-lt"/>
                        <a:ea typeface="+mn-ea"/>
                        <a:cs typeface="+mn-cs"/>
                      </a:endParaRPr>
                    </a:p>
                    <a:p>
                      <a:r>
                        <a:rPr lang="fr-FR" sz="1400" b="0" i="0" u="none" strike="noStrike" kern="1200" baseline="0" dirty="0" smtClean="0">
                          <a:solidFill>
                            <a:schemeClr val="dk1"/>
                          </a:solidFill>
                          <a:latin typeface="+mn-lt"/>
                          <a:ea typeface="+mn-ea"/>
                          <a:cs typeface="+mn-cs"/>
                        </a:rPr>
                        <a:t>La fragmentation des espaces ruraux. </a:t>
                      </a:r>
                    </a:p>
                    <a:p>
                      <a:r>
                        <a:rPr lang="fr-FR" sz="1400" b="0" i="0" u="none" strike="noStrike" kern="1200" baseline="0" dirty="0" smtClean="0">
                          <a:solidFill>
                            <a:schemeClr val="dk1"/>
                          </a:solidFill>
                          <a:latin typeface="+mn-lt"/>
                          <a:ea typeface="+mn-ea"/>
                          <a:cs typeface="+mn-cs"/>
                        </a:rPr>
                        <a:t>Affirmation des fonctions non agricoles et conflits d’usages. </a:t>
                      </a:r>
                    </a:p>
                    <a:p>
                      <a:r>
                        <a:rPr lang="fr-FR" sz="1400" b="0" i="0" u="none" strike="noStrike" kern="1200" baseline="0" dirty="0" smtClean="0">
                          <a:solidFill>
                            <a:schemeClr val="dk1"/>
                          </a:solidFill>
                          <a:latin typeface="+mn-lt"/>
                          <a:ea typeface="+mn-ea"/>
                          <a:cs typeface="+mn-cs"/>
                        </a:rPr>
                        <a:t>	</a:t>
                      </a:r>
                    </a:p>
                    <a:p>
                      <a:r>
                        <a:rPr lang="fr-FR" sz="1400" b="1" i="0" u="none" strike="noStrike" kern="1200" baseline="0" dirty="0" smtClean="0">
                          <a:solidFill>
                            <a:schemeClr val="tx1"/>
                          </a:solidFill>
                          <a:latin typeface="+mn-lt"/>
                          <a:ea typeface="+mn-ea"/>
                          <a:cs typeface="+mn-cs"/>
                        </a:rPr>
                        <a:t>Question spécifique sur la France </a:t>
                      </a:r>
                      <a:endParaRPr lang="fr-FR" sz="1400" b="0" i="0" u="none" strike="noStrike" kern="1200" baseline="0" dirty="0" smtClean="0">
                        <a:solidFill>
                          <a:schemeClr val="tx1"/>
                        </a:solidFill>
                        <a:latin typeface="+mn-lt"/>
                        <a:ea typeface="+mn-ea"/>
                        <a:cs typeface="+mn-cs"/>
                      </a:endParaRPr>
                    </a:p>
                    <a:p>
                      <a:r>
                        <a:rPr lang="fr-FR" sz="1400" b="0" i="0" u="none" strike="noStrike" kern="1200" baseline="0" dirty="0" smtClean="0">
                          <a:solidFill>
                            <a:srgbClr val="0070C0"/>
                          </a:solidFill>
                          <a:latin typeface="+mn-lt"/>
                          <a:ea typeface="+mn-ea"/>
                          <a:cs typeface="+mn-cs"/>
                        </a:rPr>
                        <a:t>La France : des espaces ruraux multifonctionnels, entre initiatives locales et politiques européennes. </a:t>
                      </a:r>
                      <a:r>
                        <a:rPr lang="fr-FR" sz="1400" b="0" i="0" u="none" strike="noStrike" kern="1200" baseline="0" dirty="0" smtClean="0">
                          <a:solidFill>
                            <a:schemeClr val="dk1"/>
                          </a:solidFill>
                          <a:latin typeface="+mn-lt"/>
                          <a:ea typeface="+mn-ea"/>
                          <a:cs typeface="+mn-cs"/>
                        </a:rPr>
                        <a:t>	</a:t>
                      </a:r>
                    </a:p>
                    <a:p>
                      <a:endParaRPr lang="fr-FR" sz="1400" dirty="0"/>
                    </a:p>
                  </a:txBody>
                  <a:tcPr marL="68580" marR="68580" marT="34290" marB="34290"/>
                </a:tc>
                <a:extLst>
                  <a:ext uri="{0D108BD9-81ED-4DB2-BD59-A6C34878D82A}">
                    <a16:rowId xmlns:a16="http://schemas.microsoft.com/office/drawing/2014/main" val="2956541171"/>
                  </a:ext>
                </a:extLst>
              </a:tr>
              <a:tr h="1944202">
                <a:tc>
                  <a:txBody>
                    <a:bodyPr/>
                    <a:lstStyle/>
                    <a:p>
                      <a:r>
                        <a:rPr lang="fr-FR" sz="1400" b="1" i="0" u="none" strike="noStrike" kern="1200" baseline="0" dirty="0" smtClean="0">
                          <a:solidFill>
                            <a:schemeClr val="dk1"/>
                          </a:solidFill>
                          <a:latin typeface="+mn-lt"/>
                          <a:ea typeface="+mn-ea"/>
                          <a:cs typeface="+mn-cs"/>
                        </a:rPr>
                        <a:t>Thème 4 conclusif : </a:t>
                      </a:r>
                      <a:r>
                        <a:rPr lang="fr-FR" sz="1400" b="1" i="0" u="none" strike="noStrike" kern="1200" baseline="0" dirty="0" smtClean="0">
                          <a:solidFill>
                            <a:srgbClr val="FF0000"/>
                          </a:solidFill>
                          <a:latin typeface="+mn-lt"/>
                          <a:ea typeface="+mn-ea"/>
                          <a:cs typeface="+mn-cs"/>
                        </a:rPr>
                        <a:t>La Chine </a:t>
                      </a:r>
                      <a:r>
                        <a:rPr lang="fr-FR" sz="1400" b="1" i="0" u="none" strike="noStrike" kern="1200" baseline="0" dirty="0" smtClean="0">
                          <a:solidFill>
                            <a:schemeClr val="dk1"/>
                          </a:solidFill>
                          <a:latin typeface="+mn-lt"/>
                          <a:ea typeface="+mn-ea"/>
                          <a:cs typeface="+mn-cs"/>
                        </a:rPr>
                        <a:t>: des recompositions spatiales multiples (3-4 heures) </a:t>
                      </a:r>
                      <a:r>
                        <a:rPr lang="fr-FR" sz="1400" b="0" i="0" u="none" strike="noStrike" kern="1200" baseline="0" dirty="0" smtClean="0">
                          <a:solidFill>
                            <a:schemeClr val="dk1"/>
                          </a:solidFill>
                          <a:latin typeface="+mn-lt"/>
                          <a:ea typeface="+mn-ea"/>
                          <a:cs typeface="+mn-cs"/>
                        </a:rPr>
                        <a:t>	</a:t>
                      </a:r>
                    </a:p>
                    <a:p>
                      <a:endParaRPr lang="fr-FR" sz="1400" b="0" i="0" u="none" strike="noStrike" kern="1200" baseline="0" dirty="0" smtClean="0">
                        <a:solidFill>
                          <a:schemeClr val="dk1"/>
                        </a:solidFill>
                        <a:latin typeface="+mn-lt"/>
                        <a:ea typeface="+mn-ea"/>
                        <a:cs typeface="+mn-cs"/>
                      </a:endParaRPr>
                    </a:p>
                    <a:p>
                      <a:r>
                        <a:rPr lang="fr-FR" sz="1400" b="1" i="0" u="none" strike="noStrike" kern="1200" baseline="0" dirty="0" smtClean="0">
                          <a:solidFill>
                            <a:srgbClr val="0070C0"/>
                          </a:solidFill>
                          <a:latin typeface="+mn-lt"/>
                          <a:ea typeface="+mn-ea"/>
                          <a:cs typeface="+mn-cs"/>
                        </a:rPr>
                        <a:t>Urbanisation, littoralisation, mutations des espaces ruraux </a:t>
                      </a:r>
                    </a:p>
                    <a:p>
                      <a:endParaRPr lang="fr-FR" sz="1400" b="1" dirty="0">
                        <a:solidFill>
                          <a:srgbClr val="002060"/>
                        </a:solidFill>
                      </a:endParaRPr>
                    </a:p>
                  </a:txBody>
                  <a:tcPr marL="68580" marR="68580" marT="34290" marB="34290"/>
                </a:tc>
                <a:tc>
                  <a:txBody>
                    <a:bodyPr/>
                    <a:lstStyle/>
                    <a:p>
                      <a:r>
                        <a:rPr lang="fr-FR" sz="1400" b="1" i="0" u="none" strike="noStrike" kern="1200" baseline="0" dirty="0" smtClean="0">
                          <a:solidFill>
                            <a:schemeClr val="dk1"/>
                          </a:solidFill>
                          <a:latin typeface="+mn-lt"/>
                          <a:ea typeface="+mn-ea"/>
                          <a:cs typeface="+mn-cs"/>
                        </a:rPr>
                        <a:t>Thème 4 conclusif : </a:t>
                      </a:r>
                      <a:r>
                        <a:rPr lang="fr-FR" sz="1400" b="1" i="0" u="none" strike="noStrike" kern="1200" baseline="0" dirty="0" smtClean="0">
                          <a:solidFill>
                            <a:srgbClr val="FF0000"/>
                          </a:solidFill>
                          <a:latin typeface="+mn-lt"/>
                          <a:ea typeface="+mn-ea"/>
                          <a:cs typeface="+mn-cs"/>
                        </a:rPr>
                        <a:t>La Chine </a:t>
                      </a:r>
                      <a:r>
                        <a:rPr lang="fr-FR" sz="1400" b="1" i="0" u="none" strike="noStrike" kern="1200" baseline="0" dirty="0" smtClean="0">
                          <a:solidFill>
                            <a:schemeClr val="dk1"/>
                          </a:solidFill>
                          <a:latin typeface="+mn-lt"/>
                          <a:ea typeface="+mn-ea"/>
                          <a:cs typeface="+mn-cs"/>
                        </a:rPr>
                        <a:t>: des recompositions spatiales multiples (8-10 heures) </a:t>
                      </a:r>
                    </a:p>
                    <a:p>
                      <a:endParaRPr lang="fr-FR" sz="1400" b="0" i="0" u="none" strike="noStrike" kern="1200" baseline="0" dirty="0" smtClean="0">
                        <a:solidFill>
                          <a:schemeClr val="dk1"/>
                        </a:solidFill>
                        <a:latin typeface="+mn-lt"/>
                        <a:ea typeface="+mn-ea"/>
                        <a:cs typeface="+mn-cs"/>
                      </a:endParaRPr>
                    </a:p>
                    <a:p>
                      <a:r>
                        <a:rPr lang="fr-FR" sz="1400" b="0" i="0" u="none" strike="noStrike" kern="1200" baseline="0" dirty="0" smtClean="0">
                          <a:solidFill>
                            <a:schemeClr val="dk1"/>
                          </a:solidFill>
                          <a:latin typeface="+mn-lt"/>
                          <a:ea typeface="+mn-ea"/>
                          <a:cs typeface="+mn-cs"/>
                        </a:rPr>
                        <a:t>Développement et inégalités. </a:t>
                      </a:r>
                    </a:p>
                    <a:p>
                      <a:r>
                        <a:rPr lang="fr-FR" sz="1400" b="0" i="0" u="none" strike="noStrike" kern="1200" baseline="0" dirty="0" smtClean="0">
                          <a:solidFill>
                            <a:schemeClr val="dk1"/>
                          </a:solidFill>
                          <a:latin typeface="+mn-lt"/>
                          <a:ea typeface="+mn-ea"/>
                          <a:cs typeface="+mn-cs"/>
                        </a:rPr>
                        <a:t>Des ressources et des environnements sous pression. </a:t>
                      </a:r>
                    </a:p>
                    <a:p>
                      <a:r>
                        <a:rPr lang="fr-FR" sz="1400" b="0" i="0" u="none" strike="noStrike" kern="1200" baseline="0" dirty="0" smtClean="0">
                          <a:solidFill>
                            <a:schemeClr val="dk1"/>
                          </a:solidFill>
                          <a:latin typeface="+mn-lt"/>
                          <a:ea typeface="+mn-ea"/>
                          <a:cs typeface="+mn-cs"/>
                        </a:rPr>
                        <a:t>Recompositions spatiales : </a:t>
                      </a:r>
                      <a:r>
                        <a:rPr lang="fr-FR" sz="1400" b="1" i="0" u="none" strike="noStrike" kern="1200" baseline="0" dirty="0" smtClean="0">
                          <a:solidFill>
                            <a:srgbClr val="0070C0"/>
                          </a:solidFill>
                          <a:latin typeface="+mn-lt"/>
                          <a:ea typeface="+mn-ea"/>
                          <a:cs typeface="+mn-cs"/>
                        </a:rPr>
                        <a:t>urbanisation, littoralisation, mutations des espaces ruraux.</a:t>
                      </a:r>
                      <a:endParaRPr lang="fr-FR" sz="1400" b="1" dirty="0" smtClean="0">
                        <a:solidFill>
                          <a:srgbClr val="0070C0"/>
                        </a:solidFill>
                      </a:endParaRPr>
                    </a:p>
                    <a:p>
                      <a:endParaRPr lang="fr-FR" sz="1400" dirty="0"/>
                    </a:p>
                  </a:txBody>
                  <a:tcPr marL="68580" marR="68580" marT="34290" marB="34290"/>
                </a:tc>
                <a:extLst>
                  <a:ext uri="{0D108BD9-81ED-4DB2-BD59-A6C34878D82A}">
                    <a16:rowId xmlns:a16="http://schemas.microsoft.com/office/drawing/2014/main" val="4201380520"/>
                  </a:ext>
                </a:extLst>
              </a:tr>
            </a:tbl>
          </a:graphicData>
        </a:graphic>
      </p:graphicFrame>
      <p:sp>
        <p:nvSpPr>
          <p:cNvPr id="3" name="Ellipse 2"/>
          <p:cNvSpPr/>
          <p:nvPr/>
        </p:nvSpPr>
        <p:spPr>
          <a:xfrm>
            <a:off x="4689565" y="5891349"/>
            <a:ext cx="3631475" cy="70539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Déclinaisons </a:t>
            </a:r>
            <a:r>
              <a:rPr lang="fr-FR" b="1" dirty="0">
                <a:solidFill>
                  <a:srgbClr val="002060"/>
                </a:solidFill>
              </a:rPr>
              <a:t>et </a:t>
            </a:r>
            <a:r>
              <a:rPr lang="fr-FR" b="1" dirty="0">
                <a:solidFill>
                  <a:srgbClr val="FF0000"/>
                </a:solidFill>
              </a:rPr>
              <a:t>similitudes</a:t>
            </a:r>
            <a:r>
              <a:rPr lang="fr-FR" b="1" dirty="0">
                <a:solidFill>
                  <a:srgbClr val="002060"/>
                </a:solidFill>
              </a:rPr>
              <a:t> ENTRE série G et T</a:t>
            </a:r>
            <a:r>
              <a:rPr lang="fr-FR" dirty="0"/>
              <a:t>I</a:t>
            </a:r>
          </a:p>
        </p:txBody>
      </p:sp>
      <p:sp>
        <p:nvSpPr>
          <p:cNvPr id="6" name="Ellipse 5"/>
          <p:cNvSpPr/>
          <p:nvPr/>
        </p:nvSpPr>
        <p:spPr>
          <a:xfrm>
            <a:off x="157842" y="5956661"/>
            <a:ext cx="3581400" cy="4833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7030A0"/>
                </a:solidFill>
              </a:rPr>
              <a:t>REINVESTISSEMENT DES NOTIONS DE L’ANNEE</a:t>
            </a:r>
            <a:endParaRPr lang="fr-FR" dirty="0">
              <a:solidFill>
                <a:srgbClr val="7030A0"/>
              </a:solidFill>
            </a:endParaRPr>
          </a:p>
        </p:txBody>
      </p:sp>
    </p:spTree>
    <p:extLst>
      <p:ext uri="{BB962C8B-B14F-4D97-AF65-F5344CB8AC3E}">
        <p14:creationId xmlns:p14="http://schemas.microsoft.com/office/powerpoint/2010/main" val="16608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txBox="1">
            <a:spLocks/>
          </p:cNvSpPr>
          <p:nvPr/>
        </p:nvSpPr>
        <p:spPr bwMode="auto">
          <a:xfrm>
            <a:off x="804863" y="18256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pPr>
            <a:endParaRPr lang="fr-FR" altLang="fr-FR" sz="2500">
              <a:latin typeface="Arial Black" panose="020B0A04020102020204" pitchFamily="34" charset="0"/>
            </a:endParaRPr>
          </a:p>
          <a:p>
            <a:pPr defTabSz="914400" eaLnBrk="1" hangingPunct="1">
              <a:lnSpc>
                <a:spcPct val="90000"/>
              </a:lnSpc>
            </a:pPr>
            <a:endParaRPr lang="fr-FR" altLang="fr-FR" sz="2500">
              <a:latin typeface="Arial Black" panose="020B0A04020102020204" pitchFamily="34" charset="0"/>
            </a:endParaRPr>
          </a:p>
        </p:txBody>
      </p:sp>
      <p:grpSp>
        <p:nvGrpSpPr>
          <p:cNvPr id="2" name="Grouper 9"/>
          <p:cNvGrpSpPr/>
          <p:nvPr/>
        </p:nvGrpSpPr>
        <p:grpSpPr>
          <a:xfrm>
            <a:off x="199800" y="107286"/>
            <a:ext cx="525531" cy="171686"/>
            <a:chOff x="5391302" y="1426464"/>
            <a:chExt cx="604579" cy="197510"/>
          </a:xfrm>
          <a:solidFill>
            <a:srgbClr val="5AA1D8"/>
          </a:solidFill>
        </p:grpSpPr>
        <p:sp>
          <p:nvSpPr>
            <p:cNvPr id="5" name="Rectangle 4"/>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6149" name="Espace réservé du pied de page 4"/>
          <p:cNvSpPr txBox="1">
            <a:spLocks/>
          </p:cNvSpPr>
          <p:nvPr/>
        </p:nvSpPr>
        <p:spPr bwMode="auto">
          <a:xfrm>
            <a:off x="625475" y="6548438"/>
            <a:ext cx="63277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25"/>
              </a:lnSpc>
            </a:pPr>
            <a:r>
              <a:rPr lang="fr-FR" altLang="fr-FR" sz="900" dirty="0" smtClean="0">
                <a:solidFill>
                  <a:srgbClr val="404040"/>
                </a:solidFill>
              </a:rPr>
              <a:t>Suivi de la réforme du lycée: séries technologiques</a:t>
            </a:r>
            <a:endParaRPr lang="fr-FR" altLang="fr-FR" sz="900" dirty="0">
              <a:solidFill>
                <a:srgbClr val="404040"/>
              </a:solidFill>
            </a:endParaRPr>
          </a:p>
        </p:txBody>
      </p:sp>
      <p:sp>
        <p:nvSpPr>
          <p:cNvPr id="3" name="ZoneTexte 2"/>
          <p:cNvSpPr txBox="1"/>
          <p:nvPr/>
        </p:nvSpPr>
        <p:spPr>
          <a:xfrm>
            <a:off x="725331" y="849086"/>
            <a:ext cx="7961469" cy="39703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En Terminale:</a:t>
            </a:r>
          </a:p>
          <a:p>
            <a:endParaRPr lang="fr-FR" dirty="0"/>
          </a:p>
          <a:p>
            <a:pPr marL="285750" indent="-285750">
              <a:buFont typeface="Wingdings" panose="05000000000000000000" pitchFamily="2" charset="2"/>
              <a:buChar char="v"/>
            </a:pPr>
            <a:r>
              <a:rPr lang="fr-FR" dirty="0" smtClean="0"/>
              <a:t>En histoire et en géographie </a:t>
            </a:r>
            <a:r>
              <a:rPr lang="fr-FR" b="1" dirty="0" smtClean="0"/>
              <a:t>3 thèmes </a:t>
            </a:r>
            <a:r>
              <a:rPr lang="fr-FR" dirty="0" smtClean="0"/>
              <a:t>en série technologique et </a:t>
            </a:r>
            <a:r>
              <a:rPr lang="fr-FR" b="1" dirty="0" smtClean="0"/>
              <a:t>4 en série générale.</a:t>
            </a:r>
          </a:p>
          <a:p>
            <a:pPr marL="285750" indent="-285750">
              <a:buFont typeface="Wingdings" panose="05000000000000000000" pitchFamily="2" charset="2"/>
              <a:buChar char="v"/>
            </a:pPr>
            <a:endParaRPr lang="fr-FR" dirty="0"/>
          </a:p>
          <a:p>
            <a:pPr marL="285750" indent="-285750">
              <a:buFont typeface="Wingdings" panose="05000000000000000000" pitchFamily="2" charset="2"/>
              <a:buChar char="v"/>
            </a:pPr>
            <a:endParaRPr lang="fr-FR" dirty="0" smtClean="0"/>
          </a:p>
          <a:p>
            <a:pPr marL="285750" indent="-285750">
              <a:buFont typeface="Wingdings" panose="05000000000000000000" pitchFamily="2" charset="2"/>
              <a:buChar char="v"/>
            </a:pPr>
            <a:r>
              <a:rPr lang="fr-FR" dirty="0" smtClean="0"/>
              <a:t>En histoire : une approche chronologique et centrée sur l’Europe et le monde puis la France.</a:t>
            </a:r>
          </a:p>
          <a:p>
            <a:endParaRPr lang="fr-FR" dirty="0" smtClean="0"/>
          </a:p>
          <a:p>
            <a:pPr marL="285750" indent="-285750">
              <a:buFont typeface="Wingdings" panose="05000000000000000000" pitchFamily="2" charset="2"/>
              <a:buChar char="v"/>
            </a:pPr>
            <a:r>
              <a:rPr lang="fr-FR" dirty="0" smtClean="0"/>
              <a:t>Dans les deux programmes des entrées notionnelles</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571893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owerpoint 2018 Rectorat">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2018.pptx" id="{6A1E1576-CAA7-4E16-B146-410E64ED2C02}" vid="{6F3F187C-E9FB-4B5E-A5AE-9F2F4C3F96F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Powerpoint 2018 Rectorat</Template>
  <TotalTime>666</TotalTime>
  <Words>4052</Words>
  <Application>Microsoft Office PowerPoint</Application>
  <PresentationFormat>Affichage à l'écran (4:3)</PresentationFormat>
  <Paragraphs>554</Paragraphs>
  <Slides>49</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49</vt:i4>
      </vt:variant>
    </vt:vector>
  </HeadingPairs>
  <TitlesOfParts>
    <vt:vector size="56" baseType="lpstr">
      <vt:lpstr>Arial</vt:lpstr>
      <vt:lpstr>Arial Black</vt:lpstr>
      <vt:lpstr>Calibri</vt:lpstr>
      <vt:lpstr>Calibri Light</vt:lpstr>
      <vt:lpstr>Times New Roman</vt:lpstr>
      <vt:lpstr>Wingdings</vt:lpstr>
      <vt:lpstr>Modèle Powerpoint 2018 Rectorat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Reprise expansée</vt:lpstr>
      <vt:lpstr>Fiche de mémorisation versus fiche de formalisation</vt:lpstr>
      <vt:lpstr>Présentation PowerPoint</vt:lpstr>
      <vt:lpstr>Présentation PowerPoint</vt:lpstr>
      <vt:lpstr>Présentation PowerPoint</vt:lpstr>
      <vt:lpstr>Présentation PowerPoint</vt:lpstr>
      <vt:lpstr>Présentation PowerPoint</vt:lpstr>
      <vt:lpstr>Présentation PowerPoint</vt:lpstr>
      <vt:lpstr>Analyser les exemples tirées de copies d’élèves ( conserver l’orthographe et la mise en forme)  Penser à faire observer les points positifs en premier puis les faiblesses en second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vjulien</cp:lastModifiedBy>
  <cp:revision>67</cp:revision>
  <dcterms:created xsi:type="dcterms:W3CDTF">2018-07-08T13:50:50Z</dcterms:created>
  <dcterms:modified xsi:type="dcterms:W3CDTF">2020-01-09T09:27:39Z</dcterms:modified>
</cp:coreProperties>
</file>