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3"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35"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6"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7"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8"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9"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40"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48"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50"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5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5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3"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7"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9"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0"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7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5"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77"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8"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9"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80"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81"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82"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dt"/>
          </p:nvPr>
        </p:nvSpPr>
        <p:spPr>
          <a:xfrm>
            <a:off x="838080" y="6356520"/>
            <a:ext cx="2742840" cy="364680"/>
          </a:xfrm>
          <a:prstGeom prst="rect">
            <a:avLst/>
          </a:prstGeom>
        </p:spPr>
        <p:txBody>
          <a:bodyPr anchor="ctr">
            <a:noAutofit/>
          </a:bodyPr>
          <a:lstStyle/>
          <a:p>
            <a:pPr>
              <a:lnSpc>
                <a:spcPct val="100000"/>
              </a:lnSpc>
            </a:pPr>
            <a:fld id="{944BF6B8-7E0E-4CB5-B6E2-202E42485F9B}" type="datetime">
              <a:rPr lang="fr-FR" sz="1200" b="0" strike="noStrike" spc="-1">
                <a:solidFill>
                  <a:srgbClr val="8B8B8B"/>
                </a:solidFill>
                <a:latin typeface="Calibri"/>
              </a:rPr>
              <a:t>21/03/2020</a:t>
            </a:fld>
            <a:endParaRPr lang="fr-FR" sz="1200" b="0" strike="noStrike" spc="-1">
              <a:latin typeface="Times New Roman"/>
            </a:endParaRPr>
          </a:p>
        </p:txBody>
      </p:sp>
      <p:sp>
        <p:nvSpPr>
          <p:cNvPr id="6" name="PlaceHolder 2"/>
          <p:cNvSpPr>
            <a:spLocks noGrp="1"/>
          </p:cNvSpPr>
          <p:nvPr>
            <p:ph type="ftr"/>
          </p:nvPr>
        </p:nvSpPr>
        <p:spPr>
          <a:xfrm>
            <a:off x="4038480" y="6356520"/>
            <a:ext cx="4114440" cy="364680"/>
          </a:xfrm>
          <a:prstGeom prst="rect">
            <a:avLst/>
          </a:prstGeom>
        </p:spPr>
        <p:txBody>
          <a:bodyPr anchor="ctr">
            <a:noAutofit/>
          </a:bodyPr>
          <a:lstStyle/>
          <a:p>
            <a:endParaRPr lang="fr-FR" sz="2400" b="0" strike="noStrike" spc="-1">
              <a:latin typeface="Times New Roman"/>
            </a:endParaRPr>
          </a:p>
        </p:txBody>
      </p:sp>
      <p:sp>
        <p:nvSpPr>
          <p:cNvPr id="2" name="PlaceHolder 3"/>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D09520C4-A4FC-4016-BCE6-D9DA3846A1B3}" type="slidenum">
              <a:rPr lang="fr-FR" sz="1200" b="0" strike="noStrike" spc="-1">
                <a:solidFill>
                  <a:srgbClr val="8B8B8B"/>
                </a:solidFill>
                <a:latin typeface="Calibri"/>
              </a:rPr>
              <a:t>‹N°›</a:t>
            </a:fld>
            <a:endParaRPr lang="fr-FR" sz="1200" b="0" strike="noStrike" spc="-1">
              <a:latin typeface="Times New Roman"/>
            </a:endParaRPr>
          </a:p>
        </p:txBody>
      </p:sp>
      <p:sp>
        <p:nvSpPr>
          <p:cNvPr id="3" name="PlaceHolder 4"/>
          <p:cNvSpPr>
            <a:spLocks noGrp="1"/>
          </p:cNvSpPr>
          <p:nvPr>
            <p:ph type="title"/>
          </p:nvPr>
        </p:nvSpPr>
        <p:spPr>
          <a:xfrm>
            <a:off x="609480" y="273600"/>
            <a:ext cx="10972440" cy="1144800"/>
          </a:xfrm>
          <a:prstGeom prst="rect">
            <a:avLst/>
          </a:prstGeom>
        </p:spPr>
        <p:txBody>
          <a:bodyPr lIns="0" tIns="0" rIns="0" bIns="0" anchor="ctr">
            <a:noAutofit/>
          </a:bodyPr>
          <a:lstStyle/>
          <a:p>
            <a:r>
              <a:rPr lang="fr-FR" sz="1800" b="0" strike="noStrike" spc="-1">
                <a:solidFill>
                  <a:srgbClr val="000000"/>
                </a:solidFill>
                <a:latin typeface="Calibri"/>
              </a:rPr>
              <a:t>Click to edit the title text format</a:t>
            </a: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fr-FR"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lstStyle/>
          <a:p>
            <a:pPr>
              <a:lnSpc>
                <a:spcPct val="90000"/>
              </a:lnSpc>
            </a:pPr>
            <a:r>
              <a:rPr lang="fr-FR" sz="4400" b="0" strike="noStrike" spc="-1">
                <a:solidFill>
                  <a:srgbClr val="000000"/>
                </a:solidFill>
                <a:latin typeface="Calibri Light"/>
              </a:rPr>
              <a:t>Modifiez le style du titre</a:t>
            </a:r>
            <a:endParaRPr lang="fr-FR" sz="4400" b="0" strike="noStrike" spc="-1">
              <a:solidFill>
                <a:srgbClr val="000000"/>
              </a:solidFill>
              <a:latin typeface="Calibri"/>
            </a:endParaRPr>
          </a:p>
        </p:txBody>
      </p:sp>
      <p:sp>
        <p:nvSpPr>
          <p:cNvPr id="42" name="PlaceHolder 2"/>
          <p:cNvSpPr>
            <a:spLocks noGrp="1"/>
          </p:cNvSpPr>
          <p:nvPr>
            <p:ph type="body"/>
          </p:nvPr>
        </p:nvSpPr>
        <p:spPr>
          <a:xfrm>
            <a:off x="838080" y="1825560"/>
            <a:ext cx="5181120" cy="4350960"/>
          </a:xfrm>
          <a:prstGeom prst="rect">
            <a:avLst/>
          </a:prstGeom>
        </p:spPr>
        <p:txBody>
          <a:bodyPr>
            <a:noAutofit/>
          </a:bodyPr>
          <a:lstStyle/>
          <a:p>
            <a:pPr marL="228600" indent="-228240">
              <a:lnSpc>
                <a:spcPct val="90000"/>
              </a:lnSpc>
              <a:spcBef>
                <a:spcPts val="1001"/>
              </a:spcBef>
              <a:buClr>
                <a:srgbClr val="000000"/>
              </a:buClr>
              <a:buFont typeface="Arial"/>
              <a:buChar char="•"/>
            </a:pPr>
            <a:r>
              <a:rPr lang="fr-FR" sz="2800" b="0" strike="noStrike" spc="-1">
                <a:solidFill>
                  <a:srgbClr val="000000"/>
                </a:solidFill>
                <a:latin typeface="Calibri"/>
              </a:rPr>
              <a:t>Modifier les styles du texte du masque</a:t>
            </a:r>
          </a:p>
          <a:p>
            <a:pPr marL="685800" lvl="1" indent="-228240">
              <a:lnSpc>
                <a:spcPct val="90000"/>
              </a:lnSpc>
              <a:spcBef>
                <a:spcPts val="499"/>
              </a:spcBef>
              <a:buClr>
                <a:srgbClr val="000000"/>
              </a:buClr>
              <a:buFont typeface="Arial"/>
              <a:buChar char="•"/>
            </a:pPr>
            <a:r>
              <a:rPr lang="fr-FR" sz="2400" b="0" strike="noStrike" spc="-1">
                <a:solidFill>
                  <a:srgbClr val="000000"/>
                </a:solidFill>
                <a:latin typeface="Calibri"/>
              </a:rPr>
              <a:t>Deuxième niveau</a:t>
            </a:r>
          </a:p>
          <a:p>
            <a:pPr marL="1143000" lvl="2" indent="-228240">
              <a:lnSpc>
                <a:spcPct val="90000"/>
              </a:lnSpc>
              <a:spcBef>
                <a:spcPts val="499"/>
              </a:spcBef>
              <a:buClr>
                <a:srgbClr val="000000"/>
              </a:buClr>
              <a:buFont typeface="Arial"/>
              <a:buChar char="•"/>
            </a:pPr>
            <a:r>
              <a:rPr lang="fr-FR" sz="2000" b="0" strike="noStrike" spc="-1">
                <a:solidFill>
                  <a:srgbClr val="000000"/>
                </a:solidFill>
                <a:latin typeface="Calibri"/>
              </a:rPr>
              <a:t>Troisième niveau</a:t>
            </a:r>
          </a:p>
          <a:p>
            <a:pPr marL="1600200" lvl="3" indent="-228240">
              <a:lnSpc>
                <a:spcPct val="90000"/>
              </a:lnSpc>
              <a:spcBef>
                <a:spcPts val="499"/>
              </a:spcBef>
              <a:buClr>
                <a:srgbClr val="000000"/>
              </a:buClr>
              <a:buFont typeface="Arial"/>
              <a:buChar char="•"/>
            </a:pPr>
            <a:r>
              <a:rPr lang="fr-FR" sz="1800" b="0" strike="noStrike" spc="-1">
                <a:solidFill>
                  <a:srgbClr val="000000"/>
                </a:solidFill>
                <a:latin typeface="Calibri"/>
              </a:rPr>
              <a:t>Quatrième niveau</a:t>
            </a:r>
          </a:p>
          <a:p>
            <a:pPr marL="2057400" lvl="4" indent="-228240">
              <a:lnSpc>
                <a:spcPct val="90000"/>
              </a:lnSpc>
              <a:spcBef>
                <a:spcPts val="499"/>
              </a:spcBef>
              <a:buClr>
                <a:srgbClr val="000000"/>
              </a:buClr>
              <a:buFont typeface="Arial"/>
              <a:buChar char="•"/>
            </a:pPr>
            <a:r>
              <a:rPr lang="fr-FR" sz="1800" b="0" strike="noStrike" spc="-1">
                <a:solidFill>
                  <a:srgbClr val="000000"/>
                </a:solidFill>
                <a:latin typeface="Calibri"/>
              </a:rPr>
              <a:t>Cinquième niveau</a:t>
            </a:r>
          </a:p>
        </p:txBody>
      </p:sp>
      <p:sp>
        <p:nvSpPr>
          <p:cNvPr id="43" name="PlaceHolder 3"/>
          <p:cNvSpPr>
            <a:spLocks noGrp="1"/>
          </p:cNvSpPr>
          <p:nvPr>
            <p:ph type="body"/>
          </p:nvPr>
        </p:nvSpPr>
        <p:spPr>
          <a:xfrm>
            <a:off x="6172200" y="1825560"/>
            <a:ext cx="5181120" cy="4350960"/>
          </a:xfrm>
          <a:prstGeom prst="rect">
            <a:avLst/>
          </a:prstGeom>
        </p:spPr>
        <p:txBody>
          <a:bodyPr>
            <a:noAutofit/>
          </a:bodyPr>
          <a:lstStyle/>
          <a:p>
            <a:pPr marL="228600" indent="-228240">
              <a:lnSpc>
                <a:spcPct val="90000"/>
              </a:lnSpc>
              <a:spcBef>
                <a:spcPts val="1001"/>
              </a:spcBef>
              <a:buClr>
                <a:srgbClr val="000000"/>
              </a:buClr>
              <a:buFont typeface="Arial"/>
              <a:buChar char="•"/>
            </a:pPr>
            <a:r>
              <a:rPr lang="fr-FR" sz="2800" b="0" strike="noStrike" spc="-1">
                <a:solidFill>
                  <a:srgbClr val="000000"/>
                </a:solidFill>
                <a:latin typeface="Calibri"/>
              </a:rPr>
              <a:t>Modifier les styles du texte du masque</a:t>
            </a:r>
          </a:p>
          <a:p>
            <a:pPr marL="685800" lvl="1" indent="-228240">
              <a:lnSpc>
                <a:spcPct val="90000"/>
              </a:lnSpc>
              <a:spcBef>
                <a:spcPts val="499"/>
              </a:spcBef>
              <a:buClr>
                <a:srgbClr val="000000"/>
              </a:buClr>
              <a:buFont typeface="Arial"/>
              <a:buChar char="•"/>
            </a:pPr>
            <a:r>
              <a:rPr lang="fr-FR" sz="2400" b="0" strike="noStrike" spc="-1">
                <a:solidFill>
                  <a:srgbClr val="000000"/>
                </a:solidFill>
                <a:latin typeface="Calibri"/>
              </a:rPr>
              <a:t>Deuxième niveau</a:t>
            </a:r>
          </a:p>
          <a:p>
            <a:pPr marL="1143000" lvl="2" indent="-228240">
              <a:lnSpc>
                <a:spcPct val="90000"/>
              </a:lnSpc>
              <a:spcBef>
                <a:spcPts val="499"/>
              </a:spcBef>
              <a:buClr>
                <a:srgbClr val="000000"/>
              </a:buClr>
              <a:buFont typeface="Arial"/>
              <a:buChar char="•"/>
            </a:pPr>
            <a:r>
              <a:rPr lang="fr-FR" sz="2000" b="0" strike="noStrike" spc="-1">
                <a:solidFill>
                  <a:srgbClr val="000000"/>
                </a:solidFill>
                <a:latin typeface="Calibri"/>
              </a:rPr>
              <a:t>Troisième niveau</a:t>
            </a:r>
          </a:p>
          <a:p>
            <a:pPr marL="1600200" lvl="3" indent="-228240">
              <a:lnSpc>
                <a:spcPct val="90000"/>
              </a:lnSpc>
              <a:spcBef>
                <a:spcPts val="499"/>
              </a:spcBef>
              <a:buClr>
                <a:srgbClr val="000000"/>
              </a:buClr>
              <a:buFont typeface="Arial"/>
              <a:buChar char="•"/>
            </a:pPr>
            <a:r>
              <a:rPr lang="fr-FR" sz="1800" b="0" strike="noStrike" spc="-1">
                <a:solidFill>
                  <a:srgbClr val="000000"/>
                </a:solidFill>
                <a:latin typeface="Calibri"/>
              </a:rPr>
              <a:t>Quatrième niveau</a:t>
            </a:r>
          </a:p>
          <a:p>
            <a:pPr marL="2057400" lvl="4" indent="-228240">
              <a:lnSpc>
                <a:spcPct val="90000"/>
              </a:lnSpc>
              <a:spcBef>
                <a:spcPts val="499"/>
              </a:spcBef>
              <a:buClr>
                <a:srgbClr val="000000"/>
              </a:buClr>
              <a:buFont typeface="Arial"/>
              <a:buChar char="•"/>
            </a:pPr>
            <a:r>
              <a:rPr lang="fr-FR" sz="1800" b="0" strike="noStrike" spc="-1">
                <a:solidFill>
                  <a:srgbClr val="000000"/>
                </a:solidFill>
                <a:latin typeface="Calibri"/>
              </a:rPr>
              <a:t>Cinquième niveau</a:t>
            </a:r>
          </a:p>
        </p:txBody>
      </p:sp>
      <p:sp>
        <p:nvSpPr>
          <p:cNvPr id="44" name="PlaceHolder 4"/>
          <p:cNvSpPr>
            <a:spLocks noGrp="1"/>
          </p:cNvSpPr>
          <p:nvPr>
            <p:ph type="dt"/>
          </p:nvPr>
        </p:nvSpPr>
        <p:spPr>
          <a:xfrm>
            <a:off x="838080" y="6356520"/>
            <a:ext cx="2742840" cy="364680"/>
          </a:xfrm>
          <a:prstGeom prst="rect">
            <a:avLst/>
          </a:prstGeom>
        </p:spPr>
        <p:txBody>
          <a:bodyPr anchor="ctr">
            <a:noAutofit/>
          </a:bodyPr>
          <a:lstStyle/>
          <a:p>
            <a:pPr>
              <a:lnSpc>
                <a:spcPct val="100000"/>
              </a:lnSpc>
            </a:pPr>
            <a:fld id="{8B80236E-3C53-47E2-9A96-2BFD41AAD578}" type="datetime">
              <a:rPr lang="fr-FR" sz="1200" b="0" strike="noStrike" spc="-1">
                <a:solidFill>
                  <a:srgbClr val="8B8B8B"/>
                </a:solidFill>
                <a:latin typeface="Calibri"/>
              </a:rPr>
              <a:t>21/03/2020</a:t>
            </a:fld>
            <a:endParaRPr lang="fr-FR" sz="1200" b="0" strike="noStrike" spc="-1">
              <a:latin typeface="Times New Roman"/>
            </a:endParaRPr>
          </a:p>
        </p:txBody>
      </p:sp>
      <p:sp>
        <p:nvSpPr>
          <p:cNvPr id="45" name="PlaceHolder 5"/>
          <p:cNvSpPr>
            <a:spLocks noGrp="1"/>
          </p:cNvSpPr>
          <p:nvPr>
            <p:ph type="ftr"/>
          </p:nvPr>
        </p:nvSpPr>
        <p:spPr>
          <a:xfrm>
            <a:off x="4038480" y="6356520"/>
            <a:ext cx="4114440" cy="364680"/>
          </a:xfrm>
          <a:prstGeom prst="rect">
            <a:avLst/>
          </a:prstGeom>
        </p:spPr>
        <p:txBody>
          <a:bodyPr anchor="ctr">
            <a:noAutofit/>
          </a:bodyPr>
          <a:lstStyle/>
          <a:p>
            <a:endParaRPr lang="fr-FR" sz="2400" b="0" strike="noStrike" spc="-1">
              <a:latin typeface="Times New Roman"/>
            </a:endParaRPr>
          </a:p>
        </p:txBody>
      </p:sp>
      <p:sp>
        <p:nvSpPr>
          <p:cNvPr id="46" name="PlaceHolder 6"/>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AF51FFE7-8544-424E-B90A-1F90664377F0}" type="slidenum">
              <a:rPr lang="fr-FR" sz="1200" b="0" strike="noStrike" spc="-1">
                <a:solidFill>
                  <a:srgbClr val="8B8B8B"/>
                </a:solidFill>
                <a:latin typeface="Calibri"/>
              </a:rPr>
              <a:t>‹N°›</a:t>
            </a:fld>
            <a:endParaRPr lang="fr-FR"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lycee.cned.fr/" TargetMode="External"/><Relationship Id="rId2" Type="http://schemas.openxmlformats.org/officeDocument/2006/relationships/image" Target="../media/image2.png"/><Relationship Id="rId1" Type="http://schemas.openxmlformats.org/officeDocument/2006/relationships/slideLayout" Target="../slideLayouts/slideLayout16.xml"/><Relationship Id="rId5"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wmf"/><Relationship Id="rId7" Type="http://schemas.openxmlformats.org/officeDocument/2006/relationships/image" Target="../media/image9.png"/><Relationship Id="rId2"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png"/><Relationship Id="rId10" Type="http://schemas.openxmlformats.org/officeDocument/2006/relationships/image" Target="../media/image1.png"/><Relationship Id="rId4" Type="http://schemas.openxmlformats.org/officeDocument/2006/relationships/image" Target="../media/image6.wmf"/><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13.jpeg"/><Relationship Id="rId11" Type="http://schemas.openxmlformats.org/officeDocument/2006/relationships/image" Target="../media/image1.png"/><Relationship Id="rId5" Type="http://schemas.openxmlformats.org/officeDocument/2006/relationships/image" Target="../media/image12.jpeg"/><Relationship Id="rId10" Type="http://schemas.openxmlformats.org/officeDocument/2006/relationships/image" Target="../media/image9.png"/><Relationship Id="rId4" Type="http://schemas.openxmlformats.org/officeDocument/2006/relationships/image" Target="../media/image8.jpeg"/><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image" Target="../media/image15.wmf"/><Relationship Id="rId7" Type="http://schemas.openxmlformats.org/officeDocument/2006/relationships/image" Target="../media/image5.wmf"/><Relationship Id="rId12" Type="http://schemas.openxmlformats.org/officeDocument/2006/relationships/image" Target="../media/image1.png"/><Relationship Id="rId2" Type="http://schemas.openxmlformats.org/officeDocument/2006/relationships/image" Target="../media/image1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1.png"/><Relationship Id="rId5" Type="http://schemas.openxmlformats.org/officeDocument/2006/relationships/image" Target="../media/image17.wmf"/><Relationship Id="rId10" Type="http://schemas.openxmlformats.org/officeDocument/2006/relationships/image" Target="../media/image10.png"/><Relationship Id="rId4" Type="http://schemas.openxmlformats.org/officeDocument/2006/relationships/image" Target="../media/image16.wmf"/><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122760" y="586800"/>
            <a:ext cx="11695680" cy="1736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3600" b="1" strike="noStrike" spc="-1">
                <a:solidFill>
                  <a:srgbClr val="000000"/>
                </a:solidFill>
                <a:latin typeface="Calibri"/>
              </a:rPr>
              <a:t>Proposition de démarche </a:t>
            </a:r>
            <a:endParaRPr lang="fr-FR" sz="3600" b="0" strike="noStrike" spc="-1">
              <a:latin typeface="Arial"/>
            </a:endParaRPr>
          </a:p>
          <a:p>
            <a:pPr algn="ctr">
              <a:lnSpc>
                <a:spcPct val="100000"/>
              </a:lnSpc>
            </a:pPr>
            <a:r>
              <a:rPr lang="fr-FR" sz="3600" b="1" strike="noStrike" spc="-1">
                <a:solidFill>
                  <a:srgbClr val="000000"/>
                </a:solidFill>
                <a:latin typeface="Calibri"/>
              </a:rPr>
              <a:t>Faire écrire à distance les élèves en Histoire-Géographie Première – Terminale – Série Générale</a:t>
            </a:r>
            <a:endParaRPr lang="fr-FR" sz="3600" b="0" strike="noStrike" spc="-1">
              <a:latin typeface="Arial"/>
            </a:endParaRPr>
          </a:p>
        </p:txBody>
      </p:sp>
      <p:sp>
        <p:nvSpPr>
          <p:cNvPr id="84" name="CustomShape 2"/>
          <p:cNvSpPr/>
          <p:nvPr/>
        </p:nvSpPr>
        <p:spPr>
          <a:xfrm>
            <a:off x="1132920" y="3657600"/>
            <a:ext cx="9785160"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3600" b="0" strike="noStrike" spc="-1">
                <a:solidFill>
                  <a:srgbClr val="000000"/>
                </a:solidFill>
                <a:latin typeface="Calibri"/>
              </a:rPr>
              <a:t>Un sujet de « question problématisée » à travailler sur 3 semaines </a:t>
            </a:r>
            <a:endParaRPr lang="fr-FR" sz="3600" b="0" strike="noStrike" spc="-1">
              <a:latin typeface="Arial"/>
            </a:endParaRPr>
          </a:p>
        </p:txBody>
      </p:sp>
      <p:sp>
        <p:nvSpPr>
          <p:cNvPr id="85" name="CustomShape 3"/>
          <p:cNvSpPr/>
          <p:nvPr/>
        </p:nvSpPr>
        <p:spPr>
          <a:xfrm>
            <a:off x="3004506" y="5672013"/>
            <a:ext cx="6499713" cy="367878"/>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1800" b="0" strike="noStrike" spc="-1" dirty="0">
                <a:solidFill>
                  <a:srgbClr val="000000"/>
                </a:solidFill>
                <a:latin typeface="Calibri"/>
              </a:rPr>
              <a:t>Pascal </a:t>
            </a:r>
            <a:r>
              <a:rPr lang="fr-FR" sz="1800" b="0" strike="noStrike" spc="-1" dirty="0" err="1" smtClean="0">
                <a:solidFill>
                  <a:srgbClr val="000000"/>
                </a:solidFill>
                <a:latin typeface="Calibri"/>
              </a:rPr>
              <a:t>Mériaux</a:t>
            </a:r>
            <a:r>
              <a:rPr lang="fr-FR" sz="1800" b="0" strike="noStrike" spc="-1" dirty="0" smtClean="0">
                <a:solidFill>
                  <a:srgbClr val="000000"/>
                </a:solidFill>
                <a:latin typeface="Calibri"/>
              </a:rPr>
              <a:t>, lycée la Martinière, Lyon 9</a:t>
            </a:r>
            <a:r>
              <a:rPr lang="fr-FR" sz="1800" b="0" strike="noStrike" spc="-1" baseline="30000" dirty="0" smtClean="0">
                <a:solidFill>
                  <a:srgbClr val="000000"/>
                </a:solidFill>
                <a:latin typeface="Calibri"/>
              </a:rPr>
              <a:t>ème</a:t>
            </a:r>
            <a:r>
              <a:rPr lang="fr-FR" sz="1800" b="0" strike="noStrike" spc="-1" dirty="0" smtClean="0">
                <a:solidFill>
                  <a:srgbClr val="000000"/>
                </a:solidFill>
                <a:latin typeface="Calibri"/>
              </a:rPr>
              <a:t> </a:t>
            </a:r>
            <a:r>
              <a:rPr lang="fr-FR" sz="1800" b="0" strike="noStrike" spc="-1" dirty="0">
                <a:solidFill>
                  <a:srgbClr val="000000"/>
                </a:solidFill>
                <a:latin typeface="Calibri"/>
              </a:rPr>
              <a:t>– Académie de Lyon</a:t>
            </a:r>
            <a:endParaRPr lang="fr-FR" sz="1800" b="0" strike="noStrike" spc="-1" dirty="0">
              <a:latin typeface="Arial"/>
            </a:endParaRPr>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5200" y="5713576"/>
            <a:ext cx="1066799" cy="1227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fr-FR" sz="4400" b="1" strike="noStrike" spc="-1" dirty="0">
                <a:solidFill>
                  <a:srgbClr val="000000"/>
                </a:solidFill>
                <a:latin typeface="Calibri Light"/>
              </a:rPr>
              <a:t>Points de vigilance </a:t>
            </a:r>
            <a:r>
              <a:rPr lang="fr-FR" sz="4400" b="1" strike="noStrike" spc="-1" dirty="0" smtClean="0">
                <a:solidFill>
                  <a:srgbClr val="000000"/>
                </a:solidFill>
                <a:latin typeface="Calibri Light"/>
              </a:rPr>
              <a:t> </a:t>
            </a:r>
            <a:endParaRPr lang="fr-FR" sz="4400" b="0" strike="noStrike" spc="-1" dirty="0">
              <a:solidFill>
                <a:srgbClr val="000000"/>
              </a:solidFill>
              <a:latin typeface="Calibri"/>
            </a:endParaRPr>
          </a:p>
        </p:txBody>
      </p:sp>
      <p:pic>
        <p:nvPicPr>
          <p:cNvPr id="87" name="Espace réservé du contenu 4"/>
          <p:cNvPicPr/>
          <p:nvPr/>
        </p:nvPicPr>
        <p:blipFill>
          <a:blip r:embed="rId2"/>
          <a:stretch/>
        </p:blipFill>
        <p:spPr>
          <a:xfrm>
            <a:off x="1270800" y="2021400"/>
            <a:ext cx="4152600" cy="1666440"/>
          </a:xfrm>
          <a:prstGeom prst="rect">
            <a:avLst/>
          </a:prstGeom>
          <a:ln>
            <a:noFill/>
          </a:ln>
        </p:spPr>
      </p:pic>
      <p:sp>
        <p:nvSpPr>
          <p:cNvPr id="88" name="TextShape 2"/>
          <p:cNvSpPr txBox="1"/>
          <p:nvPr/>
        </p:nvSpPr>
        <p:spPr>
          <a:xfrm>
            <a:off x="5663356" y="558818"/>
            <a:ext cx="6059160" cy="4967280"/>
          </a:xfrm>
          <a:prstGeom prst="rect">
            <a:avLst/>
          </a:prstGeom>
          <a:noFill/>
          <a:ln>
            <a:noFill/>
          </a:ln>
        </p:spPr>
        <p:txBody>
          <a:bodyPr>
            <a:normAutofit fontScale="78000" lnSpcReduction="20000"/>
          </a:bodyPr>
          <a:lstStyle/>
          <a:p>
            <a:pPr marL="228600" indent="-228240">
              <a:lnSpc>
                <a:spcPct val="90000"/>
              </a:lnSpc>
              <a:spcBef>
                <a:spcPts val="1001"/>
              </a:spcBef>
              <a:buClr>
                <a:srgbClr val="000000"/>
              </a:buClr>
              <a:buFont typeface="Arial"/>
              <a:buChar char="•"/>
            </a:pPr>
            <a:r>
              <a:rPr lang="fr-FR" sz="2800" b="1" strike="noStrike" spc="-1" dirty="0">
                <a:solidFill>
                  <a:srgbClr val="000000"/>
                </a:solidFill>
                <a:latin typeface="Calibri"/>
              </a:rPr>
              <a:t>La démarche proposée s’appuie sur les outils disponibles dans l’ENT</a:t>
            </a:r>
            <a:r>
              <a:rPr lang="fr-FR" sz="2800" b="0" strike="noStrike" spc="-1" dirty="0">
                <a:solidFill>
                  <a:srgbClr val="000000"/>
                </a:solidFill>
                <a:latin typeface="Calibri"/>
              </a:rPr>
              <a:t> Région Auvergne-Rhône-Alpes. </a:t>
            </a:r>
          </a:p>
          <a:p>
            <a:pPr marL="228600" indent="-228240">
              <a:lnSpc>
                <a:spcPct val="90000"/>
              </a:lnSpc>
              <a:spcBef>
                <a:spcPts val="1001"/>
              </a:spcBef>
              <a:buClr>
                <a:srgbClr val="000000"/>
              </a:buClr>
              <a:buFont typeface="Arial"/>
              <a:buChar char="•"/>
            </a:pPr>
            <a:r>
              <a:rPr lang="fr-FR" sz="2800" b="1" strike="noStrike" spc="-1" dirty="0">
                <a:solidFill>
                  <a:srgbClr val="000000"/>
                </a:solidFill>
                <a:latin typeface="Calibri"/>
              </a:rPr>
              <a:t>L’outil de classe virtuelle envisagé est celui du CNED</a:t>
            </a:r>
            <a:r>
              <a:rPr lang="fr-FR" sz="2800" b="0" strike="noStrike" spc="-1" dirty="0">
                <a:solidFill>
                  <a:srgbClr val="000000"/>
                </a:solidFill>
                <a:latin typeface="Calibri"/>
              </a:rPr>
              <a:t> disponible sur </a:t>
            </a:r>
            <a:r>
              <a:rPr lang="fr-FR" sz="2800" b="0" u="sng" strike="noStrike" spc="-1" dirty="0">
                <a:solidFill>
                  <a:srgbClr val="0563C1"/>
                </a:solidFill>
                <a:uFillTx/>
                <a:latin typeface="Calibri"/>
                <a:hlinkClick r:id="rId3"/>
              </a:rPr>
              <a:t>https://lycee.cned.fr</a:t>
            </a:r>
            <a:r>
              <a:rPr lang="fr-FR" sz="2800" b="0" strike="noStrike" spc="-1" dirty="0">
                <a:solidFill>
                  <a:srgbClr val="000000"/>
                </a:solidFill>
                <a:latin typeface="Calibri"/>
              </a:rPr>
              <a:t> (le professeur crée son compte et donne le lien à la classe).</a:t>
            </a:r>
          </a:p>
          <a:p>
            <a:pPr marL="228600" indent="-228240">
              <a:lnSpc>
                <a:spcPct val="90000"/>
              </a:lnSpc>
              <a:spcBef>
                <a:spcPts val="1001"/>
              </a:spcBef>
              <a:buClr>
                <a:srgbClr val="000000"/>
              </a:buClr>
              <a:buFont typeface="Arial"/>
              <a:buChar char="•"/>
            </a:pPr>
            <a:r>
              <a:rPr lang="fr-FR" sz="2800" b="1" strike="noStrike" spc="-1" dirty="0">
                <a:solidFill>
                  <a:srgbClr val="000000"/>
                </a:solidFill>
                <a:latin typeface="Calibri"/>
              </a:rPr>
              <a:t>Les difficultés de connexion</a:t>
            </a:r>
            <a:r>
              <a:rPr lang="fr-FR" sz="2800" b="0" strike="noStrike" spc="-1" dirty="0">
                <a:solidFill>
                  <a:srgbClr val="000000"/>
                </a:solidFill>
                <a:latin typeface="Calibri"/>
              </a:rPr>
              <a:t> peuvent rendre difficiles l’accès aux divers services utilisés (chat, forums, pad, messagerie</a:t>
            </a:r>
            <a:r>
              <a:rPr lang="fr-FR" sz="2800" b="0" strike="noStrike" spc="-1" dirty="0" smtClean="0">
                <a:solidFill>
                  <a:srgbClr val="000000"/>
                </a:solidFill>
                <a:latin typeface="Calibri"/>
              </a:rPr>
              <a:t>).</a:t>
            </a:r>
            <a:endParaRPr lang="fr-FR" sz="2800" b="0" strike="noStrike" spc="-1" dirty="0">
              <a:solidFill>
                <a:srgbClr val="000000"/>
              </a:solidFill>
              <a:latin typeface="Calibri"/>
            </a:endParaRPr>
          </a:p>
          <a:p>
            <a:pPr marL="228600" indent="-228240">
              <a:lnSpc>
                <a:spcPct val="90000"/>
              </a:lnSpc>
              <a:spcBef>
                <a:spcPts val="1001"/>
              </a:spcBef>
              <a:buClr>
                <a:srgbClr val="000000"/>
              </a:buClr>
              <a:buFont typeface="Arial"/>
              <a:buChar char="•"/>
            </a:pPr>
            <a:r>
              <a:rPr lang="fr-FR" sz="2800" b="1" strike="noStrike" spc="-1" dirty="0">
                <a:solidFill>
                  <a:srgbClr val="000000"/>
                </a:solidFill>
                <a:latin typeface="Calibri"/>
              </a:rPr>
              <a:t>La démarche doit être adaptée </a:t>
            </a:r>
            <a:r>
              <a:rPr lang="fr-FR" sz="2800" b="0" strike="noStrike" spc="-1" dirty="0">
                <a:solidFill>
                  <a:srgbClr val="000000"/>
                </a:solidFill>
                <a:latin typeface="Calibri"/>
              </a:rPr>
              <a:t>à l’environnement numérique de chaque établissement.</a:t>
            </a:r>
          </a:p>
          <a:p>
            <a:pPr marL="228600" indent="-228240">
              <a:lnSpc>
                <a:spcPct val="90000"/>
              </a:lnSpc>
              <a:spcBef>
                <a:spcPts val="1001"/>
              </a:spcBef>
              <a:buClr>
                <a:srgbClr val="000000"/>
              </a:buClr>
              <a:buFont typeface="Arial"/>
              <a:buChar char="•"/>
            </a:pPr>
            <a:r>
              <a:rPr lang="fr-FR" sz="2800" b="1" strike="noStrike" spc="-1" dirty="0">
                <a:solidFill>
                  <a:srgbClr val="000000"/>
                </a:solidFill>
                <a:latin typeface="Calibri"/>
              </a:rPr>
              <a:t>Bien fixer le plan global de travail et les règles </a:t>
            </a:r>
            <a:r>
              <a:rPr lang="fr-FR" sz="2800" b="0" strike="noStrike" spc="-1" dirty="0">
                <a:solidFill>
                  <a:srgbClr val="000000"/>
                </a:solidFill>
                <a:latin typeface="Calibri"/>
              </a:rPr>
              <a:t>(par ex : les pages horaires de disponibilité du professeur, les dates de rendus des travaux, le temps à passer sur les activités</a:t>
            </a:r>
            <a:r>
              <a:rPr lang="fr-FR" sz="2800" b="0" strike="noStrike" spc="-1" dirty="0" smtClean="0">
                <a:solidFill>
                  <a:srgbClr val="000000"/>
                </a:solidFill>
                <a:latin typeface="Calibri"/>
              </a:rPr>
              <a:t>….).</a:t>
            </a:r>
            <a:endParaRPr lang="fr-FR" sz="2800" b="0" strike="noStrike" spc="-1" dirty="0">
              <a:solidFill>
                <a:srgbClr val="000000"/>
              </a:solidFill>
              <a:latin typeface="Calibri"/>
            </a:endParaRPr>
          </a:p>
        </p:txBody>
      </p:sp>
      <p:pic>
        <p:nvPicPr>
          <p:cNvPr id="89" name="Image 5"/>
          <p:cNvPicPr/>
          <p:nvPr/>
        </p:nvPicPr>
        <p:blipFill>
          <a:blip r:embed="rId4"/>
          <a:stretch/>
        </p:blipFill>
        <p:spPr>
          <a:xfrm>
            <a:off x="1722960" y="4001400"/>
            <a:ext cx="3247560" cy="1028520"/>
          </a:xfrm>
          <a:prstGeom prst="rect">
            <a:avLst/>
          </a:prstGeom>
          <a:ln>
            <a:noFill/>
          </a:ln>
        </p:spPr>
      </p:pic>
      <p:pic>
        <p:nvPicPr>
          <p:cNvPr id="7" name="Imag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25200" y="5672013"/>
            <a:ext cx="1066799" cy="1227550"/>
          </a:xfrm>
          <a:prstGeom prst="rect">
            <a:avLst/>
          </a:prstGeom>
        </p:spPr>
      </p:pic>
      <p:sp>
        <p:nvSpPr>
          <p:cNvPr id="8" name="CustomShape 3"/>
          <p:cNvSpPr/>
          <p:nvPr/>
        </p:nvSpPr>
        <p:spPr>
          <a:xfrm>
            <a:off x="-32760" y="6586768"/>
            <a:ext cx="3687840" cy="24476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1000" b="0" strike="noStrike" spc="-1" dirty="0">
                <a:solidFill>
                  <a:srgbClr val="000000"/>
                </a:solidFill>
                <a:latin typeface="Calibri"/>
              </a:rPr>
              <a:t>Pascal </a:t>
            </a:r>
            <a:r>
              <a:rPr lang="fr-FR" sz="1000" b="0" strike="noStrike" spc="-1" dirty="0" err="1" smtClean="0">
                <a:solidFill>
                  <a:srgbClr val="000000"/>
                </a:solidFill>
                <a:latin typeface="Calibri"/>
              </a:rPr>
              <a:t>Mériaux</a:t>
            </a:r>
            <a:r>
              <a:rPr lang="fr-FR" sz="1000" b="0" strike="noStrike" spc="-1" dirty="0" smtClean="0">
                <a:solidFill>
                  <a:srgbClr val="000000"/>
                </a:solidFill>
                <a:latin typeface="Calibri"/>
              </a:rPr>
              <a:t>, lycée la Martinière, Lyon 9</a:t>
            </a:r>
            <a:r>
              <a:rPr lang="fr-FR" sz="1000" b="0" strike="noStrike" spc="-1" baseline="30000" dirty="0" smtClean="0">
                <a:solidFill>
                  <a:srgbClr val="000000"/>
                </a:solidFill>
                <a:latin typeface="Calibri"/>
              </a:rPr>
              <a:t>ème</a:t>
            </a:r>
            <a:r>
              <a:rPr lang="fr-FR" sz="1000" b="0" strike="noStrike" spc="-1" dirty="0" smtClean="0">
                <a:solidFill>
                  <a:srgbClr val="000000"/>
                </a:solidFill>
                <a:latin typeface="Calibri"/>
              </a:rPr>
              <a:t> </a:t>
            </a:r>
            <a:r>
              <a:rPr lang="fr-FR" sz="1000" b="0" strike="noStrike" spc="-1" dirty="0">
                <a:solidFill>
                  <a:srgbClr val="000000"/>
                </a:solidFill>
                <a:latin typeface="Calibri"/>
              </a:rPr>
              <a:t>– Académie de Lyon</a:t>
            </a:r>
            <a:endParaRPr lang="fr-FR" sz="1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244800" y="2665800"/>
            <a:ext cx="11796840" cy="901080"/>
          </a:xfrm>
          <a:prstGeom prst="rightArrow">
            <a:avLst>
              <a:gd name="adj1" fmla="val 50000"/>
              <a:gd name="adj2" fmla="val 50000"/>
            </a:avLst>
          </a:prstGeom>
          <a:ln/>
        </p:spPr>
        <p:style>
          <a:lnRef idx="2">
            <a:schemeClr val="accent1">
              <a:shade val="50000"/>
            </a:schemeClr>
          </a:lnRef>
          <a:fillRef idx="1">
            <a:schemeClr val="accent1"/>
          </a:fillRef>
          <a:effectRef idx="0">
            <a:schemeClr val="accent1"/>
          </a:effectRef>
          <a:fontRef idx="minor"/>
        </p:style>
      </p:sp>
      <p:sp>
        <p:nvSpPr>
          <p:cNvPr id="91" name="CustomShape 2"/>
          <p:cNvSpPr/>
          <p:nvPr/>
        </p:nvSpPr>
        <p:spPr>
          <a:xfrm>
            <a:off x="104040" y="1979280"/>
            <a:ext cx="2900520" cy="942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400" b="1" strike="noStrike" spc="-1">
                <a:solidFill>
                  <a:srgbClr val="000000"/>
                </a:solidFill>
                <a:latin typeface="Calibri"/>
              </a:rPr>
              <a:t>15 min : </a:t>
            </a:r>
            <a:endParaRPr lang="fr-FR" sz="1400" b="0" strike="noStrike" spc="-1">
              <a:latin typeface="Arial"/>
            </a:endParaRPr>
          </a:p>
          <a:p>
            <a:pPr>
              <a:lnSpc>
                <a:spcPct val="100000"/>
              </a:lnSpc>
            </a:pPr>
            <a:r>
              <a:rPr lang="fr-FR" sz="1400" b="0" strike="noStrike" spc="-1">
                <a:solidFill>
                  <a:srgbClr val="000000"/>
                </a:solidFill>
                <a:latin typeface="Calibri"/>
              </a:rPr>
              <a:t>Présentation du plan de travail global, des ressources et</a:t>
            </a:r>
            <a:endParaRPr lang="fr-FR" sz="1400" b="0" strike="noStrike" spc="-1">
              <a:latin typeface="Arial"/>
            </a:endParaRPr>
          </a:p>
          <a:p>
            <a:pPr>
              <a:lnSpc>
                <a:spcPct val="100000"/>
              </a:lnSpc>
            </a:pPr>
            <a:r>
              <a:rPr lang="fr-FR" sz="1400" b="0" strike="noStrike" spc="-1">
                <a:solidFill>
                  <a:srgbClr val="000000"/>
                </a:solidFill>
                <a:latin typeface="Calibri"/>
              </a:rPr>
              <a:t>introduction du cours</a:t>
            </a:r>
            <a:endParaRPr lang="fr-FR" sz="1400" b="0" strike="noStrike" spc="-1">
              <a:latin typeface="Arial"/>
            </a:endParaRPr>
          </a:p>
        </p:txBody>
      </p:sp>
      <p:sp>
        <p:nvSpPr>
          <p:cNvPr id="92" name="CustomShape 3"/>
          <p:cNvSpPr/>
          <p:nvPr/>
        </p:nvSpPr>
        <p:spPr>
          <a:xfrm>
            <a:off x="282960" y="2944440"/>
            <a:ext cx="1275840" cy="364680"/>
          </a:xfrm>
          <a:prstGeom prst="rect">
            <a:avLst/>
          </a:prstGeom>
          <a:noFill/>
          <a:ln>
            <a:solidFill>
              <a:schemeClr val="accent1"/>
            </a:solid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1800" b="1" strike="noStrike" spc="-1">
                <a:solidFill>
                  <a:srgbClr val="000000"/>
                </a:solidFill>
                <a:latin typeface="Calibri"/>
              </a:rPr>
              <a:t>Semaine 1 </a:t>
            </a:r>
            <a:endParaRPr lang="fr-FR" sz="1800" b="0" strike="noStrike" spc="-1">
              <a:latin typeface="Arial"/>
            </a:endParaRPr>
          </a:p>
        </p:txBody>
      </p:sp>
      <p:sp>
        <p:nvSpPr>
          <p:cNvPr id="93" name="CustomShape 4"/>
          <p:cNvSpPr/>
          <p:nvPr/>
        </p:nvSpPr>
        <p:spPr>
          <a:xfrm>
            <a:off x="3532320" y="1766880"/>
            <a:ext cx="3820320" cy="51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400" b="0" strike="noStrike" spc="-1">
                <a:solidFill>
                  <a:srgbClr val="000000"/>
                </a:solidFill>
                <a:latin typeface="Calibri"/>
              </a:rPr>
              <a:t>Cours : en vidéo (3min/vidéo) ou leçon manuel/prof = prise de notes / cahier </a:t>
            </a:r>
            <a:endParaRPr lang="fr-FR" sz="1400" b="0" strike="noStrike" spc="-1">
              <a:latin typeface="Arial"/>
            </a:endParaRPr>
          </a:p>
        </p:txBody>
      </p:sp>
      <p:sp>
        <p:nvSpPr>
          <p:cNvPr id="94" name="CustomShape 5"/>
          <p:cNvSpPr/>
          <p:nvPr/>
        </p:nvSpPr>
        <p:spPr>
          <a:xfrm>
            <a:off x="920880" y="5835808"/>
            <a:ext cx="9439560" cy="82954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1600" spc="-1" dirty="0">
                <a:solidFill>
                  <a:srgbClr val="000000"/>
                </a:solidFill>
                <a:latin typeface="Calibri"/>
              </a:rPr>
              <a:t>U</a:t>
            </a:r>
            <a:r>
              <a:rPr lang="fr-FR" sz="1600" b="0" strike="noStrike" spc="-1" dirty="0" smtClean="0">
                <a:solidFill>
                  <a:srgbClr val="000000"/>
                </a:solidFill>
                <a:latin typeface="Calibri"/>
              </a:rPr>
              <a:t>n </a:t>
            </a:r>
            <a:r>
              <a:rPr lang="fr-FR" sz="1600" b="0" strike="noStrike" spc="-1" dirty="0">
                <a:solidFill>
                  <a:srgbClr val="000000"/>
                </a:solidFill>
                <a:latin typeface="Calibri"/>
              </a:rPr>
              <a:t>forum ou une séance de « chat » est associé à l’activité pour garder le contact et répondre aux question des élèves</a:t>
            </a:r>
            <a:endParaRPr lang="fr-FR" sz="1600" b="0" strike="noStrike" spc="-1" dirty="0">
              <a:latin typeface="Arial"/>
            </a:endParaRPr>
          </a:p>
          <a:p>
            <a:pPr algn="ctr">
              <a:lnSpc>
                <a:spcPct val="100000"/>
              </a:lnSpc>
            </a:pPr>
            <a:r>
              <a:rPr lang="fr-FR" sz="1600" b="0" strike="noStrike" spc="-1" dirty="0">
                <a:solidFill>
                  <a:srgbClr val="000000"/>
                </a:solidFill>
                <a:latin typeface="Calibri"/>
              </a:rPr>
              <a:t>A défaut : l’enseignant peut donner à ses élèves son adresse académique</a:t>
            </a:r>
            <a:endParaRPr lang="fr-FR" sz="1600" b="0" strike="noStrike" spc="-1" dirty="0">
              <a:latin typeface="Arial"/>
            </a:endParaRPr>
          </a:p>
        </p:txBody>
      </p:sp>
      <p:pic>
        <p:nvPicPr>
          <p:cNvPr id="95" name="Image 11"/>
          <p:cNvPicPr/>
          <p:nvPr/>
        </p:nvPicPr>
        <p:blipFill>
          <a:blip r:embed="rId2"/>
          <a:stretch/>
        </p:blipFill>
        <p:spPr>
          <a:xfrm>
            <a:off x="3869280" y="3525840"/>
            <a:ext cx="2431440" cy="2323080"/>
          </a:xfrm>
          <a:prstGeom prst="rect">
            <a:avLst/>
          </a:prstGeom>
          <a:ln>
            <a:noFill/>
          </a:ln>
        </p:spPr>
      </p:pic>
      <p:pic>
        <p:nvPicPr>
          <p:cNvPr id="96" name="Image 30"/>
          <p:cNvPicPr/>
          <p:nvPr/>
        </p:nvPicPr>
        <p:blipFill>
          <a:blip r:embed="rId3"/>
          <a:stretch/>
        </p:blipFill>
        <p:spPr>
          <a:xfrm>
            <a:off x="3655080" y="431280"/>
            <a:ext cx="1361520" cy="1390320"/>
          </a:xfrm>
          <a:prstGeom prst="rect">
            <a:avLst/>
          </a:prstGeom>
          <a:ln>
            <a:noFill/>
          </a:ln>
        </p:spPr>
      </p:pic>
      <p:pic>
        <p:nvPicPr>
          <p:cNvPr id="97" name="Image 42"/>
          <p:cNvPicPr/>
          <p:nvPr/>
        </p:nvPicPr>
        <p:blipFill>
          <a:blip r:embed="rId4"/>
          <a:stretch/>
        </p:blipFill>
        <p:spPr>
          <a:xfrm>
            <a:off x="7183080" y="461520"/>
            <a:ext cx="1429920" cy="1361520"/>
          </a:xfrm>
          <a:prstGeom prst="rect">
            <a:avLst/>
          </a:prstGeom>
          <a:ln>
            <a:noFill/>
          </a:ln>
        </p:spPr>
      </p:pic>
      <p:sp>
        <p:nvSpPr>
          <p:cNvPr id="98" name="CustomShape 6"/>
          <p:cNvSpPr/>
          <p:nvPr/>
        </p:nvSpPr>
        <p:spPr>
          <a:xfrm>
            <a:off x="3004920" y="2932200"/>
            <a:ext cx="64918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1800" b="1" strike="noStrike" spc="-1">
                <a:solidFill>
                  <a:srgbClr val="000000"/>
                </a:solidFill>
                <a:latin typeface="Calibri"/>
              </a:rPr>
              <a:t>Prendre connaissance du sujet de la « question problématisée »</a:t>
            </a:r>
            <a:endParaRPr lang="fr-FR" sz="1800" b="0" strike="noStrike" spc="-1">
              <a:latin typeface="Arial"/>
            </a:endParaRPr>
          </a:p>
        </p:txBody>
      </p:sp>
      <p:grpSp>
        <p:nvGrpSpPr>
          <p:cNvPr id="99" name="Group 7"/>
          <p:cNvGrpSpPr/>
          <p:nvPr/>
        </p:nvGrpSpPr>
        <p:grpSpPr>
          <a:xfrm>
            <a:off x="547200" y="423720"/>
            <a:ext cx="1438560" cy="1599840"/>
            <a:chOff x="547200" y="423720"/>
            <a:chExt cx="1438560" cy="1599840"/>
          </a:xfrm>
        </p:grpSpPr>
        <p:pic>
          <p:nvPicPr>
            <p:cNvPr id="100" name="Image 16"/>
            <p:cNvPicPr/>
            <p:nvPr/>
          </p:nvPicPr>
          <p:blipFill>
            <a:blip r:embed="rId5"/>
            <a:stretch/>
          </p:blipFill>
          <p:spPr>
            <a:xfrm>
              <a:off x="547200" y="423720"/>
              <a:ext cx="1438560" cy="1599840"/>
            </a:xfrm>
            <a:prstGeom prst="rect">
              <a:avLst/>
            </a:prstGeom>
            <a:ln>
              <a:noFill/>
            </a:ln>
          </p:spPr>
        </p:pic>
        <p:sp>
          <p:nvSpPr>
            <p:cNvPr id="101" name="CustomShape 8"/>
            <p:cNvSpPr/>
            <p:nvPr/>
          </p:nvSpPr>
          <p:spPr>
            <a:xfrm>
              <a:off x="565560" y="423720"/>
              <a:ext cx="126864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800" b="0" strike="noStrike" spc="-1">
                  <a:solidFill>
                    <a:srgbClr val="000000"/>
                  </a:solidFill>
                  <a:latin typeface="Calibri"/>
                </a:rPr>
                <a:t>Classe virtuelle</a:t>
              </a:r>
              <a:endParaRPr lang="fr-FR" sz="1800" b="0" strike="noStrike" spc="-1">
                <a:latin typeface="Arial"/>
              </a:endParaRPr>
            </a:p>
          </p:txBody>
        </p:sp>
      </p:grpSp>
      <p:pic>
        <p:nvPicPr>
          <p:cNvPr id="102" name="Image 19"/>
          <p:cNvPicPr/>
          <p:nvPr/>
        </p:nvPicPr>
        <p:blipFill>
          <a:blip r:embed="rId6"/>
          <a:stretch/>
        </p:blipFill>
        <p:spPr>
          <a:xfrm>
            <a:off x="2854080" y="3438720"/>
            <a:ext cx="956520" cy="956520"/>
          </a:xfrm>
          <a:prstGeom prst="rect">
            <a:avLst/>
          </a:prstGeom>
          <a:ln>
            <a:noFill/>
          </a:ln>
        </p:spPr>
      </p:pic>
      <p:pic>
        <p:nvPicPr>
          <p:cNvPr id="103" name="Image 22"/>
          <p:cNvPicPr/>
          <p:nvPr/>
        </p:nvPicPr>
        <p:blipFill>
          <a:blip r:embed="rId7"/>
          <a:srcRect l="15371" t="16366" r="15225" b="13565"/>
          <a:stretch/>
        </p:blipFill>
        <p:spPr>
          <a:xfrm>
            <a:off x="5201280" y="408960"/>
            <a:ext cx="1423080" cy="1436760"/>
          </a:xfrm>
          <a:prstGeom prst="rect">
            <a:avLst/>
          </a:prstGeom>
          <a:ln>
            <a:noFill/>
          </a:ln>
        </p:spPr>
      </p:pic>
      <p:pic>
        <p:nvPicPr>
          <p:cNvPr id="104" name="Image 26"/>
          <p:cNvPicPr/>
          <p:nvPr/>
        </p:nvPicPr>
        <p:blipFill>
          <a:blip r:embed="rId8"/>
          <a:stretch/>
        </p:blipFill>
        <p:spPr>
          <a:xfrm>
            <a:off x="6707520" y="3453480"/>
            <a:ext cx="1055880" cy="1055880"/>
          </a:xfrm>
          <a:prstGeom prst="rect">
            <a:avLst/>
          </a:prstGeom>
          <a:ln>
            <a:noFill/>
          </a:ln>
        </p:spPr>
      </p:pic>
      <p:pic>
        <p:nvPicPr>
          <p:cNvPr id="105" name="Image 31"/>
          <p:cNvPicPr/>
          <p:nvPr/>
        </p:nvPicPr>
        <p:blipFill>
          <a:blip r:embed="rId9"/>
          <a:stretch/>
        </p:blipFill>
        <p:spPr>
          <a:xfrm>
            <a:off x="6519600" y="4699440"/>
            <a:ext cx="1054080" cy="1054080"/>
          </a:xfrm>
          <a:prstGeom prst="rect">
            <a:avLst/>
          </a:prstGeom>
          <a:ln>
            <a:noFill/>
          </a:ln>
        </p:spPr>
      </p:pic>
      <p:sp>
        <p:nvSpPr>
          <p:cNvPr id="106" name="CustomShape 9"/>
          <p:cNvSpPr/>
          <p:nvPr/>
        </p:nvSpPr>
        <p:spPr>
          <a:xfrm>
            <a:off x="8629200" y="408960"/>
            <a:ext cx="2237760" cy="13835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400" b="0" strike="noStrike" spc="-1" dirty="0">
                <a:solidFill>
                  <a:srgbClr val="000000"/>
                </a:solidFill>
                <a:latin typeface="Calibri"/>
              </a:rPr>
              <a:t>Un quiz d’évaluation formative sur les contenus de la leçon peut-être mis en place afin de s’assurer de la compréhension du cours par les </a:t>
            </a:r>
            <a:r>
              <a:rPr lang="fr-FR" sz="1400" b="0" strike="noStrike" spc="-1" dirty="0" smtClean="0">
                <a:solidFill>
                  <a:srgbClr val="000000"/>
                </a:solidFill>
                <a:latin typeface="Calibri"/>
              </a:rPr>
              <a:t>élèves.</a:t>
            </a:r>
            <a:endParaRPr lang="fr-FR" sz="1400" b="0" strike="noStrike" spc="-1" dirty="0">
              <a:latin typeface="Arial"/>
            </a:endParaRPr>
          </a:p>
        </p:txBody>
      </p:sp>
      <p:sp>
        <p:nvSpPr>
          <p:cNvPr id="107" name="CustomShape 10"/>
          <p:cNvSpPr/>
          <p:nvPr/>
        </p:nvSpPr>
        <p:spPr>
          <a:xfrm>
            <a:off x="4043520" y="5472720"/>
            <a:ext cx="23151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800" b="1" strike="noStrike" spc="-1">
                <a:solidFill>
                  <a:srgbClr val="000000"/>
                </a:solidFill>
                <a:latin typeface="Calibri"/>
              </a:rPr>
              <a:t>GARDER LE CONTACT</a:t>
            </a:r>
            <a:endParaRPr lang="fr-FR" sz="1800" b="0" strike="noStrike" spc="-1">
              <a:latin typeface="Arial"/>
            </a:endParaRPr>
          </a:p>
        </p:txBody>
      </p:sp>
      <p:pic>
        <p:nvPicPr>
          <p:cNvPr id="20" name="Image 1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125200" y="5672013"/>
            <a:ext cx="1066799" cy="1227550"/>
          </a:xfrm>
          <a:prstGeom prst="rect">
            <a:avLst/>
          </a:prstGeom>
        </p:spPr>
      </p:pic>
      <p:sp>
        <p:nvSpPr>
          <p:cNvPr id="21" name="CustomShape 3"/>
          <p:cNvSpPr/>
          <p:nvPr/>
        </p:nvSpPr>
        <p:spPr>
          <a:xfrm>
            <a:off x="-32760" y="6586768"/>
            <a:ext cx="3687840" cy="24476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1000" b="0" strike="noStrike" spc="-1" dirty="0">
                <a:solidFill>
                  <a:srgbClr val="000000"/>
                </a:solidFill>
                <a:latin typeface="Calibri"/>
              </a:rPr>
              <a:t>Pascal </a:t>
            </a:r>
            <a:r>
              <a:rPr lang="fr-FR" sz="1000" b="0" strike="noStrike" spc="-1" dirty="0" err="1" smtClean="0">
                <a:solidFill>
                  <a:srgbClr val="000000"/>
                </a:solidFill>
                <a:latin typeface="Calibri"/>
              </a:rPr>
              <a:t>Mériaux</a:t>
            </a:r>
            <a:r>
              <a:rPr lang="fr-FR" sz="1000" b="0" strike="noStrike" spc="-1" dirty="0" smtClean="0">
                <a:solidFill>
                  <a:srgbClr val="000000"/>
                </a:solidFill>
                <a:latin typeface="Calibri"/>
              </a:rPr>
              <a:t>, lycée la Martinière, Lyon 9</a:t>
            </a:r>
            <a:r>
              <a:rPr lang="fr-FR" sz="1000" b="0" strike="noStrike" spc="-1" baseline="30000" dirty="0" smtClean="0">
                <a:solidFill>
                  <a:srgbClr val="000000"/>
                </a:solidFill>
                <a:latin typeface="Calibri"/>
              </a:rPr>
              <a:t>ème</a:t>
            </a:r>
            <a:r>
              <a:rPr lang="fr-FR" sz="1000" b="0" strike="noStrike" spc="-1" dirty="0" smtClean="0">
                <a:solidFill>
                  <a:srgbClr val="000000"/>
                </a:solidFill>
                <a:latin typeface="Calibri"/>
              </a:rPr>
              <a:t> </a:t>
            </a:r>
            <a:r>
              <a:rPr lang="fr-FR" sz="1000" b="0" strike="noStrike" spc="-1" dirty="0">
                <a:solidFill>
                  <a:srgbClr val="000000"/>
                </a:solidFill>
                <a:latin typeface="Calibri"/>
              </a:rPr>
              <a:t>– Académie de Lyon</a:t>
            </a:r>
            <a:endParaRPr lang="fr-FR" sz="1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244800" y="2665800"/>
            <a:ext cx="11796840" cy="901080"/>
          </a:xfrm>
          <a:prstGeom prst="rightArrow">
            <a:avLst>
              <a:gd name="adj1" fmla="val 50000"/>
              <a:gd name="adj2" fmla="val 50000"/>
            </a:avLst>
          </a:prstGeom>
          <a:ln/>
        </p:spPr>
        <p:style>
          <a:lnRef idx="2">
            <a:schemeClr val="accent1">
              <a:shade val="50000"/>
            </a:schemeClr>
          </a:lnRef>
          <a:fillRef idx="1">
            <a:schemeClr val="accent1"/>
          </a:fillRef>
          <a:effectRef idx="0">
            <a:schemeClr val="accent1"/>
          </a:effectRef>
          <a:fontRef idx="minor"/>
        </p:style>
      </p:sp>
      <p:sp>
        <p:nvSpPr>
          <p:cNvPr id="109" name="CustomShape 2"/>
          <p:cNvSpPr/>
          <p:nvPr/>
        </p:nvSpPr>
        <p:spPr>
          <a:xfrm>
            <a:off x="0" y="1739212"/>
            <a:ext cx="2610720" cy="116809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1400" b="0" strike="noStrike" spc="-1" dirty="0">
                <a:solidFill>
                  <a:srgbClr val="000000"/>
                </a:solidFill>
                <a:latin typeface="Calibri"/>
              </a:rPr>
              <a:t>15 min : </a:t>
            </a:r>
            <a:endParaRPr lang="fr-FR" sz="1400" b="0" strike="noStrike" spc="-1" dirty="0">
              <a:latin typeface="Arial"/>
            </a:endParaRPr>
          </a:p>
          <a:p>
            <a:pPr algn="just">
              <a:lnSpc>
                <a:spcPct val="100000"/>
              </a:lnSpc>
            </a:pPr>
            <a:r>
              <a:rPr lang="fr-FR" sz="1400" b="0" strike="noStrike" spc="-1" dirty="0">
                <a:solidFill>
                  <a:srgbClr val="000000"/>
                </a:solidFill>
                <a:latin typeface="Calibri"/>
              </a:rPr>
              <a:t>Présentation du plan de travail, des ressources </a:t>
            </a:r>
            <a:endParaRPr lang="fr-FR" sz="1400" b="0" strike="noStrike" spc="-1" dirty="0">
              <a:latin typeface="Arial"/>
            </a:endParaRPr>
          </a:p>
          <a:p>
            <a:pPr>
              <a:lnSpc>
                <a:spcPct val="100000"/>
              </a:lnSpc>
            </a:pPr>
            <a:r>
              <a:rPr lang="fr-FR" sz="1400" b="0" strike="noStrike" spc="-1" dirty="0">
                <a:solidFill>
                  <a:srgbClr val="000000"/>
                </a:solidFill>
                <a:latin typeface="Calibri"/>
              </a:rPr>
              <a:t>Remédiation sur le cours de la semaine 1 </a:t>
            </a:r>
            <a:endParaRPr lang="fr-FR" sz="1400" b="0" strike="noStrike" spc="-1" dirty="0">
              <a:latin typeface="Arial"/>
            </a:endParaRPr>
          </a:p>
        </p:txBody>
      </p:sp>
      <p:sp>
        <p:nvSpPr>
          <p:cNvPr id="110" name="CustomShape 3"/>
          <p:cNvSpPr/>
          <p:nvPr/>
        </p:nvSpPr>
        <p:spPr>
          <a:xfrm>
            <a:off x="395640" y="2932200"/>
            <a:ext cx="1418760" cy="364680"/>
          </a:xfrm>
          <a:prstGeom prst="rect">
            <a:avLst/>
          </a:prstGeom>
          <a:noFill/>
          <a:ln>
            <a:solidFill>
              <a:schemeClr val="accent1"/>
            </a:solid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1800" b="1" strike="noStrike" spc="-1">
                <a:solidFill>
                  <a:srgbClr val="000000"/>
                </a:solidFill>
                <a:latin typeface="Calibri"/>
              </a:rPr>
              <a:t>Semaine 2 </a:t>
            </a:r>
            <a:endParaRPr lang="fr-FR" sz="1800" b="0" strike="noStrike" spc="-1">
              <a:latin typeface="Arial"/>
            </a:endParaRPr>
          </a:p>
        </p:txBody>
      </p:sp>
      <p:sp>
        <p:nvSpPr>
          <p:cNvPr id="111" name="CustomShape 4"/>
          <p:cNvSpPr/>
          <p:nvPr/>
        </p:nvSpPr>
        <p:spPr>
          <a:xfrm>
            <a:off x="1814760" y="5840280"/>
            <a:ext cx="8472600" cy="33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600" b="0" strike="noStrike" spc="-1">
                <a:solidFill>
                  <a:srgbClr val="000000"/>
                </a:solidFill>
                <a:latin typeface="Calibri"/>
              </a:rPr>
              <a:t>Avec les outils d’interaction mis en place en semaine 1, le professeur garde le contact avec les élèves</a:t>
            </a:r>
            <a:endParaRPr lang="fr-FR" sz="1600" b="0" strike="noStrike" spc="-1">
              <a:latin typeface="Arial"/>
            </a:endParaRPr>
          </a:p>
        </p:txBody>
      </p:sp>
      <p:sp>
        <p:nvSpPr>
          <p:cNvPr id="112" name="CustomShape 5"/>
          <p:cNvSpPr/>
          <p:nvPr/>
        </p:nvSpPr>
        <p:spPr>
          <a:xfrm>
            <a:off x="2783771" y="1704175"/>
            <a:ext cx="6163200" cy="95265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1400" b="0" strike="noStrike" spc="-1" dirty="0">
                <a:solidFill>
                  <a:srgbClr val="000000"/>
                </a:solidFill>
                <a:latin typeface="Calibri"/>
              </a:rPr>
              <a:t>Par groupe, les élèves travaillent sur des pads d’écriture collaborative mis à disposition par le professeur. Les élèves analysent le sujet, déposent leurs idées et rédigent collectivement un plan détaillé de la réponse problématisée. L’enseignant peut intervenir dans chaque pad pour guider, conseiller les élèves.</a:t>
            </a:r>
            <a:endParaRPr lang="fr-FR" sz="1400" b="0" strike="noStrike" spc="-1" dirty="0">
              <a:latin typeface="Arial"/>
            </a:endParaRPr>
          </a:p>
        </p:txBody>
      </p:sp>
      <p:pic>
        <p:nvPicPr>
          <p:cNvPr id="113" name="Image 11"/>
          <p:cNvPicPr/>
          <p:nvPr/>
        </p:nvPicPr>
        <p:blipFill>
          <a:blip r:embed="rId2"/>
          <a:stretch/>
        </p:blipFill>
        <p:spPr>
          <a:xfrm>
            <a:off x="4973760" y="3629160"/>
            <a:ext cx="2057760" cy="1965960"/>
          </a:xfrm>
          <a:prstGeom prst="rect">
            <a:avLst/>
          </a:prstGeom>
          <a:ln>
            <a:noFill/>
          </a:ln>
        </p:spPr>
      </p:pic>
      <p:sp>
        <p:nvSpPr>
          <p:cNvPr id="114" name="CustomShape 6"/>
          <p:cNvSpPr/>
          <p:nvPr/>
        </p:nvSpPr>
        <p:spPr>
          <a:xfrm>
            <a:off x="3385800" y="2944800"/>
            <a:ext cx="472320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1800" b="1" strike="noStrike" spc="-1">
                <a:solidFill>
                  <a:srgbClr val="000000"/>
                </a:solidFill>
                <a:latin typeface="Calibri"/>
              </a:rPr>
              <a:t>Préparer le sujet de « question problématisée »</a:t>
            </a:r>
            <a:endParaRPr lang="fr-FR" sz="1800" b="0" strike="noStrike" spc="-1">
              <a:latin typeface="Arial"/>
            </a:endParaRPr>
          </a:p>
        </p:txBody>
      </p:sp>
      <p:grpSp>
        <p:nvGrpSpPr>
          <p:cNvPr id="115" name="Group 7"/>
          <p:cNvGrpSpPr/>
          <p:nvPr/>
        </p:nvGrpSpPr>
        <p:grpSpPr>
          <a:xfrm>
            <a:off x="434220" y="100440"/>
            <a:ext cx="1438560" cy="1616040"/>
            <a:chOff x="376200" y="186120"/>
            <a:chExt cx="1438560" cy="1616040"/>
          </a:xfrm>
        </p:grpSpPr>
        <p:pic>
          <p:nvPicPr>
            <p:cNvPr id="116" name="Image 16"/>
            <p:cNvPicPr/>
            <p:nvPr/>
          </p:nvPicPr>
          <p:blipFill>
            <a:blip r:embed="rId3"/>
            <a:stretch/>
          </p:blipFill>
          <p:spPr>
            <a:xfrm>
              <a:off x="376200" y="202320"/>
              <a:ext cx="1438560" cy="1599840"/>
            </a:xfrm>
            <a:prstGeom prst="rect">
              <a:avLst/>
            </a:prstGeom>
            <a:ln>
              <a:noFill/>
            </a:ln>
          </p:spPr>
        </p:pic>
        <p:sp>
          <p:nvSpPr>
            <p:cNvPr id="117" name="CustomShape 8"/>
            <p:cNvSpPr/>
            <p:nvPr/>
          </p:nvSpPr>
          <p:spPr>
            <a:xfrm>
              <a:off x="398160" y="186120"/>
              <a:ext cx="126864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800" b="0" strike="noStrike" spc="-1">
                  <a:solidFill>
                    <a:srgbClr val="000000"/>
                  </a:solidFill>
                  <a:latin typeface="Calibri"/>
                </a:rPr>
                <a:t>Classe virtuelle</a:t>
              </a:r>
              <a:endParaRPr lang="fr-FR" sz="1800" b="0" strike="noStrike" spc="-1">
                <a:latin typeface="Arial"/>
              </a:endParaRPr>
            </a:p>
          </p:txBody>
        </p:sp>
      </p:grpSp>
      <p:pic>
        <p:nvPicPr>
          <p:cNvPr id="118" name="Image 19"/>
          <p:cNvPicPr/>
          <p:nvPr/>
        </p:nvPicPr>
        <p:blipFill>
          <a:blip r:embed="rId4"/>
          <a:stretch/>
        </p:blipFill>
        <p:spPr>
          <a:xfrm>
            <a:off x="3869280" y="3665880"/>
            <a:ext cx="956520" cy="956520"/>
          </a:xfrm>
          <a:prstGeom prst="rect">
            <a:avLst/>
          </a:prstGeom>
          <a:ln>
            <a:noFill/>
          </a:ln>
        </p:spPr>
      </p:pic>
      <p:pic>
        <p:nvPicPr>
          <p:cNvPr id="119" name="Image 9"/>
          <p:cNvPicPr/>
          <p:nvPr/>
        </p:nvPicPr>
        <p:blipFill>
          <a:blip r:embed="rId5"/>
          <a:stretch/>
        </p:blipFill>
        <p:spPr>
          <a:xfrm>
            <a:off x="3385800" y="82080"/>
            <a:ext cx="2269080" cy="1623240"/>
          </a:xfrm>
          <a:prstGeom prst="rect">
            <a:avLst/>
          </a:prstGeom>
          <a:ln>
            <a:noFill/>
          </a:ln>
        </p:spPr>
      </p:pic>
      <p:pic>
        <p:nvPicPr>
          <p:cNvPr id="120" name="Image 20"/>
          <p:cNvPicPr/>
          <p:nvPr/>
        </p:nvPicPr>
        <p:blipFill>
          <a:blip r:embed="rId6"/>
          <a:stretch/>
        </p:blipFill>
        <p:spPr>
          <a:xfrm>
            <a:off x="6064920" y="56160"/>
            <a:ext cx="1641600" cy="1641600"/>
          </a:xfrm>
          <a:prstGeom prst="rect">
            <a:avLst/>
          </a:prstGeom>
          <a:ln>
            <a:noFill/>
          </a:ln>
        </p:spPr>
      </p:pic>
      <p:pic>
        <p:nvPicPr>
          <p:cNvPr id="121" name="Image 40"/>
          <p:cNvPicPr/>
          <p:nvPr/>
        </p:nvPicPr>
        <p:blipFill>
          <a:blip r:embed="rId7"/>
          <a:stretch/>
        </p:blipFill>
        <p:spPr>
          <a:xfrm>
            <a:off x="7053480" y="3460320"/>
            <a:ext cx="1055880" cy="1055880"/>
          </a:xfrm>
          <a:prstGeom prst="rect">
            <a:avLst/>
          </a:prstGeom>
          <a:ln>
            <a:noFill/>
          </a:ln>
        </p:spPr>
      </p:pic>
      <p:pic>
        <p:nvPicPr>
          <p:cNvPr id="122" name="Image 43"/>
          <p:cNvPicPr/>
          <p:nvPr/>
        </p:nvPicPr>
        <p:blipFill>
          <a:blip r:embed="rId8"/>
          <a:stretch/>
        </p:blipFill>
        <p:spPr>
          <a:xfrm>
            <a:off x="7179480" y="4643280"/>
            <a:ext cx="1054080" cy="1054080"/>
          </a:xfrm>
          <a:prstGeom prst="rect">
            <a:avLst/>
          </a:prstGeom>
          <a:ln>
            <a:noFill/>
          </a:ln>
        </p:spPr>
      </p:pic>
      <p:pic>
        <p:nvPicPr>
          <p:cNvPr id="123" name="Image 46"/>
          <p:cNvPicPr/>
          <p:nvPr/>
        </p:nvPicPr>
        <p:blipFill>
          <a:blip r:embed="rId9"/>
          <a:stretch/>
        </p:blipFill>
        <p:spPr>
          <a:xfrm>
            <a:off x="8783640" y="162720"/>
            <a:ext cx="1361520" cy="1390320"/>
          </a:xfrm>
          <a:prstGeom prst="rect">
            <a:avLst/>
          </a:prstGeom>
          <a:ln>
            <a:noFill/>
          </a:ln>
        </p:spPr>
      </p:pic>
      <p:pic>
        <p:nvPicPr>
          <p:cNvPr id="124" name="Image 47"/>
          <p:cNvPicPr/>
          <p:nvPr/>
        </p:nvPicPr>
        <p:blipFill>
          <a:blip r:embed="rId10"/>
          <a:srcRect l="15371" t="16366" r="15225" b="13565"/>
          <a:stretch/>
        </p:blipFill>
        <p:spPr>
          <a:xfrm>
            <a:off x="10287720" y="139680"/>
            <a:ext cx="1423080" cy="1436760"/>
          </a:xfrm>
          <a:prstGeom prst="rect">
            <a:avLst/>
          </a:prstGeom>
          <a:ln>
            <a:noFill/>
          </a:ln>
        </p:spPr>
      </p:pic>
      <p:sp>
        <p:nvSpPr>
          <p:cNvPr id="125" name="CustomShape 9"/>
          <p:cNvSpPr/>
          <p:nvPr/>
        </p:nvSpPr>
        <p:spPr>
          <a:xfrm>
            <a:off x="9100440" y="1553760"/>
            <a:ext cx="2927520" cy="73721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400" b="0" strike="noStrike" spc="-1" dirty="0">
                <a:solidFill>
                  <a:srgbClr val="000000"/>
                </a:solidFill>
                <a:latin typeface="Calibri"/>
              </a:rPr>
              <a:t>Des ressources complémentaires (guide méthodologique, vidéos …peuvent être ajoutés</a:t>
            </a:r>
            <a:r>
              <a:rPr lang="fr-FR" sz="1400" b="0" strike="noStrike" spc="-1" dirty="0" smtClean="0">
                <a:solidFill>
                  <a:srgbClr val="000000"/>
                </a:solidFill>
                <a:latin typeface="Calibri"/>
              </a:rPr>
              <a:t>).</a:t>
            </a:r>
            <a:endParaRPr lang="fr-FR" sz="1400" b="0" strike="noStrike" spc="-1" dirty="0">
              <a:latin typeface="Arial"/>
            </a:endParaRPr>
          </a:p>
        </p:txBody>
      </p:sp>
      <p:pic>
        <p:nvPicPr>
          <p:cNvPr id="20" name="Image 1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125200" y="5672013"/>
            <a:ext cx="1066799" cy="1227550"/>
          </a:xfrm>
          <a:prstGeom prst="rect">
            <a:avLst/>
          </a:prstGeom>
        </p:spPr>
      </p:pic>
      <p:sp>
        <p:nvSpPr>
          <p:cNvPr id="21" name="CustomShape 3"/>
          <p:cNvSpPr/>
          <p:nvPr/>
        </p:nvSpPr>
        <p:spPr>
          <a:xfrm>
            <a:off x="-32760" y="6586768"/>
            <a:ext cx="3687840" cy="24476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1000" b="0" strike="noStrike" spc="-1" dirty="0">
                <a:solidFill>
                  <a:srgbClr val="000000"/>
                </a:solidFill>
                <a:latin typeface="Calibri"/>
              </a:rPr>
              <a:t>Pascal </a:t>
            </a:r>
            <a:r>
              <a:rPr lang="fr-FR" sz="1000" b="0" strike="noStrike" spc="-1" dirty="0" err="1" smtClean="0">
                <a:solidFill>
                  <a:srgbClr val="000000"/>
                </a:solidFill>
                <a:latin typeface="Calibri"/>
              </a:rPr>
              <a:t>Mériaux</a:t>
            </a:r>
            <a:r>
              <a:rPr lang="fr-FR" sz="1000" b="0" strike="noStrike" spc="-1" dirty="0" smtClean="0">
                <a:solidFill>
                  <a:srgbClr val="000000"/>
                </a:solidFill>
                <a:latin typeface="Calibri"/>
              </a:rPr>
              <a:t>, lycée la Martinière, Lyon 9</a:t>
            </a:r>
            <a:r>
              <a:rPr lang="fr-FR" sz="1000" b="0" strike="noStrike" spc="-1" baseline="30000" dirty="0" smtClean="0">
                <a:solidFill>
                  <a:srgbClr val="000000"/>
                </a:solidFill>
                <a:latin typeface="Calibri"/>
              </a:rPr>
              <a:t>ème</a:t>
            </a:r>
            <a:r>
              <a:rPr lang="fr-FR" sz="1000" b="0" strike="noStrike" spc="-1" dirty="0" smtClean="0">
                <a:solidFill>
                  <a:srgbClr val="000000"/>
                </a:solidFill>
                <a:latin typeface="Calibri"/>
              </a:rPr>
              <a:t> </a:t>
            </a:r>
            <a:r>
              <a:rPr lang="fr-FR" sz="1000" b="0" strike="noStrike" spc="-1" dirty="0">
                <a:solidFill>
                  <a:srgbClr val="000000"/>
                </a:solidFill>
                <a:latin typeface="Calibri"/>
              </a:rPr>
              <a:t>– Académie de Lyon</a:t>
            </a:r>
            <a:endParaRPr lang="fr-FR" sz="1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244800" y="2735460"/>
            <a:ext cx="11796840" cy="901080"/>
          </a:xfrm>
          <a:prstGeom prst="rightArrow">
            <a:avLst>
              <a:gd name="adj1" fmla="val 50000"/>
              <a:gd name="adj2" fmla="val 50000"/>
            </a:avLst>
          </a:prstGeom>
          <a:ln/>
        </p:spPr>
        <p:style>
          <a:lnRef idx="2">
            <a:schemeClr val="accent1">
              <a:shade val="50000"/>
            </a:schemeClr>
          </a:lnRef>
          <a:fillRef idx="1">
            <a:schemeClr val="accent1"/>
          </a:fillRef>
          <a:effectRef idx="0">
            <a:schemeClr val="accent1"/>
          </a:effectRef>
          <a:fontRef idx="minor"/>
        </p:style>
      </p:sp>
      <p:sp>
        <p:nvSpPr>
          <p:cNvPr id="127" name="CustomShape 2"/>
          <p:cNvSpPr/>
          <p:nvPr/>
        </p:nvSpPr>
        <p:spPr>
          <a:xfrm>
            <a:off x="276840" y="1798560"/>
            <a:ext cx="2333880" cy="11680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400" b="0" strike="noStrike" spc="-1" dirty="0">
                <a:solidFill>
                  <a:srgbClr val="000000"/>
                </a:solidFill>
                <a:latin typeface="Calibri"/>
              </a:rPr>
              <a:t>15 min : </a:t>
            </a:r>
            <a:endParaRPr lang="fr-FR" sz="1400" b="0" strike="noStrike" spc="-1" dirty="0">
              <a:latin typeface="Arial"/>
            </a:endParaRPr>
          </a:p>
          <a:p>
            <a:pPr algn="just">
              <a:lnSpc>
                <a:spcPct val="100000"/>
              </a:lnSpc>
            </a:pPr>
            <a:r>
              <a:rPr lang="fr-FR" sz="1400" b="0" strike="noStrike" spc="-1">
                <a:solidFill>
                  <a:srgbClr val="000000"/>
                </a:solidFill>
                <a:latin typeface="Calibri"/>
              </a:rPr>
              <a:t>Présentation du plan de travail, des ressources </a:t>
            </a:r>
            <a:endParaRPr lang="fr-FR" sz="1400" b="0" strike="noStrike" spc="-1">
              <a:latin typeface="Arial"/>
            </a:endParaRPr>
          </a:p>
          <a:p>
            <a:pPr>
              <a:lnSpc>
                <a:spcPct val="100000"/>
              </a:lnSpc>
            </a:pPr>
            <a:r>
              <a:rPr lang="fr-FR" sz="1400" b="0" strike="noStrike" spc="-1" dirty="0">
                <a:solidFill>
                  <a:srgbClr val="000000"/>
                </a:solidFill>
                <a:latin typeface="Calibri"/>
              </a:rPr>
              <a:t>Remédiation sur le cours de la semaine 2 </a:t>
            </a:r>
            <a:endParaRPr lang="fr-FR" sz="1400" b="0" strike="noStrike" spc="-1" dirty="0">
              <a:latin typeface="Arial"/>
            </a:endParaRPr>
          </a:p>
        </p:txBody>
      </p:sp>
      <p:sp>
        <p:nvSpPr>
          <p:cNvPr id="128" name="CustomShape 3"/>
          <p:cNvSpPr/>
          <p:nvPr/>
        </p:nvSpPr>
        <p:spPr>
          <a:xfrm>
            <a:off x="244800" y="2968200"/>
            <a:ext cx="1310760" cy="364680"/>
          </a:xfrm>
          <a:prstGeom prst="rect">
            <a:avLst/>
          </a:prstGeom>
          <a:noFill/>
          <a:ln>
            <a:solidFill>
              <a:schemeClr val="accent1"/>
            </a:solid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1800" b="1" strike="noStrike" spc="-1">
                <a:solidFill>
                  <a:srgbClr val="000000"/>
                </a:solidFill>
                <a:latin typeface="Calibri"/>
              </a:rPr>
              <a:t>Semaine 3 </a:t>
            </a:r>
            <a:endParaRPr lang="fr-FR" sz="1800" b="0" strike="noStrike" spc="-1">
              <a:latin typeface="Arial"/>
            </a:endParaRPr>
          </a:p>
        </p:txBody>
      </p:sp>
      <p:sp>
        <p:nvSpPr>
          <p:cNvPr id="129" name="CustomShape 4"/>
          <p:cNvSpPr/>
          <p:nvPr/>
        </p:nvSpPr>
        <p:spPr>
          <a:xfrm>
            <a:off x="2435400" y="1590840"/>
            <a:ext cx="6489000" cy="95265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1400" b="0" strike="noStrike" spc="-1" dirty="0">
                <a:solidFill>
                  <a:srgbClr val="000000"/>
                </a:solidFill>
                <a:latin typeface="Calibri"/>
              </a:rPr>
              <a:t>A partir du travail effectué en semaine 2, les élèves rédigent la réponse problématisée et l’envoient au professeur par l’espace numérique de travail ou mail. </a:t>
            </a:r>
            <a:r>
              <a:rPr lang="fr-FR" sz="1400" b="1" strike="noStrike" spc="-1" dirty="0">
                <a:solidFill>
                  <a:srgbClr val="000000"/>
                </a:solidFill>
                <a:latin typeface="Calibri"/>
              </a:rPr>
              <a:t>NB : </a:t>
            </a:r>
            <a:r>
              <a:rPr lang="fr-FR" sz="1400" b="0" strike="noStrike" spc="-1" dirty="0">
                <a:solidFill>
                  <a:srgbClr val="000000"/>
                </a:solidFill>
                <a:latin typeface="Calibri"/>
              </a:rPr>
              <a:t>ce travail </a:t>
            </a:r>
            <a:r>
              <a:rPr lang="fr-FR" sz="1400" b="0" strike="noStrike" spc="-1" dirty="0" smtClean="0">
                <a:solidFill>
                  <a:srgbClr val="000000"/>
                </a:solidFill>
                <a:latin typeface="Calibri"/>
              </a:rPr>
              <a:t>peut </a:t>
            </a:r>
            <a:r>
              <a:rPr lang="fr-FR" sz="1400" b="0" strike="noStrike" spc="-1" dirty="0">
                <a:solidFill>
                  <a:srgbClr val="000000"/>
                </a:solidFill>
                <a:latin typeface="Calibri"/>
              </a:rPr>
              <a:t>être effectué en temps limité avec une heure de </a:t>
            </a:r>
            <a:r>
              <a:rPr lang="fr-FR" sz="1400" b="0" strike="noStrike" spc="-1" dirty="0" smtClean="0">
                <a:solidFill>
                  <a:srgbClr val="000000"/>
                </a:solidFill>
                <a:latin typeface="Calibri"/>
              </a:rPr>
              <a:t>rendu(s) </a:t>
            </a:r>
            <a:r>
              <a:rPr lang="fr-FR" sz="1400" b="0" strike="noStrike" spc="-1" dirty="0">
                <a:solidFill>
                  <a:srgbClr val="000000"/>
                </a:solidFill>
                <a:latin typeface="Calibri"/>
              </a:rPr>
              <a:t>prévue suite à la classe virtuelle.</a:t>
            </a:r>
            <a:endParaRPr lang="fr-FR" sz="1400" b="0" strike="noStrike" spc="-1" dirty="0">
              <a:latin typeface="Arial"/>
            </a:endParaRPr>
          </a:p>
        </p:txBody>
      </p:sp>
      <p:pic>
        <p:nvPicPr>
          <p:cNvPr id="130" name="Image 2"/>
          <p:cNvPicPr/>
          <p:nvPr/>
        </p:nvPicPr>
        <p:blipFill>
          <a:blip r:embed="rId2"/>
          <a:stretch/>
        </p:blipFill>
        <p:spPr>
          <a:xfrm>
            <a:off x="5474520" y="107640"/>
            <a:ext cx="1630440" cy="1482480"/>
          </a:xfrm>
          <a:prstGeom prst="rect">
            <a:avLst/>
          </a:prstGeom>
          <a:ln>
            <a:noFill/>
          </a:ln>
        </p:spPr>
      </p:pic>
      <p:pic>
        <p:nvPicPr>
          <p:cNvPr id="131" name="Image 35"/>
          <p:cNvPicPr/>
          <p:nvPr/>
        </p:nvPicPr>
        <p:blipFill>
          <a:blip r:embed="rId3"/>
          <a:stretch/>
        </p:blipFill>
        <p:spPr>
          <a:xfrm>
            <a:off x="9134640" y="1422000"/>
            <a:ext cx="964080" cy="945000"/>
          </a:xfrm>
          <a:prstGeom prst="rect">
            <a:avLst/>
          </a:prstGeom>
          <a:ln>
            <a:noFill/>
          </a:ln>
        </p:spPr>
      </p:pic>
      <p:pic>
        <p:nvPicPr>
          <p:cNvPr id="132" name="Image 38"/>
          <p:cNvPicPr/>
          <p:nvPr/>
        </p:nvPicPr>
        <p:blipFill>
          <a:blip r:embed="rId4"/>
          <a:stretch/>
        </p:blipFill>
        <p:spPr>
          <a:xfrm>
            <a:off x="3887640" y="93240"/>
            <a:ext cx="1442160" cy="1496520"/>
          </a:xfrm>
          <a:prstGeom prst="rect">
            <a:avLst/>
          </a:prstGeom>
          <a:ln>
            <a:noFill/>
          </a:ln>
        </p:spPr>
      </p:pic>
      <p:pic>
        <p:nvPicPr>
          <p:cNvPr id="133" name="Image 39"/>
          <p:cNvPicPr/>
          <p:nvPr/>
        </p:nvPicPr>
        <p:blipFill>
          <a:blip r:embed="rId5"/>
          <a:stretch/>
        </p:blipFill>
        <p:spPr>
          <a:xfrm>
            <a:off x="9082800" y="86400"/>
            <a:ext cx="1348200" cy="1278000"/>
          </a:xfrm>
          <a:prstGeom prst="rect">
            <a:avLst/>
          </a:prstGeom>
          <a:ln>
            <a:noFill/>
          </a:ln>
        </p:spPr>
      </p:pic>
      <p:sp>
        <p:nvSpPr>
          <p:cNvPr id="134" name="CustomShape 5"/>
          <p:cNvSpPr/>
          <p:nvPr/>
        </p:nvSpPr>
        <p:spPr>
          <a:xfrm>
            <a:off x="3242160" y="2968200"/>
            <a:ext cx="50810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1800" b="1" strike="noStrike" spc="-1">
                <a:solidFill>
                  <a:srgbClr val="000000"/>
                </a:solidFill>
                <a:latin typeface="Calibri"/>
              </a:rPr>
              <a:t>Evaluer : Sujet de « question problématisée »</a:t>
            </a:r>
            <a:endParaRPr lang="fr-FR" sz="1800" b="0" strike="noStrike" spc="-1">
              <a:latin typeface="Arial"/>
            </a:endParaRPr>
          </a:p>
        </p:txBody>
      </p:sp>
      <p:grpSp>
        <p:nvGrpSpPr>
          <p:cNvPr id="135" name="Group 6"/>
          <p:cNvGrpSpPr/>
          <p:nvPr/>
        </p:nvGrpSpPr>
        <p:grpSpPr>
          <a:xfrm>
            <a:off x="376200" y="186120"/>
            <a:ext cx="1438560" cy="1616040"/>
            <a:chOff x="376200" y="186120"/>
            <a:chExt cx="1438560" cy="1616040"/>
          </a:xfrm>
        </p:grpSpPr>
        <p:pic>
          <p:nvPicPr>
            <p:cNvPr id="136" name="Image 16"/>
            <p:cNvPicPr/>
            <p:nvPr/>
          </p:nvPicPr>
          <p:blipFill>
            <a:blip r:embed="rId6"/>
            <a:stretch/>
          </p:blipFill>
          <p:spPr>
            <a:xfrm>
              <a:off x="376200" y="202320"/>
              <a:ext cx="1438560" cy="1599840"/>
            </a:xfrm>
            <a:prstGeom prst="rect">
              <a:avLst/>
            </a:prstGeom>
            <a:ln>
              <a:noFill/>
            </a:ln>
          </p:spPr>
        </p:pic>
        <p:sp>
          <p:nvSpPr>
            <p:cNvPr id="137" name="CustomShape 7"/>
            <p:cNvSpPr/>
            <p:nvPr/>
          </p:nvSpPr>
          <p:spPr>
            <a:xfrm>
              <a:off x="398160" y="186120"/>
              <a:ext cx="126864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800" b="0" strike="noStrike" spc="-1">
                  <a:solidFill>
                    <a:srgbClr val="000000"/>
                  </a:solidFill>
                  <a:latin typeface="Calibri"/>
                </a:rPr>
                <a:t>Classe virtuelle</a:t>
              </a:r>
              <a:endParaRPr lang="fr-FR" sz="1800" b="0" strike="noStrike" spc="-1">
                <a:latin typeface="Arial"/>
              </a:endParaRPr>
            </a:p>
          </p:txBody>
        </p:sp>
      </p:grpSp>
      <p:pic>
        <p:nvPicPr>
          <p:cNvPr id="138" name="Image 28"/>
          <p:cNvPicPr/>
          <p:nvPr/>
        </p:nvPicPr>
        <p:blipFill>
          <a:blip r:embed="rId7"/>
          <a:stretch/>
        </p:blipFill>
        <p:spPr>
          <a:xfrm>
            <a:off x="10229040" y="1431360"/>
            <a:ext cx="923040" cy="942840"/>
          </a:xfrm>
          <a:prstGeom prst="rect">
            <a:avLst/>
          </a:prstGeom>
          <a:ln>
            <a:noFill/>
          </a:ln>
        </p:spPr>
      </p:pic>
      <p:sp>
        <p:nvSpPr>
          <p:cNvPr id="139" name="CustomShape 8"/>
          <p:cNvSpPr/>
          <p:nvPr/>
        </p:nvSpPr>
        <p:spPr>
          <a:xfrm>
            <a:off x="2149200" y="5949360"/>
            <a:ext cx="8541000" cy="33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600" b="0" strike="noStrike" spc="-1">
                <a:solidFill>
                  <a:srgbClr val="000000"/>
                </a:solidFill>
                <a:latin typeface="Calibri"/>
              </a:rPr>
              <a:t>Avec les outils d’interaction mis en place en semaine 1, le professeur garde le contact avec les élèves</a:t>
            </a:r>
            <a:endParaRPr lang="fr-FR" sz="1600" b="0" strike="noStrike" spc="-1">
              <a:latin typeface="Arial"/>
            </a:endParaRPr>
          </a:p>
        </p:txBody>
      </p:sp>
      <p:pic>
        <p:nvPicPr>
          <p:cNvPr id="140" name="Image 31"/>
          <p:cNvPicPr/>
          <p:nvPr/>
        </p:nvPicPr>
        <p:blipFill>
          <a:blip r:embed="rId8"/>
          <a:stretch/>
        </p:blipFill>
        <p:spPr>
          <a:xfrm>
            <a:off x="4973760" y="3629160"/>
            <a:ext cx="2057760" cy="1965960"/>
          </a:xfrm>
          <a:prstGeom prst="rect">
            <a:avLst/>
          </a:prstGeom>
          <a:ln>
            <a:noFill/>
          </a:ln>
        </p:spPr>
      </p:pic>
      <p:pic>
        <p:nvPicPr>
          <p:cNvPr id="141" name="Image 32"/>
          <p:cNvPicPr/>
          <p:nvPr/>
        </p:nvPicPr>
        <p:blipFill>
          <a:blip r:embed="rId9"/>
          <a:stretch/>
        </p:blipFill>
        <p:spPr>
          <a:xfrm>
            <a:off x="3869280" y="3665880"/>
            <a:ext cx="956520" cy="956520"/>
          </a:xfrm>
          <a:prstGeom prst="rect">
            <a:avLst/>
          </a:prstGeom>
          <a:ln>
            <a:noFill/>
          </a:ln>
        </p:spPr>
      </p:pic>
      <p:pic>
        <p:nvPicPr>
          <p:cNvPr id="142" name="Image 33"/>
          <p:cNvPicPr/>
          <p:nvPr/>
        </p:nvPicPr>
        <p:blipFill>
          <a:blip r:embed="rId10"/>
          <a:stretch/>
        </p:blipFill>
        <p:spPr>
          <a:xfrm>
            <a:off x="7053480" y="3460320"/>
            <a:ext cx="1055880" cy="1055880"/>
          </a:xfrm>
          <a:prstGeom prst="rect">
            <a:avLst/>
          </a:prstGeom>
          <a:ln>
            <a:noFill/>
          </a:ln>
        </p:spPr>
      </p:pic>
      <p:pic>
        <p:nvPicPr>
          <p:cNvPr id="143" name="Image 34"/>
          <p:cNvPicPr/>
          <p:nvPr/>
        </p:nvPicPr>
        <p:blipFill>
          <a:blip r:embed="rId11"/>
          <a:stretch/>
        </p:blipFill>
        <p:spPr>
          <a:xfrm>
            <a:off x="7179480" y="4643280"/>
            <a:ext cx="1054080" cy="1054080"/>
          </a:xfrm>
          <a:prstGeom prst="rect">
            <a:avLst/>
          </a:prstGeom>
          <a:ln>
            <a:noFill/>
          </a:ln>
        </p:spPr>
      </p:pic>
      <p:sp>
        <p:nvSpPr>
          <p:cNvPr id="144" name="CustomShape 9"/>
          <p:cNvSpPr/>
          <p:nvPr/>
        </p:nvSpPr>
        <p:spPr>
          <a:xfrm>
            <a:off x="10581480" y="248400"/>
            <a:ext cx="1610280" cy="942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400" b="0" strike="noStrike" spc="-1">
                <a:solidFill>
                  <a:srgbClr val="000000"/>
                </a:solidFill>
                <a:latin typeface="Calibri"/>
              </a:rPr>
              <a:t>Le professeur corrige les travaux et rend les copies annotées.</a:t>
            </a:r>
            <a:endParaRPr lang="fr-FR" sz="1400" b="0" strike="noStrike" spc="-1">
              <a:latin typeface="Arial"/>
            </a:endParaRPr>
          </a:p>
        </p:txBody>
      </p:sp>
      <p:sp>
        <p:nvSpPr>
          <p:cNvPr id="145" name="CustomShape 10"/>
          <p:cNvSpPr/>
          <p:nvPr/>
        </p:nvSpPr>
        <p:spPr>
          <a:xfrm>
            <a:off x="8714880" y="2318400"/>
            <a:ext cx="302796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400" b="0" strike="noStrike" spc="-1" dirty="0">
                <a:solidFill>
                  <a:srgbClr val="000000"/>
                </a:solidFill>
                <a:latin typeface="Calibri"/>
              </a:rPr>
              <a:t>Une correction audio, vidéo ou </a:t>
            </a:r>
            <a:r>
              <a:rPr lang="fr-FR" sz="1400" b="0" strike="noStrike" spc="-1" dirty="0" smtClean="0">
                <a:solidFill>
                  <a:srgbClr val="000000"/>
                </a:solidFill>
                <a:latin typeface="Calibri"/>
              </a:rPr>
              <a:t>autre </a:t>
            </a:r>
            <a:r>
              <a:rPr lang="fr-FR" sz="1400" b="0" strike="noStrike" spc="-1" dirty="0">
                <a:solidFill>
                  <a:srgbClr val="000000"/>
                </a:solidFill>
                <a:latin typeface="Calibri"/>
              </a:rPr>
              <a:t>peut-être distribuée à tous les élèves.</a:t>
            </a:r>
            <a:endParaRPr lang="fr-FR" sz="1400" b="0" strike="noStrike" spc="-1" dirty="0">
              <a:latin typeface="Arial"/>
            </a:endParaRPr>
          </a:p>
        </p:txBody>
      </p:sp>
      <p:pic>
        <p:nvPicPr>
          <p:cNvPr id="22" name="Image 2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125200" y="5672013"/>
            <a:ext cx="1066799" cy="1227550"/>
          </a:xfrm>
          <a:prstGeom prst="rect">
            <a:avLst/>
          </a:prstGeom>
        </p:spPr>
      </p:pic>
      <p:sp>
        <p:nvSpPr>
          <p:cNvPr id="23" name="CustomShape 3"/>
          <p:cNvSpPr/>
          <p:nvPr/>
        </p:nvSpPr>
        <p:spPr>
          <a:xfrm>
            <a:off x="-32760" y="6586768"/>
            <a:ext cx="3687840" cy="24476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1000" b="0" strike="noStrike" spc="-1" dirty="0">
                <a:solidFill>
                  <a:srgbClr val="000000"/>
                </a:solidFill>
                <a:latin typeface="Calibri"/>
              </a:rPr>
              <a:t>Pascal </a:t>
            </a:r>
            <a:r>
              <a:rPr lang="fr-FR" sz="1000" b="0" strike="noStrike" spc="-1" dirty="0" err="1" smtClean="0">
                <a:solidFill>
                  <a:srgbClr val="000000"/>
                </a:solidFill>
                <a:latin typeface="Calibri"/>
              </a:rPr>
              <a:t>Mériaux</a:t>
            </a:r>
            <a:r>
              <a:rPr lang="fr-FR" sz="1000" b="0" strike="noStrike" spc="-1" dirty="0" smtClean="0">
                <a:solidFill>
                  <a:srgbClr val="000000"/>
                </a:solidFill>
                <a:latin typeface="Calibri"/>
              </a:rPr>
              <a:t>, lycée la Martinière, Lyon 9</a:t>
            </a:r>
            <a:r>
              <a:rPr lang="fr-FR" sz="1000" b="0" strike="noStrike" spc="-1" baseline="30000" dirty="0" smtClean="0">
                <a:solidFill>
                  <a:srgbClr val="000000"/>
                </a:solidFill>
                <a:latin typeface="Calibri"/>
              </a:rPr>
              <a:t>ème</a:t>
            </a:r>
            <a:r>
              <a:rPr lang="fr-FR" sz="1000" b="0" strike="noStrike" spc="-1" dirty="0" smtClean="0">
                <a:solidFill>
                  <a:srgbClr val="000000"/>
                </a:solidFill>
                <a:latin typeface="Calibri"/>
              </a:rPr>
              <a:t> </a:t>
            </a:r>
            <a:r>
              <a:rPr lang="fr-FR" sz="1000" b="0" strike="noStrike" spc="-1" dirty="0">
                <a:solidFill>
                  <a:srgbClr val="000000"/>
                </a:solidFill>
                <a:latin typeface="Calibri"/>
              </a:rPr>
              <a:t>– Académie de Lyon</a:t>
            </a:r>
            <a:endParaRPr lang="fr-FR" sz="1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507</TotalTime>
  <Words>567</Words>
  <Application>Microsoft Office PowerPoint</Application>
  <PresentationFormat>Grand écran</PresentationFormat>
  <Paragraphs>44</Paragraphs>
  <Slides>5</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5</vt:i4>
      </vt:variant>
    </vt:vector>
  </HeadingPairs>
  <TitlesOfParts>
    <vt:vector size="14" baseType="lpstr">
      <vt:lpstr>Arial</vt:lpstr>
      <vt:lpstr>Calibri</vt:lpstr>
      <vt:lpstr>Calibri Light</vt:lpstr>
      <vt:lpstr>DejaVu Sans</vt:lpstr>
      <vt:lpstr>Symbol</vt:lpstr>
      <vt:lpstr>Times New Roman</vt:lpstr>
      <vt:lpstr>Wingdings</vt:lpstr>
      <vt:lpstr>Office Theme</vt:lpstr>
      <vt:lpstr>Office Theme</vt:lpstr>
      <vt:lpstr>Présentation PowerPoint</vt:lpstr>
      <vt:lpstr>Présentation PowerPoint</vt:lpstr>
      <vt:lpstr>Présentation PowerPoint</vt:lpstr>
      <vt:lpstr>Présentation PowerPoint</vt:lpstr>
      <vt:lpstr>Présentation PowerPoint</vt:lpstr>
    </vt:vector>
  </TitlesOfParts>
  <Company>ACADEMIE DE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Pascal Mériaux</dc:creator>
  <dc:description/>
  <cp:lastModifiedBy>vjulien</cp:lastModifiedBy>
  <cp:revision>22</cp:revision>
  <dcterms:created xsi:type="dcterms:W3CDTF">2018-12-05T16:35:13Z</dcterms:created>
  <dcterms:modified xsi:type="dcterms:W3CDTF">2020-03-21T15:48:59Z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ACADEMIE DE LYON</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Grand écran</vt:lpwstr>
  </property>
  <property fmtid="{D5CDD505-2E9C-101B-9397-08002B2CF9AE}" pid="10" name="ScaleCrop">
    <vt:bool>false</vt:bool>
  </property>
  <property fmtid="{D5CDD505-2E9C-101B-9397-08002B2CF9AE}" pid="11" name="ShareDoc">
    <vt:bool>false</vt:bool>
  </property>
  <property fmtid="{D5CDD505-2E9C-101B-9397-08002B2CF9AE}" pid="12" name="Slides">
    <vt:i4>5</vt:i4>
  </property>
</Properties>
</file>